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autoCompressPictures="0">
  <p:sldMasterIdLst>
    <p:sldMasterId id="2147483840" r:id="rId1"/>
  </p:sldMasterIdLst>
  <p:notesMasterIdLst>
    <p:notesMasterId r:id="rId31"/>
  </p:notesMasterIdLst>
  <p:sldIdLst>
    <p:sldId id="269" r:id="rId2"/>
    <p:sldId id="341" r:id="rId3"/>
    <p:sldId id="404" r:id="rId4"/>
    <p:sldId id="365" r:id="rId5"/>
    <p:sldId id="409" r:id="rId6"/>
    <p:sldId id="407" r:id="rId7"/>
    <p:sldId id="408" r:id="rId8"/>
    <p:sldId id="441" r:id="rId9"/>
    <p:sldId id="442" r:id="rId10"/>
    <p:sldId id="443" r:id="rId11"/>
    <p:sldId id="444" r:id="rId12"/>
    <p:sldId id="397" r:id="rId13"/>
    <p:sldId id="374" r:id="rId14"/>
    <p:sldId id="371" r:id="rId15"/>
    <p:sldId id="378" r:id="rId16"/>
    <p:sldId id="368" r:id="rId17"/>
    <p:sldId id="379" r:id="rId18"/>
    <p:sldId id="410" r:id="rId19"/>
    <p:sldId id="396" r:id="rId20"/>
    <p:sldId id="389" r:id="rId21"/>
    <p:sldId id="390" r:id="rId22"/>
    <p:sldId id="391" r:id="rId23"/>
    <p:sldId id="398" r:id="rId24"/>
    <p:sldId id="450" r:id="rId25"/>
    <p:sldId id="448" r:id="rId26"/>
    <p:sldId id="449" r:id="rId27"/>
    <p:sldId id="418" r:id="rId28"/>
    <p:sldId id="419" r:id="rId29"/>
    <p:sldId id="42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İhsan ÇULHACI" initials="İÇ" lastIdx="1" clrIdx="0">
    <p:extLst>
      <p:ext uri="{19B8F6BF-5375-455C-9EA6-DF929625EA0E}">
        <p15:presenceInfo xmlns:p15="http://schemas.microsoft.com/office/powerpoint/2012/main" userId="S-1-5-21-4121051780-1798431827-2158579492-7359" providerId="AD"/>
      </p:ext>
    </p:extLst>
  </p:cmAuthor>
  <p:cmAuthor id="2" name="İhsan ÇULHACI" initials="İÇ [2]" lastIdx="1" clrIdx="1">
    <p:extLst>
      <p:ext uri="{19B8F6BF-5375-455C-9EA6-DF929625EA0E}">
        <p15:presenceInfo xmlns:p15="http://schemas.microsoft.com/office/powerpoint/2012/main" userId="İhsan ÇULHAC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15CA4-00ED-42B0-A22B-CF9605B8682E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F14B4-34DE-417B-805F-72D5088164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91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EA46-6330-4D08-AA55-37059B836B2B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600" y="4024800"/>
            <a:ext cx="1161656" cy="116165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0C5C-38F0-4688-A59F-ECA0D99C9D83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2C6D-CAD3-4EDD-A668-52FA1E189CE4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967-342B-49F4-8A34-32FD3DC4B28B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6192000"/>
            <a:ext cx="2472381" cy="63809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00" y="252000"/>
            <a:ext cx="907544" cy="9075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2D2BBD5-9FEC-4E50-BCF9-5483E8CEDCEE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DFDC-9483-4DD1-B3C0-E002396553BE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3F63-F3EC-4F5C-B0CD-323D2751000A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966D-0403-481E-B78A-48EEA6C8D177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473D-6967-4070-8C0E-5A5ED2887705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BF50-7AC9-423F-B156-92D2FDA916FB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5CD-661E-4E06-AD26-E16939C645F5}" type="datetime2">
              <a:rPr lang="tr-TR" smtClean="0"/>
              <a:t>12 Nisan 2019 Cuma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92A71CD-F94A-4CFA-AC92-BB740562671C}" type="datetime2">
              <a:rPr lang="tr-TR" smtClean="0"/>
              <a:t>12 Nisan 2019 Cuma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randomBar dir="vert"/>
  </p:transition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74800" y="1353600"/>
            <a:ext cx="10313186" cy="3035808"/>
          </a:xfrm>
        </p:spPr>
        <p:txBody>
          <a:bodyPr/>
          <a:lstStyle/>
          <a:p>
            <a:pPr algn="ctr"/>
            <a:r>
              <a:rPr lang="en-GB" sz="8000" b="1" cap="none" dirty="0" smtClean="0">
                <a:latin typeface="Garamond" pitchFamily="18" charset="0"/>
              </a:rPr>
              <a:t>TCA</a:t>
            </a:r>
            <a:r>
              <a:rPr lang="tr-TR" sz="8000" b="1" cap="none" dirty="0" smtClean="0">
                <a:latin typeface="Garamond" pitchFamily="18" charset="0"/>
              </a:rPr>
              <a:t>’s</a:t>
            </a:r>
            <a:r>
              <a:rPr lang="en-GB" sz="8000" b="1" cap="none" dirty="0" smtClean="0">
                <a:latin typeface="Garamond" pitchFamily="18" charset="0"/>
              </a:rPr>
              <a:t> Experience</a:t>
            </a:r>
            <a:r>
              <a:rPr lang="tr-TR" sz="8000" b="1" cap="none" dirty="0" smtClean="0">
                <a:latin typeface="Garamond" pitchFamily="18" charset="0"/>
              </a:rPr>
              <a:t> </a:t>
            </a:r>
            <a:br>
              <a:rPr lang="tr-TR" sz="8000" b="1" cap="none" dirty="0" smtClean="0">
                <a:latin typeface="Garamond" pitchFamily="18" charset="0"/>
              </a:rPr>
            </a:br>
            <a:r>
              <a:rPr lang="tr-TR" sz="8000" b="1" cap="none" dirty="0" smtClean="0">
                <a:latin typeface="Garamond" pitchFamily="18" charset="0"/>
              </a:rPr>
              <a:t>in </a:t>
            </a:r>
            <a:r>
              <a:rPr lang="en-GB" sz="8000" b="1" cap="none" dirty="0" smtClean="0">
                <a:latin typeface="Garamond" pitchFamily="18" charset="0"/>
              </a:rPr>
              <a:t>IT Audit</a:t>
            </a:r>
            <a:r>
              <a:rPr lang="tr-TR" sz="8000" b="1" cap="none" dirty="0" smtClean="0">
                <a:latin typeface="Garamond" pitchFamily="18" charset="0"/>
              </a:rPr>
              <a:t> </a:t>
            </a:r>
            <a:endParaRPr lang="en-GB" sz="8000" b="1" dirty="0">
              <a:latin typeface="Garamond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64000" y="4788000"/>
            <a:ext cx="3656191" cy="7115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IT </a:t>
            </a:r>
            <a:r>
              <a:rPr lang="en-GB" sz="1800" b="1" i="1" dirty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Audit Group </a:t>
            </a:r>
            <a:br>
              <a:rPr lang="en-GB" sz="1800" b="1" i="1" dirty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</a:br>
            <a:r>
              <a:rPr lang="en-GB" sz="1800" b="1" i="1" dirty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Turkish </a:t>
            </a:r>
            <a: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Court of Accounts</a:t>
            </a:r>
            <a:r>
              <a:rPr lang="tr-TR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 - TCA</a:t>
            </a:r>
            <a: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83032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Efficiency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concerns the provision of information through the optimal (most productive and economical) use of resources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Effectiveness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deals with information being relevant and pertinent to the business process as well as being delivered in a timely, correct, consistent and usable manner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Compliance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deals with complying with the laws, regulations and contractual arrangements to which the business process is subject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Criteria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737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Confidentiality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Integrity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Availability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Reliability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Efficiency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Effectiveness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Compliance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Criteria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5" name="Sağ Ayraç 4"/>
          <p:cNvSpPr/>
          <p:nvPr/>
        </p:nvSpPr>
        <p:spPr>
          <a:xfrm>
            <a:off x="2858593" y="1370089"/>
            <a:ext cx="589280" cy="117856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Ayraç 6"/>
          <p:cNvSpPr/>
          <p:nvPr/>
        </p:nvSpPr>
        <p:spPr>
          <a:xfrm>
            <a:off x="2868753" y="2697636"/>
            <a:ext cx="589280" cy="1711481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üz Bağlayıcı 8"/>
          <p:cNvCxnSpPr/>
          <p:nvPr/>
        </p:nvCxnSpPr>
        <p:spPr>
          <a:xfrm>
            <a:off x="2286000" y="2006457"/>
            <a:ext cx="3305633" cy="87962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>
            <a:off x="2527540" y="2886086"/>
            <a:ext cx="306409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3610433" y="1785791"/>
            <a:ext cx="286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Bookman Old Style" pitchFamily="18" charset="0"/>
              </a:rPr>
              <a:t>Information Security</a:t>
            </a:r>
            <a:endParaRPr lang="en-GB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3610433" y="3356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Bookman Old Style" pitchFamily="18" charset="0"/>
              </a:rPr>
              <a:t>IT Governance</a:t>
            </a:r>
            <a:endParaRPr lang="en-GB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5695691" y="2706440"/>
            <a:ext cx="390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Bookman Old Style" pitchFamily="18" charset="0"/>
              </a:rPr>
              <a:t>Data Integrity and Reliability </a:t>
            </a:r>
            <a:endParaRPr lang="en-GB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941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</a:t>
            </a:r>
            <a:r>
              <a:rPr lang="tr-TR" sz="4600" b="1" cap="none" dirty="0" smtClean="0">
                <a:latin typeface="Book Antiqua" panose="02040602050305030304" pitchFamily="18" charset="0"/>
              </a:rPr>
              <a:t> </a:t>
            </a:r>
            <a:r>
              <a:rPr lang="en-GB" sz="4600" b="1" cap="none" dirty="0" smtClean="0">
                <a:latin typeface="Book Antiqua" panose="02040602050305030304" pitchFamily="18" charset="0"/>
              </a:rPr>
              <a:t>/</a:t>
            </a:r>
            <a:r>
              <a:rPr lang="tr-TR" sz="4600" b="1" cap="none" dirty="0" smtClean="0">
                <a:latin typeface="Book Antiqua" panose="02040602050305030304" pitchFamily="18" charset="0"/>
              </a:rPr>
              <a:t> </a:t>
            </a:r>
            <a:r>
              <a:rPr lang="en-GB" sz="4600" b="1" cap="none" dirty="0" smtClean="0">
                <a:latin typeface="Book Antiqua" panose="02040602050305030304" pitchFamily="18" charset="0"/>
              </a:rPr>
              <a:t>Control </a:t>
            </a:r>
            <a:r>
              <a:rPr lang="en-GB" sz="4600" b="1" cap="none" dirty="0">
                <a:latin typeface="Book Antiqua" panose="02040602050305030304" pitchFamily="18" charset="0"/>
              </a:rPr>
              <a:t>Areas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IT Governance/Management </a:t>
            </a:r>
            <a:endParaRPr lang="en-GB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Project Management </a:t>
            </a:r>
            <a:endParaRPr lang="en-GB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System Development and Acquisition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Outsourcing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Operation &amp; Maintenance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Business Continuity &amp; Disaster Recovery Planning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Information Security </a:t>
            </a:r>
            <a:endParaRPr lang="en-GB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Application Controls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539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e-Government Projects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Current Situation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Transformation of public services to e-Government services by use of ICT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Modernization and/or integration of e-Government services 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b="1" dirty="0" smtClean="0">
                <a:latin typeface="Bookman Old Style" panose="02050604050505020204" pitchFamily="18" charset="0"/>
              </a:rPr>
              <a:t>Growing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latin typeface="Bookman Old Style" panose="02050604050505020204" pitchFamily="18" charset="0"/>
              </a:rPr>
              <a:t>number</a:t>
            </a:r>
            <a:r>
              <a:rPr lang="en-GB" dirty="0" smtClean="0">
                <a:latin typeface="Bookman Old Style" panose="02050604050505020204" pitchFamily="18" charset="0"/>
              </a:rPr>
              <a:t> of e-Government projects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136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e-Government Projects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Current Situation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Decision making failures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Project requirements not described with sufficient clarity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Poor change management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Poor risk management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Information security requirements neglected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Roles and responsibilities not defined clearly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Lack of qualified staff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Communication failures with stakeholders &amp; suppliers …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b="1" dirty="0" smtClean="0">
                <a:latin typeface="Bookman Old Style" panose="02050604050505020204" pitchFamily="18" charset="0"/>
              </a:rPr>
              <a:t>Low success rate</a:t>
            </a:r>
            <a:r>
              <a:rPr lang="en-GB" dirty="0" smtClean="0">
                <a:latin typeface="Bookman Old Style" panose="02050604050505020204" pitchFamily="18" charset="0"/>
              </a:rPr>
              <a:t> in e-Government projects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220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e-Government Projects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Current Situation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e-Government projects not audited systematically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IT audits contribute to the success of e-Government projects 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Efficient</a:t>
            </a:r>
            <a:r>
              <a:rPr lang="en-GB" b="1" dirty="0" smtClean="0">
                <a:latin typeface="Bookman Old Style" panose="02050604050505020204" pitchFamily="18" charset="0"/>
              </a:rPr>
              <a:t> and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generalized</a:t>
            </a:r>
            <a:r>
              <a:rPr lang="en-GB" b="1" dirty="0" smtClean="0">
                <a:latin typeface="Bookman Old Style" panose="02050604050505020204" pitchFamily="18" charset="0"/>
              </a:rPr>
              <a:t> audit of e-Government projects </a:t>
            </a:r>
            <a:endParaRPr lang="en-GB" dirty="0" smtClean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590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National e-Government Strategy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2016-2019 National e-Government Strategy and Action Plan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Action </a:t>
            </a:r>
            <a:r>
              <a:rPr lang="en-GB" b="1" dirty="0">
                <a:latin typeface="Bookman Old Style" panose="02050604050505020204" pitchFamily="18" charset="0"/>
              </a:rPr>
              <a:t>1.2.2:</a:t>
            </a:r>
            <a:r>
              <a:rPr lang="en-GB" dirty="0">
                <a:latin typeface="Bookman Old Style" panose="02050604050505020204" pitchFamily="18" charset="0"/>
              </a:rPr>
              <a:t> Ensuring efficiency of audit for e-government projects in public sector </a:t>
            </a:r>
            <a:endParaRPr lang="tr-TR" dirty="0">
              <a:latin typeface="Bookman Old Style" panose="02050604050505020204" pitchFamily="18" charset="0"/>
            </a:endParaRPr>
          </a:p>
          <a:p>
            <a:pPr marL="3600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GB" u="sng" dirty="0">
                <a:latin typeface="Bookman Old Style" panose="02050604050505020204" pitchFamily="18" charset="0"/>
              </a:rPr>
              <a:t>Responsible Entity:</a:t>
            </a:r>
            <a:r>
              <a:rPr lang="en-GB" dirty="0">
                <a:latin typeface="Bookman Old Style" panose="02050604050505020204" pitchFamily="18" charset="0"/>
              </a:rPr>
              <a:t> Turkish Court of Accounts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>
                <a:latin typeface="Bookman Old Style" panose="02050604050505020204" pitchFamily="18" charset="0"/>
              </a:rPr>
              <a:t>A </a:t>
            </a:r>
            <a:r>
              <a:rPr lang="en-GB" b="1" dirty="0">
                <a:latin typeface="Bookman Old Style" panose="02050604050505020204" pitchFamily="18" charset="0"/>
              </a:rPr>
              <a:t>model</a:t>
            </a:r>
            <a:r>
              <a:rPr lang="en-GB" dirty="0">
                <a:latin typeface="Bookman Old Style" panose="02050604050505020204" pitchFamily="18" charset="0"/>
              </a:rPr>
              <a:t> will be created for the audit of e-Government projects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>
                <a:latin typeface="Bookman Old Style" panose="02050604050505020204" pitchFamily="18" charset="0"/>
              </a:rPr>
              <a:t>A </a:t>
            </a:r>
            <a:r>
              <a:rPr lang="en-GB" b="1" dirty="0">
                <a:latin typeface="Bookman Old Style" panose="02050604050505020204" pitchFamily="18" charset="0"/>
              </a:rPr>
              <a:t>guideline</a:t>
            </a:r>
            <a:r>
              <a:rPr lang="en-GB" dirty="0">
                <a:latin typeface="Bookman Old Style" panose="02050604050505020204" pitchFamily="18" charset="0"/>
              </a:rPr>
              <a:t> will be prepared for the audit of e-Government projects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>
                <a:latin typeface="Bookman Old Style" panose="02050604050505020204" pitchFamily="18" charset="0"/>
              </a:rPr>
              <a:t>Audit of e-Government projects will be </a:t>
            </a:r>
            <a:r>
              <a:rPr lang="en-GB" b="1" dirty="0">
                <a:latin typeface="Bookman Old Style" panose="02050604050505020204" pitchFamily="18" charset="0"/>
              </a:rPr>
              <a:t>generalized</a:t>
            </a:r>
            <a:r>
              <a:rPr lang="en-GB" dirty="0">
                <a:latin typeface="Bookman Old Style" panose="02050604050505020204" pitchFamily="18" charset="0"/>
              </a:rPr>
              <a:t> in all public agencies and institutions</a:t>
            </a:r>
            <a:endParaRPr lang="en-GB" dirty="0" smtClean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50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Audit of e-Government Projects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Examination and evaluation of </a:t>
            </a:r>
            <a:r>
              <a:rPr lang="en-GB" b="1" dirty="0" smtClean="0">
                <a:latin typeface="Bookman Old Style" panose="02050604050505020204" pitchFamily="18" charset="0"/>
              </a:rPr>
              <a:t>internal controls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necessary for </a:t>
            </a:r>
            <a:r>
              <a:rPr lang="en-GB" b="1" dirty="0" smtClean="0">
                <a:latin typeface="Bookman Old Style" panose="02050604050505020204" pitchFamily="18" charset="0"/>
              </a:rPr>
              <a:t>successful completion</a:t>
            </a:r>
            <a:r>
              <a:rPr lang="en-GB" dirty="0" smtClean="0">
                <a:latin typeface="Bookman Old Style" panose="02050604050505020204" pitchFamily="18" charset="0"/>
              </a:rPr>
              <a:t> of e-Government projects </a:t>
            </a:r>
          </a:p>
          <a:p>
            <a:pPr marL="108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within efficiency, effectiveness, confidentiality, integrity, availability, reliability and compliance </a:t>
            </a:r>
            <a:r>
              <a:rPr lang="en-GB" b="1" dirty="0" smtClean="0">
                <a:latin typeface="Bookman Old Style" panose="02050604050505020204" pitchFamily="18" charset="0"/>
              </a:rPr>
              <a:t>criteria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297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Audit of e-Government Projects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On important/critic</a:t>
            </a:r>
            <a:r>
              <a:rPr lang="tr-TR" dirty="0" smtClean="0">
                <a:latin typeface="Bookman Old Style" panose="02050604050505020204" pitchFamily="18" charset="0"/>
              </a:rPr>
              <a:t>al</a:t>
            </a:r>
            <a:r>
              <a:rPr lang="en-GB" dirty="0" smtClean="0">
                <a:latin typeface="Bookman Old Style" panose="02050604050505020204" pitchFamily="18" charset="0"/>
              </a:rPr>
              <a:t> e-Government projects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Project success oriented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Separately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By IT auditors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445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Success Criteria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Completion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within defined </a:t>
            </a:r>
            <a:r>
              <a:rPr lang="en-GB" b="1" dirty="0" smtClean="0">
                <a:latin typeface="Bookman Old Style" panose="02050604050505020204" pitchFamily="18" charset="0"/>
              </a:rPr>
              <a:t>scope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within given </a:t>
            </a:r>
            <a:r>
              <a:rPr lang="en-GB" b="1" dirty="0" smtClean="0">
                <a:latin typeface="Bookman Old Style" panose="02050604050505020204" pitchFamily="18" charset="0"/>
              </a:rPr>
              <a:t>budget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at targeted </a:t>
            </a:r>
            <a:r>
              <a:rPr lang="en-GB" b="1" dirty="0" smtClean="0">
                <a:latin typeface="Bookman Old Style" panose="02050604050505020204" pitchFamily="18" charset="0"/>
              </a:rPr>
              <a:t>time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Ensuring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user-satisfaction with appropriate </a:t>
            </a:r>
            <a:r>
              <a:rPr lang="en-GB" b="1" dirty="0" smtClean="0">
                <a:latin typeface="Bookman Old Style" panose="02050604050505020204" pitchFamily="18" charset="0"/>
              </a:rPr>
              <a:t>quality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b="1" dirty="0" smtClean="0">
                <a:latin typeface="Bookman Old Style" panose="02050604050505020204" pitchFamily="18" charset="0"/>
              </a:rPr>
              <a:t>information security </a:t>
            </a:r>
            <a:r>
              <a:rPr lang="en-GB" dirty="0" smtClean="0">
                <a:latin typeface="Bookman Old Style" panose="02050604050505020204" pitchFamily="18" charset="0"/>
              </a:rPr>
              <a:t>requirements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b="1" dirty="0" smtClean="0">
                <a:latin typeface="Bookman Old Style" panose="02050604050505020204" pitchFamily="18" charset="0"/>
              </a:rPr>
              <a:t>compliance</a:t>
            </a:r>
            <a:r>
              <a:rPr lang="en-GB" dirty="0" smtClean="0">
                <a:latin typeface="Bookman Old Style" panose="02050604050505020204" pitchFamily="18" charset="0"/>
              </a:rPr>
              <a:t> with national policies, entity strategies and relevant legislation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749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Milestones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Establishment of </a:t>
            </a:r>
            <a:r>
              <a:rPr lang="en-GB" b="1" dirty="0" smtClean="0">
                <a:latin typeface="Bookman Old Style" panose="02050604050505020204" pitchFamily="18" charset="0"/>
              </a:rPr>
              <a:t>Computer-Assisted Audit Group </a:t>
            </a:r>
            <a:r>
              <a:rPr lang="en-GB" dirty="0" smtClean="0">
                <a:latin typeface="Bookman Old Style" panose="02050604050505020204" pitchFamily="18" charset="0"/>
              </a:rPr>
              <a:t>(1997)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First</a:t>
            </a:r>
            <a:r>
              <a:rPr lang="en-GB" dirty="0" smtClean="0">
                <a:latin typeface="Bookman Old Style" panose="02050604050505020204" pitchFamily="18" charset="0"/>
              </a:rPr>
              <a:t> IT audit (2002)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Twinning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latin typeface="Bookman Old Style" panose="02050604050505020204" pitchFamily="18" charset="0"/>
              </a:rPr>
              <a:t>Project</a:t>
            </a:r>
            <a:r>
              <a:rPr lang="en-GB" dirty="0" smtClean="0">
                <a:latin typeface="Bookman Old Style" panose="02050604050505020204" pitchFamily="18" charset="0"/>
              </a:rPr>
              <a:t> for Strengthening Audit Capacity of TCA (2005-2007)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IT audit </a:t>
            </a:r>
            <a:r>
              <a:rPr lang="en-GB" b="1" dirty="0" smtClean="0">
                <a:latin typeface="Bookman Old Style" panose="02050604050505020204" pitchFamily="18" charset="0"/>
              </a:rPr>
              <a:t>guideline</a:t>
            </a:r>
            <a:r>
              <a:rPr lang="en-GB" dirty="0" smtClean="0">
                <a:latin typeface="Bookman Old Style" panose="02050604050505020204" pitchFamily="18" charset="0"/>
              </a:rPr>
              <a:t> (2007)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IT audit </a:t>
            </a:r>
            <a:r>
              <a:rPr lang="en-GB" b="1" dirty="0" smtClean="0">
                <a:latin typeface="Bookman Old Style" panose="02050604050505020204" pitchFamily="18" charset="0"/>
              </a:rPr>
              <a:t>training</a:t>
            </a:r>
            <a:r>
              <a:rPr lang="en-GB" dirty="0" smtClean="0">
                <a:latin typeface="Bookman Old Style" panose="02050604050505020204" pitchFamily="18" charset="0"/>
              </a:rPr>
              <a:t> activities (2007 - …)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Expert</a:t>
            </a:r>
            <a:r>
              <a:rPr lang="en-GB" dirty="0" smtClean="0">
                <a:latin typeface="Bookman Old Style" panose="02050604050505020204" pitchFamily="18" charset="0"/>
              </a:rPr>
              <a:t> support in conducting </a:t>
            </a:r>
            <a:r>
              <a:rPr lang="en-GB" b="1" dirty="0" smtClean="0">
                <a:latin typeface="Bookman Old Style" panose="02050604050505020204" pitchFamily="18" charset="0"/>
              </a:rPr>
              <a:t>technical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latin typeface="Bookman Old Style" panose="02050604050505020204" pitchFamily="18" charset="0"/>
              </a:rPr>
              <a:t>tests</a:t>
            </a:r>
            <a:r>
              <a:rPr lang="en-GB" dirty="0" smtClean="0">
                <a:latin typeface="Bookman Old Style" panose="02050604050505020204" pitchFamily="18" charset="0"/>
              </a:rPr>
              <a:t> (2007 - …)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ITASA</a:t>
            </a:r>
            <a:r>
              <a:rPr lang="en-GB" dirty="0" smtClean="0">
                <a:latin typeface="Bookman Old Style" panose="02050604050505020204" pitchFamily="18" charset="0"/>
              </a:rPr>
              <a:t> with EUROSAI ITWG (2013)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Establishment of </a:t>
            </a:r>
            <a:r>
              <a:rPr lang="en-GB" b="1" dirty="0" smtClean="0">
                <a:latin typeface="Bookman Old Style" panose="02050604050505020204" pitchFamily="18" charset="0"/>
              </a:rPr>
              <a:t>IT Audit Group </a:t>
            </a:r>
            <a:r>
              <a:rPr lang="en-GB" dirty="0" smtClean="0">
                <a:latin typeface="Bookman Old Style" panose="02050604050505020204" pitchFamily="18" charset="0"/>
              </a:rPr>
              <a:t>(2015)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Audit of </a:t>
            </a:r>
            <a:r>
              <a:rPr lang="en-GB" b="1" dirty="0" smtClean="0">
                <a:latin typeface="Bookman Old Style" panose="02050604050505020204" pitchFamily="18" charset="0"/>
              </a:rPr>
              <a:t>e-Government </a:t>
            </a:r>
            <a:r>
              <a:rPr lang="en-GB" dirty="0" smtClean="0">
                <a:latin typeface="Bookman Old Style" panose="02050604050505020204" pitchFamily="18" charset="0"/>
              </a:rPr>
              <a:t>projects (2017)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105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Audit Criteria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Information criteria  </a:t>
            </a:r>
            <a:endParaRPr lang="en-GB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Efficiency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Effectiveness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Confidentiality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Integrity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Availability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Reliability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Compliance 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4530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Audit Criteria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Principles defined in respective regulations on e-Government </a:t>
            </a:r>
            <a:endParaRPr lang="en-GB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Transparency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Accountability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User oriented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Participation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Creating added-value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…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289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Audit Steps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Determine the type and the phase of the project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Identify the audit areas to examine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Determine risks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Identify the necessary controls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Check whether these controls are established, and if so, whether they are functioning effectively or not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Detect and assess control weaknesses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Report material control weaknesses 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765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Project Phases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Preparation/start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*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Realization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*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Analysis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Design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Development 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Testing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Integration/deployment 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Service delivery/completion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*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GB" dirty="0" smtClean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006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Matrix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1152000"/>
            <a:ext cx="11880000" cy="462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936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Matrix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1152000"/>
            <a:ext cx="11880000" cy="44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6142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Matrix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1152000"/>
            <a:ext cx="11880000" cy="503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261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Progress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Done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Model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Guideline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Pilot audits (3)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To-do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Pilot Audits (3)</a:t>
            </a:r>
            <a:r>
              <a:rPr lang="tr-TR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*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Review of Guideline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Generalization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875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Action Plan for Generalization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TCA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Create a toolkit for Regularity Audit Guideline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√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Training for generalist auditors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Internal Audit Units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Adaptation of Guideline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Training for internal auditors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019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233760" y="6048000"/>
            <a:ext cx="720000" cy="72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1005643" y="1908000"/>
            <a:ext cx="10080000" cy="241500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7000" b="1" i="1" dirty="0" smtClean="0">
                <a:latin typeface="Bookman Old Style" panose="02050604050505020204" pitchFamily="18" charset="0"/>
              </a:rPr>
              <a:t>Thank you for </a:t>
            </a:r>
            <a:r>
              <a:rPr lang="tr-TR" sz="7000" b="1" i="1" dirty="0" smtClean="0">
                <a:latin typeface="Bookman Old Style" panose="02050604050505020204" pitchFamily="18" charset="0"/>
              </a:rPr>
              <a:t/>
            </a:r>
            <a:br>
              <a:rPr lang="tr-TR" sz="7000" b="1" i="1" dirty="0" smtClean="0">
                <a:latin typeface="Bookman Old Style" panose="02050604050505020204" pitchFamily="18" charset="0"/>
              </a:rPr>
            </a:br>
            <a:r>
              <a:rPr lang="en-GB" sz="7000" b="1" i="1" dirty="0" smtClean="0">
                <a:latin typeface="Bookman Old Style" panose="02050604050505020204" pitchFamily="18" charset="0"/>
              </a:rPr>
              <a:t>your attention…</a:t>
            </a:r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7416000" y="4788000"/>
            <a:ext cx="3656191" cy="711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IT Audit Group </a:t>
            </a:r>
            <a:b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</a:br>
            <a: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Turkish Court of Accounts</a:t>
            </a:r>
            <a:r>
              <a:rPr lang="tr-TR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 - TCA</a:t>
            </a:r>
            <a:r>
              <a:rPr lang="en-GB" sz="1800" b="1" i="1" dirty="0" smtClean="0">
                <a:solidFill>
                  <a:srgbClr val="FF0000"/>
                </a:solidFill>
                <a:latin typeface="Book Antiqua" pitchFamily="18" charset="0"/>
                <a:ea typeface="Batang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47976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Types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TCA</a:t>
            </a:r>
            <a:r>
              <a:rPr lang="en-GB" b="1" dirty="0" smtClean="0">
                <a:latin typeface="Bookman Old Style" panose="02050604050505020204" pitchFamily="18" charset="0"/>
              </a:rPr>
              <a:t>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performs IT audit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as a </a:t>
            </a:r>
            <a:r>
              <a:rPr lang="en-GB" b="1" dirty="0" smtClean="0">
                <a:latin typeface="Bookman Old Style" panose="02050604050505020204" pitchFamily="18" charset="0"/>
              </a:rPr>
              <a:t>part</a:t>
            </a:r>
            <a:r>
              <a:rPr lang="en-GB" dirty="0" smtClean="0">
                <a:latin typeface="Bookman Old Style" panose="02050604050505020204" pitchFamily="18" charset="0"/>
              </a:rPr>
              <a:t> of </a:t>
            </a:r>
            <a:r>
              <a:rPr lang="en-GB" b="1" dirty="0" smtClean="0">
                <a:latin typeface="Bookman Old Style" panose="02050604050505020204" pitchFamily="18" charset="0"/>
              </a:rPr>
              <a:t>regularity</a:t>
            </a:r>
            <a:r>
              <a:rPr lang="en-GB" dirty="0" smtClean="0">
                <a:latin typeface="Bookman Old Style" panose="02050604050505020204" pitchFamily="18" charset="0"/>
              </a:rPr>
              <a:t> audit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*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as a </a:t>
            </a:r>
            <a:r>
              <a:rPr lang="en-GB" b="1" dirty="0" smtClean="0">
                <a:latin typeface="Bookman Old Style" panose="02050604050505020204" pitchFamily="18" charset="0"/>
              </a:rPr>
              <a:t>part</a:t>
            </a:r>
            <a:r>
              <a:rPr lang="en-GB" dirty="0" smtClean="0">
                <a:latin typeface="Bookman Old Style" panose="02050604050505020204" pitchFamily="18" charset="0"/>
              </a:rPr>
              <a:t> of </a:t>
            </a:r>
            <a:r>
              <a:rPr lang="en-GB" b="1" dirty="0" smtClean="0">
                <a:latin typeface="Bookman Old Style" panose="02050604050505020204" pitchFamily="18" charset="0"/>
              </a:rPr>
              <a:t>performance</a:t>
            </a:r>
            <a:r>
              <a:rPr lang="en-GB" dirty="0" smtClean="0">
                <a:latin typeface="Bookman Old Style" panose="02050604050505020204" pitchFamily="18" charset="0"/>
              </a:rPr>
              <a:t> audit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b="1" dirty="0" smtClean="0">
                <a:latin typeface="Bookman Old Style" panose="02050604050505020204" pitchFamily="18" charset="0"/>
              </a:rPr>
              <a:t>separately </a:t>
            </a:r>
          </a:p>
          <a:p>
            <a:pPr marL="108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Bookman Old Style" panose="02050604050505020204" pitchFamily="18" charset="0"/>
              </a:rPr>
              <a:t>public institutions </a:t>
            </a:r>
          </a:p>
          <a:p>
            <a:pPr marL="108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Bookman Old Style" panose="02050604050505020204" pitchFamily="18" charset="0"/>
              </a:rPr>
              <a:t>particular systems/applications </a:t>
            </a:r>
          </a:p>
          <a:p>
            <a:pPr marL="108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Bookman Old Style" panose="02050604050505020204" pitchFamily="18" charset="0"/>
              </a:rPr>
              <a:t>ongoing system development projects </a:t>
            </a:r>
          </a:p>
          <a:p>
            <a:pPr marL="108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Bookman Old Style" panose="02050604050505020204" pitchFamily="18" charset="0"/>
              </a:rPr>
              <a:t>theme-based 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782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Levels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IT Audit as a part of Regularity Audit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Assessment of basic level IT controls (by generalist auditors)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IT audit (by IT auditors)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15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Assessment of Basic Level IT Controls </a:t>
            </a:r>
            <a:endParaRPr lang="en-GB" sz="4600" b="1" cap="none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No need </a:t>
            </a:r>
            <a:r>
              <a:rPr lang="en-GB" dirty="0" smtClean="0">
                <a:latin typeface="Bookman Old Style" panose="02050604050505020204" pitchFamily="18" charset="0"/>
              </a:rPr>
              <a:t>for </a:t>
            </a:r>
            <a:r>
              <a:rPr lang="en-GB" b="1" dirty="0" smtClean="0">
                <a:latin typeface="Bookman Old Style" panose="02050604050505020204" pitchFamily="18" charset="0"/>
              </a:rPr>
              <a:t>in-depth </a:t>
            </a:r>
            <a:r>
              <a:rPr lang="en-GB" dirty="0" smtClean="0">
                <a:latin typeface="Bookman Old Style" panose="02050604050505020204" pitchFamily="18" charset="0"/>
              </a:rPr>
              <a:t>IT audit knowledge - performed by generalist auditors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Conducted in accordance with «</a:t>
            </a:r>
            <a:r>
              <a:rPr lang="en-GB" b="1" dirty="0" smtClean="0">
                <a:latin typeface="Bookman Old Style" panose="02050604050505020204" pitchFamily="18" charset="0"/>
              </a:rPr>
              <a:t>Regularity Audit Guideline</a:t>
            </a:r>
            <a:r>
              <a:rPr lang="en-GB" dirty="0" smtClean="0">
                <a:latin typeface="Bookman Old Style" panose="02050604050505020204" pitchFamily="18" charset="0"/>
              </a:rPr>
              <a:t>»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Conducted in </a:t>
            </a:r>
            <a:r>
              <a:rPr lang="en-GB" b="1" dirty="0" smtClean="0">
                <a:latin typeface="Bookman Old Style" panose="02050604050505020204" pitchFamily="18" charset="0"/>
              </a:rPr>
              <a:t>every</a:t>
            </a:r>
            <a:r>
              <a:rPr lang="en-GB" dirty="0" smtClean="0">
                <a:latin typeface="Bookman Old Style" panose="02050604050505020204" pitchFamily="18" charset="0"/>
              </a:rPr>
              <a:t> regularity audit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Determine which business workflows are carried out in the IT environment and outputs of which systems </a:t>
            </a:r>
            <a:r>
              <a:rPr lang="en-GB" b="1" dirty="0" smtClean="0">
                <a:latin typeface="Bookman Old Style" panose="02050604050505020204" pitchFamily="18" charset="0"/>
              </a:rPr>
              <a:t>affect accounting data </a:t>
            </a:r>
            <a:r>
              <a:rPr lang="en-GB" dirty="0" smtClean="0">
                <a:latin typeface="Bookman Old Style" panose="02050604050505020204" pitchFamily="18" charset="0"/>
              </a:rPr>
              <a:t>and </a:t>
            </a:r>
            <a:r>
              <a:rPr lang="en-GB" b="1" dirty="0" smtClean="0">
                <a:latin typeface="Bookman Old Style" panose="02050604050505020204" pitchFamily="18" charset="0"/>
              </a:rPr>
              <a:t>financial statements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Compulsory </a:t>
            </a:r>
            <a:r>
              <a:rPr lang="en-GB" dirty="0" smtClean="0">
                <a:latin typeface="Bookman Old Style" panose="02050604050505020204" pitchFamily="18" charset="0"/>
              </a:rPr>
              <a:t>audit procedures relating to IT controls </a:t>
            </a:r>
          </a:p>
          <a:p>
            <a:pPr marL="72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</a:rPr>
              <a:t>IT governance/management, information security, operation and maintenance, business continuity and disaster recovery planning, outsourcing, project management and application controls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Control weaknesses </a:t>
            </a:r>
            <a:r>
              <a:rPr lang="en-GB" dirty="0" smtClean="0">
                <a:latin typeface="Bookman Old Style" panose="02050604050505020204" pitchFamily="18" charset="0"/>
              </a:rPr>
              <a:t>are </a:t>
            </a:r>
            <a:r>
              <a:rPr lang="en-GB" b="1" dirty="0" smtClean="0">
                <a:latin typeface="Bookman Old Style" panose="02050604050505020204" pitchFamily="18" charset="0"/>
              </a:rPr>
              <a:t>reported </a:t>
            </a:r>
            <a:r>
              <a:rPr lang="en-GB" dirty="0" smtClean="0">
                <a:latin typeface="Bookman Old Style" panose="02050604050505020204" pitchFamily="18" charset="0"/>
              </a:rPr>
              <a:t>along with recommendations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055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IT Audit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Conducted under the responsibility of «</a:t>
            </a:r>
            <a:r>
              <a:rPr lang="en-GB" b="1" dirty="0" smtClean="0">
                <a:latin typeface="Bookman Old Style" panose="02050604050505020204" pitchFamily="18" charset="0"/>
              </a:rPr>
              <a:t>IT Audit Group</a:t>
            </a:r>
            <a:r>
              <a:rPr lang="en-GB" dirty="0" smtClean="0">
                <a:latin typeface="Bookman Old Style" panose="02050604050505020204" pitchFamily="18" charset="0"/>
              </a:rPr>
              <a:t>»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Performed by </a:t>
            </a:r>
            <a:r>
              <a:rPr lang="en-GB" b="1" dirty="0" smtClean="0">
                <a:latin typeface="Bookman Old Style" panose="02050604050505020204" pitchFamily="18" charset="0"/>
              </a:rPr>
              <a:t>IT auditors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Conducted in accordance with «</a:t>
            </a:r>
            <a:r>
              <a:rPr lang="en-GB" b="1" dirty="0" smtClean="0">
                <a:latin typeface="Bookman Old Style" panose="02050604050505020204" pitchFamily="18" charset="0"/>
              </a:rPr>
              <a:t>IT Audit Guideline</a:t>
            </a:r>
            <a:r>
              <a:rPr lang="en-GB" dirty="0" smtClean="0">
                <a:latin typeface="Bookman Old Style" panose="02050604050505020204" pitchFamily="18" charset="0"/>
              </a:rPr>
              <a:t>»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Separately reported </a:t>
            </a:r>
            <a:r>
              <a:rPr lang="tr-TR" dirty="0" smtClean="0">
                <a:latin typeface="Bookman Old Style" panose="02050604050505020204" pitchFamily="18" charset="0"/>
              </a:rPr>
              <a:t>- </a:t>
            </a:r>
            <a:r>
              <a:rPr lang="en-GB" dirty="0" smtClean="0">
                <a:latin typeface="Bookman Old Style" panose="02050604050505020204" pitchFamily="18" charset="0"/>
              </a:rPr>
              <a:t>«</a:t>
            </a:r>
            <a:r>
              <a:rPr lang="en-GB" b="1" dirty="0" smtClean="0">
                <a:latin typeface="Bookman Old Style" panose="02050604050505020204" pitchFamily="18" charset="0"/>
              </a:rPr>
              <a:t>Information Systems Audit/Evaluation Report</a:t>
            </a:r>
            <a:r>
              <a:rPr lang="en-GB" dirty="0" smtClean="0">
                <a:latin typeface="Bookman Old Style" panose="02050604050505020204" pitchFamily="18" charset="0"/>
              </a:rPr>
              <a:t>»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542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>
                <a:latin typeface="Book Antiqua" panose="02040602050305030304" pitchFamily="18" charset="0"/>
              </a:rPr>
              <a:t>Audit Approach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>
                <a:latin typeface="Bookman Old Style" panose="02050604050505020204" pitchFamily="18" charset="0"/>
              </a:rPr>
              <a:t>Determine </a:t>
            </a:r>
            <a:r>
              <a:rPr lang="en-US" dirty="0">
                <a:latin typeface="Bookman Old Style" panose="02050604050505020204" pitchFamily="18" charset="0"/>
              </a:rPr>
              <a:t>the </a:t>
            </a:r>
            <a:r>
              <a:rPr lang="en-US" b="1" dirty="0">
                <a:latin typeface="Bookman Old Style" panose="02050604050505020204" pitchFamily="18" charset="0"/>
              </a:rPr>
              <a:t>risks</a:t>
            </a:r>
            <a:r>
              <a:rPr lang="en-US" dirty="0">
                <a:latin typeface="Bookman Old Style" panose="02050604050505020204" pitchFamily="18" charset="0"/>
              </a:rPr>
              <a:t> concerning the examined information </a:t>
            </a:r>
            <a:r>
              <a:rPr lang="en-US" dirty="0" smtClean="0">
                <a:latin typeface="Bookman Old Style" panose="02050604050505020204" pitchFamily="18" charset="0"/>
              </a:rPr>
              <a:t>system</a:t>
            </a:r>
            <a:r>
              <a:rPr lang="tr-TR" dirty="0" smtClean="0">
                <a:latin typeface="Bookman Old Style" panose="02050604050505020204" pitchFamily="18" charset="0"/>
              </a:rPr>
              <a:t>s </a:t>
            </a:r>
            <a:endParaRPr lang="en-US" dirty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Identify the necessary </a:t>
            </a:r>
            <a:r>
              <a:rPr lang="en-GB" b="1" dirty="0" smtClean="0">
                <a:latin typeface="Bookman Old Style" panose="02050604050505020204" pitchFamily="18" charset="0"/>
              </a:rPr>
              <a:t>control</a:t>
            </a:r>
            <a:r>
              <a:rPr lang="en-GB" dirty="0" smtClean="0">
                <a:latin typeface="Bookman Old Style" panose="02050604050505020204" pitchFamily="18" charset="0"/>
              </a:rPr>
              <a:t> mechanisms that can minimize these risks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Check whether these IT controls are </a:t>
            </a:r>
            <a:r>
              <a:rPr lang="en-GB" b="1" dirty="0" smtClean="0">
                <a:latin typeface="Bookman Old Style" panose="02050604050505020204" pitchFamily="18" charset="0"/>
              </a:rPr>
              <a:t>established</a:t>
            </a:r>
            <a:r>
              <a:rPr lang="en-GB" dirty="0" smtClean="0">
                <a:latin typeface="Bookman Old Style" panose="02050604050505020204" pitchFamily="18" charset="0"/>
              </a:rPr>
              <a:t>, and if so, whether they are </a:t>
            </a:r>
            <a:r>
              <a:rPr lang="en-GB" b="1" dirty="0" smtClean="0">
                <a:latin typeface="Bookman Old Style" panose="02050604050505020204" pitchFamily="18" charset="0"/>
              </a:rPr>
              <a:t>functioning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latin typeface="Bookman Old Style" panose="02050604050505020204" pitchFamily="18" charset="0"/>
              </a:rPr>
              <a:t>effectively</a:t>
            </a:r>
            <a:r>
              <a:rPr lang="en-GB" dirty="0" smtClean="0">
                <a:latin typeface="Bookman Old Style" panose="02050604050505020204" pitchFamily="18" charset="0"/>
              </a:rPr>
              <a:t> or </a:t>
            </a:r>
            <a:r>
              <a:rPr lang="en-GB" b="1" dirty="0" smtClean="0">
                <a:latin typeface="Bookman Old Style" panose="02050604050505020204" pitchFamily="18" charset="0"/>
              </a:rPr>
              <a:t>not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Assess</a:t>
            </a:r>
            <a:r>
              <a:rPr lang="en-GB" dirty="0" smtClean="0">
                <a:latin typeface="Bookman Old Style" panose="02050604050505020204" pitchFamily="18" charset="0"/>
              </a:rPr>
              <a:t> the </a:t>
            </a:r>
            <a:r>
              <a:rPr lang="en-GB" b="1" dirty="0" smtClean="0">
                <a:latin typeface="Bookman Old Style" panose="02050604050505020204" pitchFamily="18" charset="0"/>
              </a:rPr>
              <a:t>weaknesses</a:t>
            </a:r>
            <a:r>
              <a:rPr lang="en-GB" dirty="0" smtClean="0">
                <a:latin typeface="Bookman Old Style" panose="02050604050505020204" pitchFamily="18" charset="0"/>
              </a:rPr>
              <a:t> in IT controls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Report</a:t>
            </a:r>
            <a:r>
              <a:rPr lang="en-GB" dirty="0" smtClean="0">
                <a:latin typeface="Bookman Old Style" panose="02050604050505020204" pitchFamily="18" charset="0"/>
              </a:rPr>
              <a:t> the obtained findings according to a certain procedure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092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GB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Information Criteria </a:t>
            </a:r>
            <a:endParaRPr lang="en-GB" b="1" dirty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Confidentiality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Integrity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Availability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Reliability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Efficiency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Effectiveness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dirty="0" smtClean="0">
                <a:latin typeface="Bookman Old Style" panose="02050604050505020204" pitchFamily="18" charset="0"/>
              </a:rPr>
              <a:t>Compliance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Criteria </a:t>
            </a:r>
            <a:endParaRPr lang="en-GB" sz="4600" b="1" cap="none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770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000" y="1296000"/>
            <a:ext cx="10872000" cy="4860000"/>
          </a:xfrm>
        </p:spPr>
        <p:txBody>
          <a:bodyPr>
            <a:no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Confidentiality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concerns the protection of sensitive information from unauthorised disclosure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Integrity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relates to the accuracy and completeness of information as well as to its validity in accordance with business values and expectations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Availability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relates to information being available when required by the business process now and in the future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GB" b="1" dirty="0" smtClean="0">
                <a:latin typeface="Bookman Old Style" panose="02050604050505020204" pitchFamily="18" charset="0"/>
              </a:rPr>
              <a:t>Reliability</a:t>
            </a:r>
            <a:r>
              <a:rPr lang="en-GB" dirty="0" smtClean="0">
                <a:latin typeface="Bookman Old Style" panose="02050604050505020204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&gt;&gt;</a:t>
            </a:r>
            <a:r>
              <a:rPr lang="en-GB" dirty="0" smtClean="0">
                <a:latin typeface="Bookman Old Style" panose="02050604050505020204" pitchFamily="18" charset="0"/>
              </a:rPr>
              <a:t> relates to the provision of appropriate information for management to operate the entity and exercise its fiduciary and governance responsibilities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endParaRPr lang="en-GB" dirty="0" smtClean="0">
              <a:latin typeface="Bookman Old Style" panose="02050604050505020204" pitchFamily="18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10440000" cy="1080000"/>
          </a:xfrm>
        </p:spPr>
        <p:txBody>
          <a:bodyPr>
            <a:normAutofit/>
          </a:bodyPr>
          <a:lstStyle/>
          <a:p>
            <a:r>
              <a:rPr lang="en-GB" sz="4600" b="1" cap="none" dirty="0" smtClean="0">
                <a:latin typeface="Book Antiqua" panose="02040602050305030304" pitchFamily="18" charset="0"/>
              </a:rPr>
              <a:t>Audit Criteria </a:t>
            </a:r>
            <a:endParaRPr lang="en-GB" sz="46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9801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7410</TotalTime>
  <Words>932</Words>
  <Application>Microsoft Office PowerPoint</Application>
  <PresentationFormat>Geniş ekran</PresentationFormat>
  <Paragraphs>211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8" baseType="lpstr">
      <vt:lpstr>Batang</vt:lpstr>
      <vt:lpstr>Book Antiqua</vt:lpstr>
      <vt:lpstr>Bookman Old Style</vt:lpstr>
      <vt:lpstr>Calibri</vt:lpstr>
      <vt:lpstr>Garamond</vt:lpstr>
      <vt:lpstr>Rockwell</vt:lpstr>
      <vt:lpstr>Rockwell Condensed</vt:lpstr>
      <vt:lpstr>Wingdings</vt:lpstr>
      <vt:lpstr>Wood Type Yazı Tipi</vt:lpstr>
      <vt:lpstr>TCA’s Experience  in IT Audit </vt:lpstr>
      <vt:lpstr>Milestones </vt:lpstr>
      <vt:lpstr>Types </vt:lpstr>
      <vt:lpstr>Levels </vt:lpstr>
      <vt:lpstr>Assessment of Basic Level IT Controls </vt:lpstr>
      <vt:lpstr>IT Audit </vt:lpstr>
      <vt:lpstr>Audit Approach </vt:lpstr>
      <vt:lpstr>Audit Criteria </vt:lpstr>
      <vt:lpstr>Audit Criteria </vt:lpstr>
      <vt:lpstr>Audit Criteria </vt:lpstr>
      <vt:lpstr>Audit Criteria </vt:lpstr>
      <vt:lpstr>Audit / Control Areas </vt:lpstr>
      <vt:lpstr>e-Government Projects </vt:lpstr>
      <vt:lpstr>e-Government Projects </vt:lpstr>
      <vt:lpstr>e-Government Projects </vt:lpstr>
      <vt:lpstr>National e-Government Strategy </vt:lpstr>
      <vt:lpstr>Audit of e-Government Projects </vt:lpstr>
      <vt:lpstr>Audit of e-Government Projects </vt:lpstr>
      <vt:lpstr>Success Criteria </vt:lpstr>
      <vt:lpstr>Audit Criteria </vt:lpstr>
      <vt:lpstr>Audit Criteria </vt:lpstr>
      <vt:lpstr>Audit Steps </vt:lpstr>
      <vt:lpstr>Project Phases </vt:lpstr>
      <vt:lpstr>Audit Matrix </vt:lpstr>
      <vt:lpstr>Audit Matrix </vt:lpstr>
      <vt:lpstr>Audit Matrix </vt:lpstr>
      <vt:lpstr>Progress </vt:lpstr>
      <vt:lpstr>Action Plan for Generalization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e-Devlet Projeleri Denetim Modeli (Taslak)</dc:title>
  <dc:creator>İhsan ÇULHACI</dc:creator>
  <cp:lastModifiedBy>Mehmet ÇIVGIN</cp:lastModifiedBy>
  <cp:revision>635</cp:revision>
  <dcterms:created xsi:type="dcterms:W3CDTF">2017-09-13T06:34:22Z</dcterms:created>
  <dcterms:modified xsi:type="dcterms:W3CDTF">2019-04-12T06:26:16Z</dcterms:modified>
</cp:coreProperties>
</file>