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840" r:id="rId1"/>
  </p:sldMasterIdLst>
  <p:notesMasterIdLst>
    <p:notesMasterId r:id="rId26"/>
  </p:notesMasterIdLst>
  <p:sldIdLst>
    <p:sldId id="269" r:id="rId2"/>
    <p:sldId id="341" r:id="rId3"/>
    <p:sldId id="457" r:id="rId4"/>
    <p:sldId id="404" r:id="rId5"/>
    <p:sldId id="446" r:id="rId6"/>
    <p:sldId id="365" r:id="rId7"/>
    <p:sldId id="445" r:id="rId8"/>
    <p:sldId id="447" r:id="rId9"/>
    <p:sldId id="409" r:id="rId10"/>
    <p:sldId id="448" r:id="rId11"/>
    <p:sldId id="451" r:id="rId12"/>
    <p:sldId id="450" r:id="rId13"/>
    <p:sldId id="449" r:id="rId14"/>
    <p:sldId id="407" r:id="rId15"/>
    <p:sldId id="453" r:id="rId16"/>
    <p:sldId id="408" r:id="rId17"/>
    <p:sldId id="452" r:id="rId18"/>
    <p:sldId id="441" r:id="rId19"/>
    <p:sldId id="454" r:id="rId20"/>
    <p:sldId id="442" r:id="rId21"/>
    <p:sldId id="455" r:id="rId22"/>
    <p:sldId id="443" r:id="rId23"/>
    <p:sldId id="456" r:id="rId24"/>
    <p:sldId id="42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İhsan ÇULHACI" initials="İÇ" lastIdx="1" clrIdx="0">
    <p:extLst>
      <p:ext uri="{19B8F6BF-5375-455C-9EA6-DF929625EA0E}">
        <p15:presenceInfo xmlns:p15="http://schemas.microsoft.com/office/powerpoint/2012/main" userId="S-1-5-21-4121051780-1798431827-2158579492-7359" providerId="AD"/>
      </p:ext>
    </p:extLst>
  </p:cmAuthor>
  <p:cmAuthor id="2" name="İhsan ÇULHACI" initials="İÇ [2]" lastIdx="1" clrIdx="1">
    <p:extLst>
      <p:ext uri="{19B8F6BF-5375-455C-9EA6-DF929625EA0E}">
        <p15:presenceInfo xmlns:p15="http://schemas.microsoft.com/office/powerpoint/2012/main" userId="İhsan ÇULHA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6500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5CA4-00ED-42B0-A22B-CF9605B8682E}" type="datetimeFigureOut">
              <a:rPr lang="tr-TR" smtClean="0"/>
              <a:t>12.04.2019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F14B4-34DE-417B-805F-72D5088164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9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982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Firstly</a:t>
            </a:r>
            <a:r>
              <a:rPr lang="tr-TR" dirty="0" smtClean="0"/>
              <a:t>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measure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.</a:t>
            </a:r>
            <a:r>
              <a:rPr lang="tr-TR" baseline="0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frequency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identification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When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compare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number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findings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regarding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topics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decline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might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imply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contribution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Second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follow-up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ensure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recommendations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fulfilled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stastistics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.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possible to produce different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statistics through this system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TCA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framework of accountability and fiscal transparency in the public sector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TCA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Grand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Assembly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an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. 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approximately</a:t>
            </a:r>
            <a:r>
              <a:rPr lang="tr-TR" baseline="0" dirty="0" smtClean="0"/>
              <a:t> 900 </a:t>
            </a:r>
            <a:r>
              <a:rPr lang="tr-TR" baseline="0" dirty="0" err="1" smtClean="0"/>
              <a:t>specific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visible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  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SayCap</a:t>
            </a:r>
            <a:r>
              <a:rPr lang="tr-TR" baseline="0" dirty="0" smtClean="0"/>
              <a:t> . </a:t>
            </a:r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course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auditors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benefit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database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prompt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examine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appropriate</a:t>
            </a:r>
            <a:r>
              <a:rPr lang="tr-TR" baseline="0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977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Firstly</a:t>
            </a:r>
            <a:r>
              <a:rPr lang="tr-TR" dirty="0" smtClean="0"/>
              <a:t>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measure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.</a:t>
            </a:r>
            <a:r>
              <a:rPr lang="tr-TR" baseline="0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frequency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identification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When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compare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number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findings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regarding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topics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decline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might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imply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contribution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Second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follow-up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ensure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recommendations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fulfilled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stastistics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.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possible to produce different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statistics through this system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TCA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framework of accountability and fiscal transparency in the public sector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TCA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Grand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Assembly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an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. 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approximately</a:t>
            </a:r>
            <a:r>
              <a:rPr lang="tr-TR" baseline="0" dirty="0" smtClean="0"/>
              <a:t> 900 </a:t>
            </a:r>
            <a:r>
              <a:rPr lang="tr-TR" baseline="0" dirty="0" err="1" smtClean="0"/>
              <a:t>specific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visible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  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SayCap</a:t>
            </a:r>
            <a:r>
              <a:rPr lang="tr-TR" baseline="0" dirty="0" smtClean="0"/>
              <a:t> . </a:t>
            </a:r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course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auditors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benefit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database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prompt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examine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appropriate</a:t>
            </a:r>
            <a:r>
              <a:rPr lang="tr-TR" baseline="0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160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Firstly</a:t>
            </a:r>
            <a:r>
              <a:rPr lang="tr-TR" dirty="0" smtClean="0"/>
              <a:t>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measure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.</a:t>
            </a:r>
            <a:r>
              <a:rPr lang="tr-TR" baseline="0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frequency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identification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When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compare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number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findings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regarding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topics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decline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might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imply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contribution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Second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follow-up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ensure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recommendations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fulfilled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stastistics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.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possible to produce different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statistics through this system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TCA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framework of accountability and fiscal transparency in the public sector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TCA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Grand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Assembly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an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. 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approximately</a:t>
            </a:r>
            <a:r>
              <a:rPr lang="tr-TR" baseline="0" dirty="0" smtClean="0"/>
              <a:t> 900 </a:t>
            </a:r>
            <a:r>
              <a:rPr lang="tr-TR" baseline="0" dirty="0" err="1" smtClean="0"/>
              <a:t>specific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visible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  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SayCap</a:t>
            </a:r>
            <a:r>
              <a:rPr lang="tr-TR" baseline="0" dirty="0" smtClean="0"/>
              <a:t> . </a:t>
            </a:r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course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auditors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benefit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database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prompt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examine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appropriate</a:t>
            </a:r>
            <a:r>
              <a:rPr lang="tr-TR" baseline="0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7577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Now</a:t>
            </a:r>
            <a:r>
              <a:rPr lang="tr-TR" dirty="0" smtClean="0"/>
              <a:t> i </a:t>
            </a:r>
            <a:r>
              <a:rPr lang="tr-TR" dirty="0" err="1" smtClean="0"/>
              <a:t>want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mention</a:t>
            </a:r>
            <a:r>
              <a:rPr lang="tr-TR" dirty="0" smtClean="0"/>
              <a:t> </a:t>
            </a:r>
            <a:r>
              <a:rPr lang="tr-TR" dirty="0" err="1" smtClean="0"/>
              <a:t>briefly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how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works</a:t>
            </a:r>
            <a:r>
              <a:rPr lang="tr-TR" baseline="0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integrated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SAYCAP (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Management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). </a:t>
            </a:r>
            <a:r>
              <a:rPr lang="tr-TR" baseline="0" dirty="0" err="1" smtClean="0"/>
              <a:t>When</a:t>
            </a:r>
            <a:r>
              <a:rPr lang="tr-TR" baseline="0" dirty="0" smtClean="0"/>
              <a:t> an </a:t>
            </a:r>
            <a:r>
              <a:rPr lang="tr-TR" baseline="0" dirty="0" err="1" smtClean="0"/>
              <a:t>auditor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identify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dirty="0" smtClean="0"/>
              <a:t>e</a:t>
            </a:r>
            <a:r>
              <a:rPr lang="en-US" dirty="0" err="1" smtClean="0"/>
              <a:t>ffecting</a:t>
            </a:r>
            <a:r>
              <a:rPr lang="en-US" dirty="0" smtClean="0"/>
              <a:t> </a:t>
            </a:r>
            <a:r>
              <a:rPr lang="tr-TR" dirty="0" smtClean="0"/>
              <a:t>f</a:t>
            </a:r>
            <a:r>
              <a:rPr lang="en-US" dirty="0" err="1" smtClean="0"/>
              <a:t>inancial</a:t>
            </a:r>
            <a:r>
              <a:rPr lang="en-US" dirty="0" smtClean="0"/>
              <a:t> </a:t>
            </a:r>
            <a:r>
              <a:rPr lang="tr-TR" dirty="0" smtClean="0"/>
              <a:t>r</a:t>
            </a:r>
            <a:r>
              <a:rPr lang="en-US" dirty="0" err="1" smtClean="0"/>
              <a:t>eports</a:t>
            </a:r>
            <a:r>
              <a:rPr lang="en-US" dirty="0" smtClean="0"/>
              <a:t> </a:t>
            </a:r>
            <a:r>
              <a:rPr lang="tr-TR" dirty="0" smtClean="0"/>
              <a:t>a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tatements</a:t>
            </a:r>
            <a:r>
              <a:rPr lang="tr-TR" baseline="0" dirty="0" smtClean="0"/>
              <a:t>, he </a:t>
            </a:r>
            <a:r>
              <a:rPr lang="tr-TR" baseline="0" dirty="0" err="1" smtClean="0"/>
              <a:t>inserts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box</a:t>
            </a:r>
            <a:r>
              <a:rPr lang="tr-TR" baseline="0" dirty="0" smtClean="0"/>
              <a:t> at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top </a:t>
            </a:r>
            <a:r>
              <a:rPr lang="tr-TR" baseline="0" dirty="0" err="1" smtClean="0"/>
              <a:t>left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corner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Then</a:t>
            </a:r>
            <a:r>
              <a:rPr lang="tr-TR" baseline="0" dirty="0" smtClean="0"/>
              <a:t>, he has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choose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affected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account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group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combo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box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located</a:t>
            </a:r>
            <a:r>
              <a:rPr lang="tr-TR" baseline="0" dirty="0" smtClean="0"/>
              <a:t> at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left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side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screen</a:t>
            </a:r>
            <a:r>
              <a:rPr lang="tr-TR" baseline="0" dirty="0" smtClean="0"/>
              <a:t>. </a:t>
            </a:r>
          </a:p>
          <a:p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combo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box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70 </a:t>
            </a:r>
            <a:r>
              <a:rPr lang="tr-TR" baseline="0" dirty="0" err="1" smtClean="0"/>
              <a:t>account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groups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nearly</a:t>
            </a:r>
            <a:r>
              <a:rPr lang="tr-TR" baseline="0" dirty="0" smtClean="0"/>
              <a:t> 900 </a:t>
            </a:r>
            <a:r>
              <a:rPr lang="tr-TR" baseline="0" dirty="0" err="1" smtClean="0"/>
              <a:t>unique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associated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with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account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groups</a:t>
            </a:r>
            <a:r>
              <a:rPr lang="tr-TR" baseline="0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35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Now</a:t>
            </a:r>
            <a:r>
              <a:rPr lang="tr-TR" dirty="0" smtClean="0"/>
              <a:t> i </a:t>
            </a:r>
            <a:r>
              <a:rPr lang="tr-TR" dirty="0" err="1" smtClean="0"/>
              <a:t>want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mention</a:t>
            </a:r>
            <a:r>
              <a:rPr lang="tr-TR" dirty="0" smtClean="0"/>
              <a:t> </a:t>
            </a:r>
            <a:r>
              <a:rPr lang="tr-TR" dirty="0" err="1" smtClean="0"/>
              <a:t>briefly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how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works</a:t>
            </a:r>
            <a:r>
              <a:rPr lang="tr-TR" baseline="0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integrated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SAYCAP (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Management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). </a:t>
            </a:r>
            <a:r>
              <a:rPr lang="tr-TR" baseline="0" dirty="0" err="1" smtClean="0"/>
              <a:t>When</a:t>
            </a:r>
            <a:r>
              <a:rPr lang="tr-TR" baseline="0" dirty="0" smtClean="0"/>
              <a:t> an </a:t>
            </a:r>
            <a:r>
              <a:rPr lang="tr-TR" baseline="0" dirty="0" err="1" smtClean="0"/>
              <a:t>auditor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identify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dirty="0" smtClean="0"/>
              <a:t>e</a:t>
            </a:r>
            <a:r>
              <a:rPr lang="en-US" dirty="0" err="1" smtClean="0"/>
              <a:t>ffecting</a:t>
            </a:r>
            <a:r>
              <a:rPr lang="en-US" dirty="0" smtClean="0"/>
              <a:t> </a:t>
            </a:r>
            <a:r>
              <a:rPr lang="tr-TR" dirty="0" smtClean="0"/>
              <a:t>f</a:t>
            </a:r>
            <a:r>
              <a:rPr lang="en-US" dirty="0" err="1" smtClean="0"/>
              <a:t>inancial</a:t>
            </a:r>
            <a:r>
              <a:rPr lang="en-US" dirty="0" smtClean="0"/>
              <a:t> </a:t>
            </a:r>
            <a:r>
              <a:rPr lang="tr-TR" dirty="0" smtClean="0"/>
              <a:t>r</a:t>
            </a:r>
            <a:r>
              <a:rPr lang="en-US" dirty="0" err="1" smtClean="0"/>
              <a:t>eports</a:t>
            </a:r>
            <a:r>
              <a:rPr lang="en-US" dirty="0" smtClean="0"/>
              <a:t> </a:t>
            </a:r>
            <a:r>
              <a:rPr lang="tr-TR" dirty="0" smtClean="0"/>
              <a:t>a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tr-TR" dirty="0" smtClean="0"/>
              <a:t>s</a:t>
            </a:r>
            <a:r>
              <a:rPr lang="en-US" dirty="0" err="1" smtClean="0"/>
              <a:t>tatements</a:t>
            </a:r>
            <a:r>
              <a:rPr lang="tr-TR" baseline="0" dirty="0" smtClean="0"/>
              <a:t>, he </a:t>
            </a:r>
            <a:r>
              <a:rPr lang="tr-TR" baseline="0" dirty="0" err="1" smtClean="0"/>
              <a:t>inserts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box</a:t>
            </a:r>
            <a:r>
              <a:rPr lang="tr-TR" baseline="0" dirty="0" smtClean="0"/>
              <a:t> at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top </a:t>
            </a:r>
            <a:r>
              <a:rPr lang="tr-TR" baseline="0" dirty="0" err="1" smtClean="0"/>
              <a:t>left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corner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Then</a:t>
            </a:r>
            <a:r>
              <a:rPr lang="tr-TR" baseline="0" dirty="0" smtClean="0"/>
              <a:t>, he has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choose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affected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account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group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combo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box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located</a:t>
            </a:r>
            <a:r>
              <a:rPr lang="tr-TR" baseline="0" dirty="0" smtClean="0"/>
              <a:t> at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left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side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screen</a:t>
            </a:r>
            <a:r>
              <a:rPr lang="tr-TR" baseline="0" dirty="0" smtClean="0"/>
              <a:t>. </a:t>
            </a:r>
          </a:p>
          <a:p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combo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box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70 </a:t>
            </a:r>
            <a:r>
              <a:rPr lang="tr-TR" baseline="0" dirty="0" err="1" smtClean="0"/>
              <a:t>account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groups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nearly</a:t>
            </a:r>
            <a:r>
              <a:rPr lang="tr-TR" baseline="0" dirty="0" smtClean="0"/>
              <a:t> 900 </a:t>
            </a:r>
            <a:r>
              <a:rPr lang="tr-TR" baseline="0" dirty="0" err="1" smtClean="0"/>
              <a:t>unique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associated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with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account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groups</a:t>
            </a:r>
            <a:r>
              <a:rPr lang="tr-TR" baseline="0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391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data </a:t>
            </a:r>
            <a:r>
              <a:rPr lang="tr-TR" dirty="0" err="1" smtClean="0"/>
              <a:t>entries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completed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can </a:t>
            </a:r>
            <a:r>
              <a:rPr lang="tr-TR" baseline="0" dirty="0" err="1" smtClean="0"/>
              <a:t>produce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including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shown</a:t>
            </a:r>
            <a:r>
              <a:rPr lang="tr-TR" baseline="0" dirty="0" smtClean="0"/>
              <a:t> here.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means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titles</a:t>
            </a:r>
            <a:r>
              <a:rPr lang="tr-TR" baseline="0" dirty="0" smtClean="0"/>
              <a:t> it is </a:t>
            </a:r>
            <a:r>
              <a:rPr lang="tr-TR" baseline="0" dirty="0" err="1" smtClean="0"/>
              <a:t>possible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produce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types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statistics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needed</a:t>
            </a:r>
            <a:r>
              <a:rPr lang="tr-TR" baseline="0" dirty="0" smtClean="0"/>
              <a:t>. 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statistics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might</a:t>
            </a:r>
            <a:r>
              <a:rPr lang="tr-TR" baseline="0" dirty="0" smtClean="0"/>
              <a:t> be;</a:t>
            </a:r>
          </a:p>
          <a:p>
            <a:endParaRPr lang="tr-TR" baseline="0" dirty="0" smtClean="0"/>
          </a:p>
          <a:p>
            <a:r>
              <a:rPr lang="tr-TR" baseline="0" dirty="0" smtClean="0"/>
              <a:t>1- How </a:t>
            </a:r>
            <a:r>
              <a:rPr lang="tr-TR" baseline="0" dirty="0" err="1" smtClean="0"/>
              <a:t>many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identified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budget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type</a:t>
            </a:r>
            <a:r>
              <a:rPr lang="tr-TR" baseline="0" dirty="0" smtClean="0"/>
              <a:t>  in a </a:t>
            </a:r>
            <a:r>
              <a:rPr lang="tr-TR" baseline="0" dirty="0" err="1" smtClean="0"/>
              <a:t>specific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</a:t>
            </a:r>
            <a:r>
              <a:rPr lang="tr-TR" baseline="0" dirty="0" smtClean="0"/>
              <a:t>?</a:t>
            </a:r>
          </a:p>
          <a:p>
            <a:r>
              <a:rPr lang="tr-TR" baseline="0" dirty="0" smtClean="0"/>
              <a:t>2- How </a:t>
            </a:r>
            <a:r>
              <a:rPr lang="tr-TR" baseline="0" dirty="0" err="1" smtClean="0"/>
              <a:t>many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identified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over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?</a:t>
            </a:r>
          </a:p>
          <a:p>
            <a:r>
              <a:rPr lang="tr-TR" baseline="0" dirty="0" smtClean="0"/>
              <a:t>3- </a:t>
            </a:r>
            <a:r>
              <a:rPr lang="tr-TR" baseline="0" dirty="0" err="1" smtClean="0"/>
              <a:t>What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identified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reports</a:t>
            </a:r>
            <a:r>
              <a:rPr lang="tr-TR" baseline="0" dirty="0" smtClean="0"/>
              <a:t>?</a:t>
            </a:r>
          </a:p>
          <a:p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so</a:t>
            </a:r>
            <a:r>
              <a:rPr lang="tr-TR" baseline="0" dirty="0" smtClean="0"/>
              <a:t> on.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3578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data </a:t>
            </a:r>
            <a:r>
              <a:rPr lang="tr-TR" dirty="0" err="1" smtClean="0"/>
              <a:t>entries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completed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can </a:t>
            </a:r>
            <a:r>
              <a:rPr lang="tr-TR" baseline="0" dirty="0" err="1" smtClean="0"/>
              <a:t>produce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including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shown</a:t>
            </a:r>
            <a:r>
              <a:rPr lang="tr-TR" baseline="0" dirty="0" smtClean="0"/>
              <a:t> here.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means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titles</a:t>
            </a:r>
            <a:r>
              <a:rPr lang="tr-TR" baseline="0" dirty="0" smtClean="0"/>
              <a:t> it is </a:t>
            </a:r>
            <a:r>
              <a:rPr lang="tr-TR" baseline="0" dirty="0" err="1" smtClean="0"/>
              <a:t>possible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produce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types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statistics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needed</a:t>
            </a:r>
            <a:r>
              <a:rPr lang="tr-TR" baseline="0" dirty="0" smtClean="0"/>
              <a:t>. 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statistics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might</a:t>
            </a:r>
            <a:r>
              <a:rPr lang="tr-TR" baseline="0" dirty="0" smtClean="0"/>
              <a:t> be;</a:t>
            </a:r>
          </a:p>
          <a:p>
            <a:endParaRPr lang="tr-TR" baseline="0" dirty="0" smtClean="0"/>
          </a:p>
          <a:p>
            <a:r>
              <a:rPr lang="tr-TR" baseline="0" dirty="0" smtClean="0"/>
              <a:t>1- How </a:t>
            </a:r>
            <a:r>
              <a:rPr lang="tr-TR" baseline="0" dirty="0" err="1" smtClean="0"/>
              <a:t>many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identified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budget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type</a:t>
            </a:r>
            <a:r>
              <a:rPr lang="tr-TR" baseline="0" dirty="0" smtClean="0"/>
              <a:t>  in a </a:t>
            </a:r>
            <a:r>
              <a:rPr lang="tr-TR" baseline="0" dirty="0" err="1" smtClean="0"/>
              <a:t>specific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</a:t>
            </a:r>
            <a:r>
              <a:rPr lang="tr-TR" baseline="0" dirty="0" smtClean="0"/>
              <a:t>?</a:t>
            </a:r>
          </a:p>
          <a:p>
            <a:r>
              <a:rPr lang="tr-TR" baseline="0" dirty="0" smtClean="0"/>
              <a:t>2- How </a:t>
            </a:r>
            <a:r>
              <a:rPr lang="tr-TR" baseline="0" dirty="0" err="1" smtClean="0"/>
              <a:t>many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identified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over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?</a:t>
            </a:r>
          </a:p>
          <a:p>
            <a:r>
              <a:rPr lang="tr-TR" baseline="0" dirty="0" smtClean="0"/>
              <a:t>3- </a:t>
            </a:r>
            <a:r>
              <a:rPr lang="tr-TR" baseline="0" dirty="0" err="1" smtClean="0"/>
              <a:t>What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most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identified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reports</a:t>
            </a:r>
            <a:r>
              <a:rPr lang="tr-TR" baseline="0" dirty="0" smtClean="0"/>
              <a:t>?</a:t>
            </a:r>
          </a:p>
          <a:p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so</a:t>
            </a:r>
            <a:r>
              <a:rPr lang="tr-TR" baseline="0" dirty="0" smtClean="0"/>
              <a:t> on.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893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analyze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,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subjects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widely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303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analyze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,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reports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2017.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corresponding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subjects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widely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tr-T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853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Thanks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, it is </a:t>
            </a:r>
            <a:r>
              <a:rPr lang="tr-TR" baseline="0" dirty="0" err="1" smtClean="0"/>
              <a:t>also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possible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obtain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statistics</a:t>
            </a:r>
            <a:r>
              <a:rPr lang="tr-TR" baseline="0" dirty="0" smtClean="0"/>
              <a:t>  </a:t>
            </a:r>
            <a:r>
              <a:rPr lang="tr-TR" sz="1200" dirty="0" err="1" smtClean="0"/>
              <a:t>based</a:t>
            </a:r>
            <a:r>
              <a:rPr lang="tr-TR" sz="1200" dirty="0" smtClean="0"/>
              <a:t> on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changes</a:t>
            </a:r>
            <a:r>
              <a:rPr lang="tr-TR" sz="1200" dirty="0" smtClean="0"/>
              <a:t> in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number</a:t>
            </a:r>
            <a:r>
              <a:rPr lang="tr-TR" sz="1200" dirty="0" smtClean="0"/>
              <a:t> of </a:t>
            </a:r>
            <a:r>
              <a:rPr lang="tr-TR" sz="1200" dirty="0" err="1" smtClean="0"/>
              <a:t>findings</a:t>
            </a:r>
            <a:r>
              <a:rPr lang="tr-TR" sz="1200" dirty="0" smtClean="0"/>
              <a:t> </a:t>
            </a:r>
            <a:r>
              <a:rPr lang="tr-TR" sz="1200" dirty="0" err="1" smtClean="0"/>
              <a:t>by</a:t>
            </a:r>
            <a:r>
              <a:rPr lang="tr-TR" sz="1200" dirty="0" smtClean="0"/>
              <a:t> </a:t>
            </a:r>
            <a:r>
              <a:rPr lang="tr-TR" sz="1200" dirty="0" err="1" smtClean="0"/>
              <a:t>years</a:t>
            </a:r>
            <a:r>
              <a:rPr lang="tr-TR" sz="1200" dirty="0" smtClean="0"/>
              <a:t>. As </a:t>
            </a:r>
            <a:r>
              <a:rPr lang="tr-TR" sz="1200" dirty="0" err="1" smtClean="0"/>
              <a:t>you</a:t>
            </a:r>
            <a:r>
              <a:rPr lang="tr-TR" sz="1200" dirty="0" smtClean="0"/>
              <a:t> </a:t>
            </a:r>
            <a:r>
              <a:rPr lang="tr-TR" sz="1200" dirty="0" err="1" smtClean="0"/>
              <a:t>see</a:t>
            </a:r>
            <a:r>
              <a:rPr lang="tr-TR" sz="1200" dirty="0" smtClean="0"/>
              <a:t> here,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the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number</a:t>
            </a:r>
            <a:r>
              <a:rPr lang="tr-TR" sz="1200" baseline="0" dirty="0" smtClean="0"/>
              <a:t> of </a:t>
            </a:r>
            <a:r>
              <a:rPr lang="tr-TR" sz="1200" baseline="0" dirty="0" err="1" smtClean="0"/>
              <a:t>identification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for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some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findings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decreased</a:t>
            </a:r>
            <a:r>
              <a:rPr lang="tr-TR" sz="1200" baseline="0" dirty="0" smtClean="0"/>
              <a:t> in 2017 </a:t>
            </a:r>
            <a:r>
              <a:rPr lang="tr-TR" sz="1200" baseline="0" dirty="0" err="1" smtClean="0"/>
              <a:t>while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there</a:t>
            </a:r>
            <a:r>
              <a:rPr lang="tr-TR" sz="1200" baseline="0" dirty="0" smtClean="0"/>
              <a:t> is an </a:t>
            </a:r>
            <a:r>
              <a:rPr lang="tr-TR" sz="1200" baseline="0" dirty="0" err="1" smtClean="0"/>
              <a:t>increase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for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some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others</a:t>
            </a:r>
            <a:r>
              <a:rPr lang="tr-TR" sz="1200" baseline="0" dirty="0" smtClean="0"/>
              <a:t> . </a:t>
            </a:r>
            <a:r>
              <a:rPr lang="tr-TR" sz="1200" baseline="0" dirty="0" err="1" smtClean="0"/>
              <a:t>The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result</a:t>
            </a:r>
            <a:r>
              <a:rPr lang="tr-TR" sz="1200" baseline="0" dirty="0" smtClean="0"/>
              <a:t> is </a:t>
            </a:r>
            <a:r>
              <a:rPr lang="tr-TR" sz="1200" baseline="0" dirty="0" err="1" smtClean="0"/>
              <a:t>going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to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show</a:t>
            </a:r>
            <a:r>
              <a:rPr lang="tr-TR" sz="1200" baseline="0" dirty="0" smtClean="0"/>
              <a:t> us </a:t>
            </a:r>
            <a:r>
              <a:rPr lang="tr-TR" sz="1200" baseline="0" dirty="0" err="1" smtClean="0"/>
              <a:t>which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area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should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we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focus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while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detecting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the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risky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areas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or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carrying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out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the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audit</a:t>
            </a:r>
            <a:r>
              <a:rPr lang="tr-TR" sz="1200" baseline="0" dirty="0" smtClean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91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Hello</a:t>
            </a:r>
            <a:r>
              <a:rPr lang="tr-TR" dirty="0" smtClean="0"/>
              <a:t> </a:t>
            </a:r>
            <a:r>
              <a:rPr lang="tr-TR" dirty="0" err="1" smtClean="0"/>
              <a:t>everyone</a:t>
            </a:r>
            <a:r>
              <a:rPr lang="tr-TR" dirty="0" smtClean="0"/>
              <a:t>. My name is ……..</a:t>
            </a:r>
            <a:r>
              <a:rPr lang="tr-TR" dirty="0" err="1" smtClean="0"/>
              <a:t>and</a:t>
            </a:r>
            <a:r>
              <a:rPr lang="tr-TR" dirty="0" smtClean="0"/>
              <a:t> i </a:t>
            </a:r>
            <a:r>
              <a:rPr lang="tr-TR" dirty="0" err="1" smtClean="0"/>
              <a:t>have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working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Turkish</a:t>
            </a:r>
            <a:r>
              <a:rPr lang="tr-TR" baseline="0" dirty="0" smtClean="0"/>
              <a:t> Court of </a:t>
            </a:r>
            <a:r>
              <a:rPr lang="tr-TR" baseline="0" dirty="0" err="1" smtClean="0"/>
              <a:t>Accounts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10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Currently</a:t>
            </a:r>
            <a:r>
              <a:rPr lang="tr-TR" baseline="0" dirty="0" smtClean="0"/>
              <a:t>, I am </a:t>
            </a:r>
            <a:r>
              <a:rPr lang="tr-TR" baseline="0" dirty="0" err="1" smtClean="0"/>
              <a:t>working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Planning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Department</a:t>
            </a:r>
            <a:endParaRPr lang="tr-TR" baseline="0" dirty="0" smtClean="0"/>
          </a:p>
          <a:p>
            <a:endParaRPr lang="tr-TR" baseline="0" dirty="0" smtClean="0"/>
          </a:p>
          <a:p>
            <a:r>
              <a:rPr lang="tr-TR" baseline="0" dirty="0" err="1" smtClean="0"/>
              <a:t>Today</a:t>
            </a:r>
            <a:r>
              <a:rPr lang="tr-TR" baseline="0" dirty="0" smtClean="0"/>
              <a:t>, i </a:t>
            </a:r>
            <a:r>
              <a:rPr lang="tr-TR" baseline="0" dirty="0" err="1" smtClean="0"/>
              <a:t>would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like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mention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Classification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. First, i </a:t>
            </a:r>
            <a:r>
              <a:rPr lang="tr-TR" baseline="0" dirty="0" err="1" smtClean="0"/>
              <a:t>want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some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information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it. </a:t>
            </a:r>
          </a:p>
          <a:p>
            <a:endParaRPr lang="tr-TR" baseline="0" dirty="0" smtClean="0"/>
          </a:p>
          <a:p>
            <a:r>
              <a:rPr lang="tr-TR" baseline="0" dirty="0" err="1" smtClean="0"/>
              <a:t>What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Classification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?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is a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en-US" baseline="0" dirty="0" smtClean="0"/>
              <a:t>that enables to produce statistics as bringing the findings together that have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en-US" baseline="0" dirty="0" smtClean="0"/>
              <a:t>same content but different finding titles</a:t>
            </a:r>
            <a:r>
              <a:rPr lang="tr-TR" baseline="0" dirty="0" smtClean="0"/>
              <a:t>.</a:t>
            </a:r>
            <a:endParaRPr lang="en-US" baseline="0" dirty="0" smtClean="0"/>
          </a:p>
          <a:p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As </a:t>
            </a:r>
            <a:r>
              <a:rPr lang="tr-TR" dirty="0" err="1" smtClean="0"/>
              <a:t>Turkish</a:t>
            </a:r>
            <a:r>
              <a:rPr lang="tr-TR" dirty="0" smtClean="0"/>
              <a:t> Court of </a:t>
            </a:r>
            <a:r>
              <a:rPr lang="tr-TR" dirty="0" err="1" smtClean="0"/>
              <a:t>Accounts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nearly</a:t>
            </a:r>
            <a:r>
              <a:rPr lang="tr-TR" dirty="0" smtClean="0"/>
              <a:t> 400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entities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baseline="0" dirty="0" smtClean="0"/>
              <a:t> </a:t>
            </a:r>
            <a:r>
              <a:rPr lang="tr-TR" dirty="0" smtClean="0"/>
              <a:t>7000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identified</a:t>
            </a:r>
            <a:r>
              <a:rPr lang="tr-TR" dirty="0" smtClean="0"/>
              <a:t> </a:t>
            </a:r>
            <a:r>
              <a:rPr lang="tr-TR" dirty="0" err="1" smtClean="0"/>
              <a:t>yearly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auditors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253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Thanks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, it is </a:t>
            </a:r>
            <a:r>
              <a:rPr lang="tr-TR" baseline="0" dirty="0" err="1" smtClean="0"/>
              <a:t>also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possible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obtain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statistics</a:t>
            </a:r>
            <a:r>
              <a:rPr lang="tr-TR" baseline="0" dirty="0" smtClean="0"/>
              <a:t>  </a:t>
            </a:r>
            <a:r>
              <a:rPr lang="tr-TR" sz="1200" dirty="0" err="1" smtClean="0"/>
              <a:t>based</a:t>
            </a:r>
            <a:r>
              <a:rPr lang="tr-TR" sz="1200" dirty="0" smtClean="0"/>
              <a:t> on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changes</a:t>
            </a:r>
            <a:r>
              <a:rPr lang="tr-TR" sz="1200" dirty="0" smtClean="0"/>
              <a:t> in </a:t>
            </a:r>
            <a:r>
              <a:rPr lang="tr-TR" sz="1200" dirty="0" err="1" smtClean="0"/>
              <a:t>the</a:t>
            </a:r>
            <a:r>
              <a:rPr lang="tr-TR" sz="1200" dirty="0" smtClean="0"/>
              <a:t> </a:t>
            </a:r>
            <a:r>
              <a:rPr lang="tr-TR" sz="1200" dirty="0" err="1" smtClean="0"/>
              <a:t>number</a:t>
            </a:r>
            <a:r>
              <a:rPr lang="tr-TR" sz="1200" dirty="0" smtClean="0"/>
              <a:t> of </a:t>
            </a:r>
            <a:r>
              <a:rPr lang="tr-TR" sz="1200" dirty="0" err="1" smtClean="0"/>
              <a:t>findings</a:t>
            </a:r>
            <a:r>
              <a:rPr lang="tr-TR" sz="1200" dirty="0" smtClean="0"/>
              <a:t> </a:t>
            </a:r>
            <a:r>
              <a:rPr lang="tr-TR" sz="1200" dirty="0" err="1" smtClean="0"/>
              <a:t>by</a:t>
            </a:r>
            <a:r>
              <a:rPr lang="tr-TR" sz="1200" dirty="0" smtClean="0"/>
              <a:t> </a:t>
            </a:r>
            <a:r>
              <a:rPr lang="tr-TR" sz="1200" dirty="0" err="1" smtClean="0"/>
              <a:t>years</a:t>
            </a:r>
            <a:r>
              <a:rPr lang="tr-TR" sz="1200" dirty="0" smtClean="0"/>
              <a:t>. As </a:t>
            </a:r>
            <a:r>
              <a:rPr lang="tr-TR" sz="1200" dirty="0" err="1" smtClean="0"/>
              <a:t>you</a:t>
            </a:r>
            <a:r>
              <a:rPr lang="tr-TR" sz="1200" dirty="0" smtClean="0"/>
              <a:t> </a:t>
            </a:r>
            <a:r>
              <a:rPr lang="tr-TR" sz="1200" dirty="0" err="1" smtClean="0"/>
              <a:t>see</a:t>
            </a:r>
            <a:r>
              <a:rPr lang="tr-TR" sz="1200" dirty="0" smtClean="0"/>
              <a:t> here,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the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number</a:t>
            </a:r>
            <a:r>
              <a:rPr lang="tr-TR" sz="1200" baseline="0" dirty="0" smtClean="0"/>
              <a:t> of </a:t>
            </a:r>
            <a:r>
              <a:rPr lang="tr-TR" sz="1200" baseline="0" dirty="0" err="1" smtClean="0"/>
              <a:t>identification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for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some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findings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decreased</a:t>
            </a:r>
            <a:r>
              <a:rPr lang="tr-TR" sz="1200" baseline="0" dirty="0" smtClean="0"/>
              <a:t> in 2017 </a:t>
            </a:r>
            <a:r>
              <a:rPr lang="tr-TR" sz="1200" baseline="0" dirty="0" err="1" smtClean="0"/>
              <a:t>while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there</a:t>
            </a:r>
            <a:r>
              <a:rPr lang="tr-TR" sz="1200" baseline="0" dirty="0" smtClean="0"/>
              <a:t> is an </a:t>
            </a:r>
            <a:r>
              <a:rPr lang="tr-TR" sz="1200" baseline="0" dirty="0" err="1" smtClean="0"/>
              <a:t>increase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for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some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others</a:t>
            </a:r>
            <a:r>
              <a:rPr lang="tr-TR" sz="1200" baseline="0" dirty="0" smtClean="0"/>
              <a:t> . </a:t>
            </a:r>
            <a:r>
              <a:rPr lang="tr-TR" sz="1200" baseline="0" dirty="0" err="1" smtClean="0"/>
              <a:t>The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result</a:t>
            </a:r>
            <a:r>
              <a:rPr lang="tr-TR" sz="1200" baseline="0" dirty="0" smtClean="0"/>
              <a:t> is </a:t>
            </a:r>
            <a:r>
              <a:rPr lang="tr-TR" sz="1200" baseline="0" dirty="0" err="1" smtClean="0"/>
              <a:t>going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to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show</a:t>
            </a:r>
            <a:r>
              <a:rPr lang="tr-TR" sz="1200" baseline="0" dirty="0" smtClean="0"/>
              <a:t> us </a:t>
            </a:r>
            <a:r>
              <a:rPr lang="tr-TR" sz="1200" baseline="0" dirty="0" err="1" smtClean="0"/>
              <a:t>which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area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should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we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focus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while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detecting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the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risky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areas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or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carrying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out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the</a:t>
            </a:r>
            <a:r>
              <a:rPr lang="tr-TR" sz="1200" baseline="0" dirty="0" smtClean="0"/>
              <a:t> </a:t>
            </a:r>
            <a:r>
              <a:rPr lang="tr-TR" sz="1200" baseline="0" dirty="0" err="1" smtClean="0"/>
              <a:t>audit</a:t>
            </a:r>
            <a:r>
              <a:rPr lang="tr-TR" sz="1200" baseline="0" dirty="0" smtClean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925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 smtClean="0"/>
              <a:t>statistic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can </a:t>
            </a:r>
            <a:r>
              <a:rPr lang="tr-TR" dirty="0" err="1" smtClean="0"/>
              <a:t>obtain</a:t>
            </a:r>
            <a:r>
              <a:rPr lang="tr-TR" dirty="0" smtClean="0"/>
              <a:t> form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numbers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basis</a:t>
            </a:r>
            <a:r>
              <a:rPr lang="tr-TR" dirty="0" smtClean="0"/>
              <a:t> of </a:t>
            </a:r>
            <a:r>
              <a:rPr lang="tr-TR" dirty="0" err="1" smtClean="0"/>
              <a:t>spesific</a:t>
            </a:r>
            <a:r>
              <a:rPr lang="tr-TR" dirty="0" smtClean="0"/>
              <a:t> </a:t>
            </a:r>
            <a:r>
              <a:rPr lang="tr-TR" dirty="0" err="1" smtClean="0"/>
              <a:t>finding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entity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us an </a:t>
            </a:r>
            <a:r>
              <a:rPr lang="tr-TR" dirty="0" err="1" smtClean="0"/>
              <a:t>opportunity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of </a:t>
            </a:r>
            <a:r>
              <a:rPr lang="tr-TR" dirty="0" err="1" smtClean="0"/>
              <a:t>previous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’ </a:t>
            </a:r>
            <a:r>
              <a:rPr lang="tr-TR" baseline="0" dirty="0" err="1" smtClean="0"/>
              <a:t>audits</a:t>
            </a:r>
            <a:r>
              <a:rPr lang="tr-TR" baseline="0" dirty="0" smtClean="0"/>
              <a:t>.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837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 smtClean="0"/>
              <a:t>statistic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can </a:t>
            </a:r>
            <a:r>
              <a:rPr lang="tr-TR" dirty="0" err="1" smtClean="0"/>
              <a:t>obtain</a:t>
            </a:r>
            <a:r>
              <a:rPr lang="tr-TR" dirty="0" smtClean="0"/>
              <a:t> form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change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numbers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basis</a:t>
            </a:r>
            <a:r>
              <a:rPr lang="tr-TR" dirty="0" smtClean="0"/>
              <a:t> of </a:t>
            </a:r>
            <a:r>
              <a:rPr lang="tr-TR" dirty="0" err="1" smtClean="0"/>
              <a:t>spesific</a:t>
            </a:r>
            <a:r>
              <a:rPr lang="tr-TR" dirty="0" smtClean="0"/>
              <a:t> </a:t>
            </a:r>
            <a:r>
              <a:rPr lang="tr-TR" dirty="0" err="1" smtClean="0"/>
              <a:t>finding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years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entity</a:t>
            </a:r>
            <a:r>
              <a:rPr lang="tr-TR" dirty="0" smtClean="0"/>
              <a:t>.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us an </a:t>
            </a:r>
            <a:r>
              <a:rPr lang="tr-TR" dirty="0" err="1" smtClean="0"/>
              <a:t>opportunity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of </a:t>
            </a:r>
            <a:r>
              <a:rPr lang="tr-TR" dirty="0" err="1" smtClean="0"/>
              <a:t>previous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’ </a:t>
            </a:r>
            <a:r>
              <a:rPr lang="tr-TR" baseline="0" dirty="0" err="1" smtClean="0"/>
              <a:t>audits</a:t>
            </a:r>
            <a:r>
              <a:rPr lang="tr-TR" baseline="0" dirty="0" smtClean="0"/>
              <a:t>.</a:t>
            </a:r>
            <a:r>
              <a:rPr lang="tr-TR" dirty="0" smtClean="0"/>
              <a:t>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00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Hello</a:t>
            </a:r>
            <a:r>
              <a:rPr lang="tr-TR" dirty="0" smtClean="0"/>
              <a:t> </a:t>
            </a:r>
            <a:r>
              <a:rPr lang="tr-TR" dirty="0" err="1" smtClean="0"/>
              <a:t>everyone</a:t>
            </a:r>
            <a:r>
              <a:rPr lang="tr-TR" dirty="0" smtClean="0"/>
              <a:t>. My name is ……..</a:t>
            </a:r>
            <a:r>
              <a:rPr lang="tr-TR" dirty="0" err="1" smtClean="0"/>
              <a:t>and</a:t>
            </a:r>
            <a:r>
              <a:rPr lang="tr-TR" dirty="0" smtClean="0"/>
              <a:t> i </a:t>
            </a:r>
            <a:r>
              <a:rPr lang="tr-TR" dirty="0" err="1" smtClean="0"/>
              <a:t>have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working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Turkish</a:t>
            </a:r>
            <a:r>
              <a:rPr lang="tr-TR" baseline="0" dirty="0" smtClean="0"/>
              <a:t> Court of </a:t>
            </a:r>
            <a:r>
              <a:rPr lang="tr-TR" baseline="0" dirty="0" err="1" smtClean="0"/>
              <a:t>Accounts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for</a:t>
            </a:r>
            <a:r>
              <a:rPr lang="tr-TR" baseline="0" dirty="0" smtClean="0"/>
              <a:t> 10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Currently</a:t>
            </a:r>
            <a:r>
              <a:rPr lang="tr-TR" baseline="0" dirty="0" smtClean="0"/>
              <a:t>, I am </a:t>
            </a:r>
            <a:r>
              <a:rPr lang="tr-TR" baseline="0" dirty="0" err="1" smtClean="0"/>
              <a:t>working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Planning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Department</a:t>
            </a:r>
            <a:endParaRPr lang="tr-TR" baseline="0" dirty="0" smtClean="0"/>
          </a:p>
          <a:p>
            <a:endParaRPr lang="tr-TR" baseline="0" dirty="0" smtClean="0"/>
          </a:p>
          <a:p>
            <a:r>
              <a:rPr lang="tr-TR" baseline="0" dirty="0" err="1" smtClean="0"/>
              <a:t>Today</a:t>
            </a:r>
            <a:r>
              <a:rPr lang="tr-TR" baseline="0" dirty="0" smtClean="0"/>
              <a:t>, i </a:t>
            </a:r>
            <a:r>
              <a:rPr lang="tr-TR" baseline="0" dirty="0" err="1" smtClean="0"/>
              <a:t>would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like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mention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Classification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. First, i </a:t>
            </a:r>
            <a:r>
              <a:rPr lang="tr-TR" baseline="0" dirty="0" err="1" smtClean="0"/>
              <a:t>want</a:t>
            </a:r>
            <a:r>
              <a:rPr lang="tr-TR" baseline="0" dirty="0" smtClean="0"/>
              <a:t> 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some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information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it. </a:t>
            </a:r>
          </a:p>
          <a:p>
            <a:endParaRPr lang="tr-TR" baseline="0" dirty="0" smtClean="0"/>
          </a:p>
          <a:p>
            <a:r>
              <a:rPr lang="tr-TR" baseline="0" dirty="0" err="1" smtClean="0"/>
              <a:t>What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Classification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?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is a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</a:t>
            </a:r>
            <a:r>
              <a:rPr lang="en-US" baseline="0" dirty="0" smtClean="0"/>
              <a:t>that enables to produce statistics as bringing the findings together that have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en-US" baseline="0" dirty="0" smtClean="0"/>
              <a:t>same content but different finding titles</a:t>
            </a:r>
            <a:r>
              <a:rPr lang="tr-TR" baseline="0" dirty="0" smtClean="0"/>
              <a:t>.</a:t>
            </a:r>
            <a:endParaRPr lang="en-US" baseline="0" dirty="0" smtClean="0"/>
          </a:p>
          <a:p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As </a:t>
            </a:r>
            <a:r>
              <a:rPr lang="tr-TR" dirty="0" err="1" smtClean="0"/>
              <a:t>Turkish</a:t>
            </a:r>
            <a:r>
              <a:rPr lang="tr-TR" dirty="0" smtClean="0"/>
              <a:t> Court of </a:t>
            </a:r>
            <a:r>
              <a:rPr lang="tr-TR" dirty="0" err="1" smtClean="0"/>
              <a:t>Accounts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nearly</a:t>
            </a:r>
            <a:r>
              <a:rPr lang="tr-TR" dirty="0" smtClean="0"/>
              <a:t> 400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entities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baseline="0" dirty="0" smtClean="0"/>
              <a:t> </a:t>
            </a:r>
            <a:r>
              <a:rPr lang="tr-TR" dirty="0" smtClean="0"/>
              <a:t>7000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identified</a:t>
            </a:r>
            <a:r>
              <a:rPr lang="tr-TR" dirty="0" smtClean="0"/>
              <a:t> </a:t>
            </a:r>
            <a:r>
              <a:rPr lang="tr-TR" dirty="0" err="1" smtClean="0"/>
              <a:t>yearly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auditors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quite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statistics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743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You</a:t>
            </a:r>
            <a:r>
              <a:rPr lang="tr-TR" dirty="0" smtClean="0"/>
              <a:t> can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see</a:t>
            </a:r>
            <a:r>
              <a:rPr lang="tr-TR" baseline="0" dirty="0" smtClean="0"/>
              <a:t> here </a:t>
            </a:r>
            <a:r>
              <a:rPr lang="tr-TR" baseline="0" dirty="0" err="1" smtClean="0"/>
              <a:t>four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entities</a:t>
            </a:r>
            <a:r>
              <a:rPr lang="tr-TR" baseline="0" dirty="0" smtClean="0"/>
              <a:t>’ </a:t>
            </a:r>
            <a:r>
              <a:rPr lang="tr-TR" baseline="0" dirty="0" err="1" smtClean="0"/>
              <a:t>findings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Although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titles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different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each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other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all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findings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about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lack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accounting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record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regarding</a:t>
            </a:r>
            <a:r>
              <a:rPr lang="tr-TR" baseline="0" dirty="0" smtClean="0"/>
              <a:t> bank </a:t>
            </a:r>
            <a:r>
              <a:rPr lang="tr-TR" baseline="0" dirty="0" err="1" smtClean="0"/>
              <a:t>accounts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So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brought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subject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«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existence of bank accounts not recorded in the financial statements</a:t>
            </a:r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60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3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findings</a:t>
            </a:r>
            <a:r>
              <a:rPr lang="tr-TR" dirty="0" smtClean="0"/>
              <a:t> in </a:t>
            </a:r>
            <a:r>
              <a:rPr lang="tr-TR" dirty="0" err="1" smtClean="0"/>
              <a:t>Regularity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en-US" dirty="0" smtClean="0"/>
              <a:t>Findings Effecting Financial Reports And Statements</a:t>
            </a:r>
            <a:r>
              <a:rPr lang="tr-TR" dirty="0" smtClean="0"/>
              <a:t>, </a:t>
            </a:r>
            <a:r>
              <a:rPr lang="en-US" dirty="0" smtClean="0"/>
              <a:t>Findings Related To Compliance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The Assessments Regarding Financial Management And Internal Control</a:t>
            </a:r>
            <a:r>
              <a:rPr lang="tr-TR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based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classification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only</a:t>
            </a:r>
            <a:r>
              <a:rPr lang="tr-TR" baseline="0" dirty="0" smtClean="0"/>
              <a:t> </a:t>
            </a:r>
            <a:r>
              <a:rPr lang="en-US" dirty="0" smtClean="0"/>
              <a:t>Findings Effecting Financial Reports And Statements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now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classification</a:t>
            </a:r>
            <a:r>
              <a:rPr lang="tr-TR" dirty="0" smtClean="0"/>
              <a:t> of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findings</a:t>
            </a:r>
            <a:r>
              <a:rPr lang="tr-TR" dirty="0" smtClean="0"/>
              <a:t> is in </a:t>
            </a:r>
            <a:r>
              <a:rPr lang="tr-TR" dirty="0" err="1" smtClean="0"/>
              <a:t>progress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87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main idea </a:t>
            </a:r>
            <a:r>
              <a:rPr lang="tr-TR" dirty="0" err="1" smtClean="0"/>
              <a:t>behind</a:t>
            </a:r>
            <a:r>
              <a:rPr lang="tr-TR" dirty="0" smtClean="0"/>
              <a:t> </a:t>
            </a:r>
            <a:r>
              <a:rPr lang="tr-TR" dirty="0" err="1" smtClean="0"/>
              <a:t>setting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desinging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sytem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prepare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External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General Report </a:t>
            </a:r>
            <a:r>
              <a:rPr lang="tr-TR" baseline="0" dirty="0" err="1" smtClean="0"/>
              <a:t>effectively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This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general </a:t>
            </a:r>
            <a:r>
              <a:rPr lang="tr-TR" baseline="0" dirty="0" err="1" smtClean="0"/>
              <a:t>report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submit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Grand </a:t>
            </a:r>
            <a:r>
              <a:rPr lang="tr-TR" baseline="0" dirty="0" err="1" smtClean="0"/>
              <a:t>National</a:t>
            </a:r>
            <a:r>
              <a:rPr lang="tr-TR" baseline="0" dirty="0" smtClean="0"/>
              <a:t> Assembly.</a:t>
            </a:r>
          </a:p>
          <a:p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includes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generally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found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several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entities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order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determine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those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examined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. Since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duty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quite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heavy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time </a:t>
            </a:r>
            <a:r>
              <a:rPr lang="tr-TR" baseline="0" dirty="0" err="1" smtClean="0"/>
              <a:t>consuming</a:t>
            </a:r>
            <a:r>
              <a:rPr lang="tr-TR" baseline="0" dirty="0" smtClean="0"/>
              <a:t>, an </a:t>
            </a:r>
            <a:r>
              <a:rPr lang="tr-TR" baseline="0" dirty="0" err="1" smtClean="0"/>
              <a:t>effective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needed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Even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ıf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our</a:t>
            </a:r>
            <a:r>
              <a:rPr lang="tr-TR" baseline="0" dirty="0" smtClean="0"/>
              <a:t> main </a:t>
            </a:r>
            <a:r>
              <a:rPr lang="tr-TR" baseline="0" dirty="0" err="1" smtClean="0"/>
              <a:t>aim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design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realized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that</a:t>
            </a:r>
            <a:r>
              <a:rPr lang="tr-TR" baseline="0" dirty="0" smtClean="0"/>
              <a:t> it </a:t>
            </a:r>
            <a:r>
              <a:rPr lang="tr-TR" baseline="0" dirty="0" err="1" smtClean="0"/>
              <a:t>would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provide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much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opportunities</a:t>
            </a:r>
            <a:r>
              <a:rPr lang="tr-TR" baseline="0" dirty="0" smtClean="0"/>
              <a:t>.</a:t>
            </a:r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702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main idea </a:t>
            </a:r>
            <a:r>
              <a:rPr lang="tr-TR" dirty="0" err="1" smtClean="0"/>
              <a:t>behind</a:t>
            </a:r>
            <a:r>
              <a:rPr lang="tr-TR" dirty="0" smtClean="0"/>
              <a:t> </a:t>
            </a:r>
            <a:r>
              <a:rPr lang="tr-TR" dirty="0" err="1" smtClean="0"/>
              <a:t>setting</a:t>
            </a:r>
            <a:r>
              <a:rPr lang="tr-TR" dirty="0" smtClean="0"/>
              <a:t> 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desinging</a:t>
            </a:r>
            <a:r>
              <a:rPr lang="tr-TR" baseline="0" dirty="0" smtClean="0"/>
              <a:t> a </a:t>
            </a:r>
            <a:r>
              <a:rPr lang="tr-TR" baseline="0" dirty="0" err="1" smtClean="0"/>
              <a:t>sytem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prepare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External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General Report </a:t>
            </a:r>
            <a:r>
              <a:rPr lang="tr-TR" baseline="0" dirty="0" err="1" smtClean="0"/>
              <a:t>effectively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This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general </a:t>
            </a:r>
            <a:r>
              <a:rPr lang="tr-TR" baseline="0" dirty="0" err="1" smtClean="0"/>
              <a:t>report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submit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Grand </a:t>
            </a:r>
            <a:r>
              <a:rPr lang="tr-TR" baseline="0" dirty="0" err="1" smtClean="0"/>
              <a:t>National</a:t>
            </a:r>
            <a:r>
              <a:rPr lang="tr-TR" baseline="0" dirty="0" smtClean="0"/>
              <a:t> Assembly.</a:t>
            </a:r>
          </a:p>
          <a:p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includes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generally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found</a:t>
            </a:r>
            <a:r>
              <a:rPr lang="tr-TR" baseline="0" dirty="0" smtClean="0"/>
              <a:t> in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several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entities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order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determine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those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examined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all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reports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. Since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duty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quite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heavy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time </a:t>
            </a:r>
            <a:r>
              <a:rPr lang="tr-TR" baseline="0" dirty="0" err="1" smtClean="0"/>
              <a:t>consuming</a:t>
            </a:r>
            <a:r>
              <a:rPr lang="tr-TR" baseline="0" dirty="0" smtClean="0"/>
              <a:t>, an </a:t>
            </a:r>
            <a:r>
              <a:rPr lang="tr-TR" baseline="0" dirty="0" err="1" smtClean="0"/>
              <a:t>effective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needed</a:t>
            </a:r>
            <a:r>
              <a:rPr lang="tr-TR" baseline="0" dirty="0" smtClean="0"/>
              <a:t>.</a:t>
            </a:r>
          </a:p>
          <a:p>
            <a:r>
              <a:rPr lang="tr-TR" baseline="0" dirty="0" err="1" smtClean="0"/>
              <a:t>Even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ıf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is </a:t>
            </a:r>
            <a:r>
              <a:rPr lang="tr-TR" baseline="0" dirty="0" err="1" smtClean="0"/>
              <a:t>our</a:t>
            </a:r>
            <a:r>
              <a:rPr lang="tr-TR" baseline="0" dirty="0" smtClean="0"/>
              <a:t> main </a:t>
            </a:r>
            <a:r>
              <a:rPr lang="tr-TR" baseline="0" dirty="0" err="1" smtClean="0"/>
              <a:t>aim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design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system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realized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that</a:t>
            </a:r>
            <a:r>
              <a:rPr lang="tr-TR" baseline="0" dirty="0" smtClean="0"/>
              <a:t> it </a:t>
            </a:r>
            <a:r>
              <a:rPr lang="tr-TR" baseline="0" dirty="0" err="1" smtClean="0"/>
              <a:t>would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provide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much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more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opportunities</a:t>
            </a:r>
            <a:r>
              <a:rPr lang="tr-TR" baseline="0" dirty="0" smtClean="0"/>
              <a:t>.</a:t>
            </a:r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3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Firstly</a:t>
            </a:r>
            <a:r>
              <a:rPr lang="tr-TR" dirty="0" smtClean="0"/>
              <a:t>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measure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.</a:t>
            </a:r>
            <a:r>
              <a:rPr lang="tr-TR" baseline="0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frequency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identification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When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compare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number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findings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regarding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topics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decline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might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imply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contribution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Second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follow-up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ensure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recommendations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fulfilled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stastistics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.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possible to produce different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statistics through this system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TCA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framework of accountability and fiscal transparency in the public sector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TCA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Grand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Assembly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an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. 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approximately</a:t>
            </a:r>
            <a:r>
              <a:rPr lang="tr-TR" baseline="0" dirty="0" smtClean="0"/>
              <a:t> 900 </a:t>
            </a:r>
            <a:r>
              <a:rPr lang="tr-TR" baseline="0" dirty="0" err="1" smtClean="0"/>
              <a:t>specific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visible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  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SayCap</a:t>
            </a:r>
            <a:r>
              <a:rPr lang="tr-TR" baseline="0" dirty="0" smtClean="0"/>
              <a:t> . </a:t>
            </a:r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course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auditors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benefit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database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prompt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examine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appropriate</a:t>
            </a:r>
            <a:r>
              <a:rPr lang="tr-TR" baseline="0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9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outcomes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Firstly</a:t>
            </a:r>
            <a:r>
              <a:rPr lang="tr-TR" dirty="0" smtClean="0"/>
              <a:t>,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measure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.</a:t>
            </a:r>
            <a:r>
              <a:rPr lang="tr-TR" baseline="0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frequency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identification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issues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When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we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compare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number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findings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regarding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spesific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topics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decline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might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imply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contribution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audits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Second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one</a:t>
            </a:r>
            <a:r>
              <a:rPr lang="tr-TR" baseline="0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</a:t>
            </a:r>
            <a:r>
              <a:rPr lang="tr-TR" dirty="0" err="1" smtClean="0"/>
              <a:t>effective</a:t>
            </a:r>
            <a:r>
              <a:rPr lang="tr-TR" dirty="0" smtClean="0"/>
              <a:t> </a:t>
            </a:r>
            <a:r>
              <a:rPr lang="tr-TR" dirty="0" err="1" smtClean="0"/>
              <a:t>follow-up</a:t>
            </a:r>
            <a:r>
              <a:rPr lang="tr-TR" dirty="0" smtClean="0"/>
              <a:t> </a:t>
            </a:r>
            <a:r>
              <a:rPr lang="tr-TR" dirty="0" err="1" smtClean="0"/>
              <a:t>mechanism</a:t>
            </a:r>
            <a:r>
              <a:rPr lang="tr-TR" dirty="0" smtClean="0"/>
              <a:t>.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is </a:t>
            </a:r>
            <a:r>
              <a:rPr lang="tr-TR" dirty="0" err="1" smtClean="0"/>
              <a:t>expected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ensure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dirty="0" smtClean="0"/>
              <a:t> </a:t>
            </a:r>
            <a:r>
              <a:rPr lang="tr-TR" dirty="0" err="1" smtClean="0"/>
              <a:t>whether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recommendations</a:t>
            </a:r>
            <a:r>
              <a:rPr lang="tr-TR" dirty="0" smtClean="0"/>
              <a:t> of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fulfilled</a:t>
            </a:r>
            <a:r>
              <a:rPr lang="tr-TR" baseline="0" dirty="0" smtClean="0"/>
              <a:t> on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basis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public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entities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years</a:t>
            </a:r>
            <a:r>
              <a:rPr lang="tr-TR" baseline="0" dirty="0" smtClean="0"/>
              <a:t>. </a:t>
            </a: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produce</a:t>
            </a:r>
            <a:r>
              <a:rPr lang="tr-TR" dirty="0" smtClean="0"/>
              <a:t> </a:t>
            </a:r>
            <a:r>
              <a:rPr lang="tr-TR" dirty="0" err="1" smtClean="0"/>
              <a:t>stastistics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findings</a:t>
            </a:r>
            <a:r>
              <a:rPr lang="tr-TR" dirty="0" smtClean="0"/>
              <a:t>.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possible to produce different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statistics through this system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TCA in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framework of accountability and fiscal transparency in the public sector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TCA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Grand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Assembly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public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last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is </a:t>
            </a:r>
            <a:r>
              <a:rPr lang="tr-TR" dirty="0" err="1" smtClean="0"/>
              <a:t>to</a:t>
            </a:r>
            <a:r>
              <a:rPr lang="tr-TR" dirty="0" smtClean="0"/>
              <a:t> form an </a:t>
            </a:r>
            <a:r>
              <a:rPr lang="tr-TR" dirty="0" err="1" smtClean="0"/>
              <a:t>audit</a:t>
            </a:r>
            <a:r>
              <a:rPr lang="tr-TR" dirty="0" smtClean="0"/>
              <a:t> </a:t>
            </a:r>
            <a:r>
              <a:rPr lang="tr-TR" dirty="0" err="1" smtClean="0"/>
              <a:t>database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. 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are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approximately</a:t>
            </a:r>
            <a:r>
              <a:rPr lang="tr-TR" baseline="0" dirty="0" smtClean="0"/>
              <a:t> 900 </a:t>
            </a:r>
            <a:r>
              <a:rPr lang="tr-TR" baseline="0" dirty="0" err="1" smtClean="0"/>
              <a:t>specific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visible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auditors</a:t>
            </a:r>
            <a:r>
              <a:rPr lang="tr-TR" dirty="0" smtClean="0"/>
              <a:t>  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SayCap</a:t>
            </a:r>
            <a:r>
              <a:rPr lang="tr-TR" baseline="0" dirty="0" smtClean="0"/>
              <a:t> . </a:t>
            </a:r>
            <a:r>
              <a:rPr lang="tr-TR" baseline="0" dirty="0" err="1" smtClean="0"/>
              <a:t>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course</a:t>
            </a:r>
            <a:r>
              <a:rPr lang="tr-TR" baseline="0" dirty="0" smtClean="0"/>
              <a:t> of </a:t>
            </a:r>
            <a:r>
              <a:rPr lang="tr-TR" baseline="0" dirty="0" err="1" smtClean="0"/>
              <a:t>audit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auditors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benefit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from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this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database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may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prompt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to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examine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subjects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they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deem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appropriate</a:t>
            </a:r>
            <a:r>
              <a:rPr lang="tr-TR" baseline="0" dirty="0" smtClean="0"/>
              <a:t>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F14B4-34DE-417B-805F-72D5088164D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19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EA46-6330-4D08-AA55-37059B836B2B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600" y="4024800"/>
            <a:ext cx="1161656" cy="116165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0C5C-38F0-4688-A59F-ECA0D99C9D83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2C6D-CAD3-4EDD-A668-52FA1E189CE4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8967-342B-49F4-8A34-32FD3DC4B28B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" y="6192000"/>
            <a:ext cx="2472381" cy="63809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000" y="252000"/>
            <a:ext cx="907544" cy="90754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2D2BBD5-9FEC-4E50-BCF9-5483E8CEDCEE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DFDC-9483-4DD1-B3C0-E002396553BE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3F63-F3EC-4F5C-B0CD-323D2751000A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966D-0403-481E-B78A-48EEA6C8D177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473D-6967-4070-8C0E-5A5ED2887705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BF50-7AC9-423F-B156-92D2FDA916FB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B5CD-661E-4E06-AD26-E16939C645F5}" type="datetime2">
              <a:rPr lang="tr-TR" smtClean="0"/>
              <a:t>12 Nisan 2019 Cuma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92A71CD-F94A-4CFA-AC92-BB740562671C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randomBar dir="vert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74800" y="1353600"/>
            <a:ext cx="10313186" cy="3035808"/>
          </a:xfrm>
        </p:spPr>
        <p:txBody>
          <a:bodyPr/>
          <a:lstStyle/>
          <a:p>
            <a:pPr algn="ctr"/>
            <a:r>
              <a:rPr lang="en-GB" sz="8000" b="1" cap="none" dirty="0">
                <a:latin typeface="Garamond" pitchFamily="18" charset="0"/>
              </a:rPr>
              <a:t>FINDING CLASSIFICATION SYSTEM</a:t>
            </a:r>
            <a:endParaRPr lang="en-GB" sz="8000" b="1" dirty="0">
              <a:latin typeface="Garamond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64000" y="4788000"/>
            <a:ext cx="3656191" cy="711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i="1" dirty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/>
            </a:r>
            <a:br>
              <a:rPr lang="en-GB" sz="1800" b="1" i="1" dirty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</a:br>
            <a:r>
              <a:rPr lang="en-GB" sz="1800" b="1" i="1" dirty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Turkish </a:t>
            </a:r>
            <a:r>
              <a:rPr lang="en-GB" sz="18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Court of Accounts</a:t>
            </a:r>
            <a:r>
              <a:rPr lang="tr-TR" sz="18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 - TCA</a:t>
            </a:r>
            <a:r>
              <a:rPr lang="en-GB" sz="18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303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r>
              <a:rPr lang="tr-TR" sz="4800" dirty="0" err="1"/>
              <a:t>To</a:t>
            </a:r>
            <a:r>
              <a:rPr lang="tr-TR" sz="4800" dirty="0"/>
              <a:t> </a:t>
            </a:r>
            <a:r>
              <a:rPr lang="tr-TR" sz="4800" dirty="0" err="1"/>
              <a:t>measure</a:t>
            </a:r>
            <a:r>
              <a:rPr lang="tr-TR" sz="4800" dirty="0"/>
              <a:t> </a:t>
            </a:r>
            <a:r>
              <a:rPr lang="tr-TR" sz="4800" dirty="0" err="1"/>
              <a:t>the</a:t>
            </a:r>
            <a:r>
              <a:rPr lang="tr-TR" sz="4800" dirty="0"/>
              <a:t> </a:t>
            </a:r>
            <a:r>
              <a:rPr lang="tr-TR" sz="4800" dirty="0" err="1"/>
              <a:t>added</a:t>
            </a:r>
            <a:r>
              <a:rPr lang="tr-TR" sz="4800" dirty="0"/>
              <a:t> </a:t>
            </a:r>
            <a:r>
              <a:rPr lang="tr-TR" sz="4800" dirty="0" err="1"/>
              <a:t>value</a:t>
            </a:r>
            <a:r>
              <a:rPr lang="tr-TR" sz="4800" dirty="0"/>
              <a:t> of </a:t>
            </a:r>
            <a:r>
              <a:rPr lang="tr-TR" sz="4800" dirty="0" err="1" smtClean="0"/>
              <a:t>audIt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296000"/>
            <a:ext cx="10872000" cy="48600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is </a:t>
            </a:r>
            <a:r>
              <a:rPr lang="tr-TR" dirty="0" err="1"/>
              <a:t>expected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monitor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frequency</a:t>
            </a:r>
            <a:r>
              <a:rPr lang="tr-TR" dirty="0"/>
              <a:t> of </a:t>
            </a:r>
            <a:r>
              <a:rPr lang="tr-TR" dirty="0" err="1"/>
              <a:t>identification</a:t>
            </a:r>
            <a:r>
              <a:rPr lang="tr-TR" dirty="0"/>
              <a:t> of </a:t>
            </a:r>
            <a:r>
              <a:rPr lang="tr-TR" dirty="0" err="1"/>
              <a:t>spesific</a:t>
            </a:r>
            <a:r>
              <a:rPr lang="tr-TR" dirty="0"/>
              <a:t>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 smtClean="0"/>
              <a:t>.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dirty="0" smtClean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compare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regarding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spesific</a:t>
            </a:r>
            <a:r>
              <a:rPr lang="tr-TR" dirty="0"/>
              <a:t> </a:t>
            </a:r>
            <a:r>
              <a:rPr lang="tr-TR" dirty="0" err="1"/>
              <a:t>topics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decline</a:t>
            </a:r>
            <a:r>
              <a:rPr lang="tr-TR" dirty="0"/>
              <a:t> </a:t>
            </a:r>
            <a:r>
              <a:rPr lang="tr-TR" dirty="0" err="1"/>
              <a:t>might</a:t>
            </a:r>
            <a:r>
              <a:rPr lang="tr-TR" dirty="0"/>
              <a:t> </a:t>
            </a:r>
            <a:r>
              <a:rPr lang="tr-TR" dirty="0" err="1"/>
              <a:t>imply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contribution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audits</a:t>
            </a:r>
            <a:r>
              <a:rPr lang="tr-TR" dirty="0"/>
              <a:t>. 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en-GB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4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r>
              <a:rPr lang="tr-TR" sz="4800" dirty="0" err="1"/>
              <a:t>To</a:t>
            </a:r>
            <a:r>
              <a:rPr lang="tr-TR" sz="4800" dirty="0"/>
              <a:t> form </a:t>
            </a:r>
            <a:r>
              <a:rPr lang="tr-TR" sz="4800" dirty="0" err="1" smtClean="0"/>
              <a:t>effectIve</a:t>
            </a:r>
            <a:r>
              <a:rPr lang="tr-TR" sz="4800" dirty="0" smtClean="0"/>
              <a:t> </a:t>
            </a:r>
            <a:r>
              <a:rPr lang="tr-TR" sz="4800" dirty="0" err="1"/>
              <a:t>follow-up</a:t>
            </a:r>
            <a:r>
              <a:rPr lang="tr-TR" sz="4800" dirty="0"/>
              <a:t> </a:t>
            </a:r>
            <a:r>
              <a:rPr lang="tr-TR" sz="4800" dirty="0" err="1" smtClean="0"/>
              <a:t>mechanIsm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296000"/>
            <a:ext cx="10872000" cy="48600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system</a:t>
            </a:r>
            <a:r>
              <a:rPr lang="tr-TR" sz="3200" dirty="0"/>
              <a:t> is </a:t>
            </a:r>
            <a:r>
              <a:rPr lang="tr-TR" sz="3200" dirty="0" err="1"/>
              <a:t>expected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ensure</a:t>
            </a:r>
            <a:r>
              <a:rPr lang="tr-TR" sz="3200" dirty="0"/>
              <a:t> </a:t>
            </a:r>
            <a:r>
              <a:rPr lang="tr-TR" sz="3200" dirty="0" err="1"/>
              <a:t>to</a:t>
            </a:r>
            <a:r>
              <a:rPr lang="tr-TR" sz="3200" dirty="0"/>
              <a:t> </a:t>
            </a:r>
            <a:r>
              <a:rPr lang="tr-TR" sz="3200" dirty="0" err="1"/>
              <a:t>monitor</a:t>
            </a:r>
            <a:r>
              <a:rPr lang="tr-TR" sz="3200" dirty="0"/>
              <a:t> </a:t>
            </a:r>
            <a:r>
              <a:rPr lang="tr-TR" sz="3200" dirty="0" err="1"/>
              <a:t>whether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recommendations</a:t>
            </a:r>
            <a:r>
              <a:rPr lang="tr-TR" sz="3200" dirty="0"/>
              <a:t> of </a:t>
            </a:r>
            <a:r>
              <a:rPr lang="tr-TR" sz="3200" dirty="0" err="1"/>
              <a:t>audit</a:t>
            </a:r>
            <a:r>
              <a:rPr lang="tr-TR" sz="3200" dirty="0"/>
              <a:t> </a:t>
            </a:r>
            <a:r>
              <a:rPr lang="tr-TR" sz="3200" dirty="0" err="1"/>
              <a:t>findings</a:t>
            </a:r>
            <a:r>
              <a:rPr lang="tr-TR" sz="3200" dirty="0"/>
              <a:t> </a:t>
            </a:r>
            <a:r>
              <a:rPr lang="tr-TR" sz="3200" dirty="0" err="1"/>
              <a:t>have</a:t>
            </a:r>
            <a:r>
              <a:rPr lang="tr-TR" sz="3200" dirty="0"/>
              <a:t> </a:t>
            </a:r>
            <a:r>
              <a:rPr lang="tr-TR" sz="3200" dirty="0" err="1"/>
              <a:t>been</a:t>
            </a:r>
            <a:r>
              <a:rPr lang="tr-TR" sz="3200" dirty="0"/>
              <a:t> </a:t>
            </a:r>
            <a:r>
              <a:rPr lang="tr-TR" sz="3200" dirty="0" err="1"/>
              <a:t>fulfilled</a:t>
            </a:r>
            <a:r>
              <a:rPr lang="tr-TR" sz="3200" dirty="0"/>
              <a:t> on </a:t>
            </a:r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basis</a:t>
            </a:r>
            <a:r>
              <a:rPr lang="tr-TR" sz="3200" dirty="0"/>
              <a:t> of </a:t>
            </a:r>
            <a:r>
              <a:rPr lang="tr-TR" sz="3200" dirty="0" err="1"/>
              <a:t>public</a:t>
            </a:r>
            <a:r>
              <a:rPr lang="tr-TR" sz="3200" dirty="0"/>
              <a:t> </a:t>
            </a:r>
            <a:r>
              <a:rPr lang="tr-TR" sz="3200" dirty="0" err="1"/>
              <a:t>entities</a:t>
            </a:r>
            <a:r>
              <a:rPr lang="tr-TR" sz="3200" dirty="0"/>
              <a:t> 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  <a:r>
              <a:rPr lang="tr-TR" sz="3200" dirty="0" err="1"/>
              <a:t>years</a:t>
            </a:r>
            <a:r>
              <a:rPr lang="tr-TR" sz="3200" dirty="0"/>
              <a:t>. 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en-GB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441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r>
              <a:rPr lang="tr-TR" sz="4800" dirty="0" err="1"/>
              <a:t>To</a:t>
            </a:r>
            <a:r>
              <a:rPr lang="tr-TR" sz="4800" dirty="0"/>
              <a:t> </a:t>
            </a:r>
            <a:r>
              <a:rPr lang="tr-TR" sz="4800" dirty="0" err="1"/>
              <a:t>produce</a:t>
            </a:r>
            <a:r>
              <a:rPr lang="tr-TR" sz="4800" dirty="0"/>
              <a:t> </a:t>
            </a:r>
            <a:r>
              <a:rPr lang="tr-TR" sz="4800" dirty="0" err="1" smtClean="0"/>
              <a:t>stastIstIcs</a:t>
            </a:r>
            <a:r>
              <a:rPr lang="tr-TR" sz="4800" dirty="0" smtClean="0"/>
              <a:t> </a:t>
            </a:r>
            <a:r>
              <a:rPr lang="tr-TR" sz="4800" dirty="0" err="1"/>
              <a:t>about</a:t>
            </a:r>
            <a:r>
              <a:rPr lang="tr-TR" sz="4800" dirty="0"/>
              <a:t> </a:t>
            </a:r>
            <a:r>
              <a:rPr lang="tr-TR" sz="4800" dirty="0" err="1" smtClean="0"/>
              <a:t>fIndIngs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296000"/>
            <a:ext cx="10872000" cy="48600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dirty="0"/>
              <a:t>I</a:t>
            </a:r>
            <a:r>
              <a:rPr lang="en-US" dirty="0"/>
              <a:t>t is possible to produce different </a:t>
            </a:r>
            <a:r>
              <a:rPr lang="tr-TR" dirty="0" err="1"/>
              <a:t>types</a:t>
            </a:r>
            <a:r>
              <a:rPr lang="en-US" dirty="0"/>
              <a:t> of statistics through this system</a:t>
            </a:r>
            <a:r>
              <a:rPr lang="tr-TR" dirty="0"/>
              <a:t>. </a:t>
            </a:r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/>
              <a:t>statistics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widely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TCA in </a:t>
            </a:r>
            <a:r>
              <a:rPr lang="en-US" dirty="0"/>
              <a:t>the framework of accountability and fiscal transparency in the public sector</a:t>
            </a:r>
            <a:r>
              <a:rPr lang="tr-TR" dirty="0"/>
              <a:t>. </a:t>
            </a:r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TCA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provide</a:t>
            </a:r>
            <a:r>
              <a:rPr lang="tr-TR" dirty="0"/>
              <a:t> </a:t>
            </a:r>
            <a:r>
              <a:rPr lang="tr-TR" dirty="0" err="1"/>
              <a:t>statistics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Grand </a:t>
            </a:r>
            <a:r>
              <a:rPr lang="tr-TR" dirty="0" err="1"/>
              <a:t>National</a:t>
            </a:r>
            <a:r>
              <a:rPr lang="tr-TR" dirty="0"/>
              <a:t> Assembly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entities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inform</a:t>
            </a:r>
            <a:r>
              <a:rPr lang="tr-TR" dirty="0"/>
              <a:t> </a:t>
            </a:r>
            <a:r>
              <a:rPr lang="en-US" dirty="0"/>
              <a:t>the public</a:t>
            </a:r>
            <a:r>
              <a:rPr lang="tr-TR" dirty="0"/>
              <a:t> </a:t>
            </a:r>
            <a:r>
              <a:rPr lang="tr-TR" dirty="0" err="1"/>
              <a:t>correctly</a:t>
            </a:r>
            <a:r>
              <a:rPr lang="tr-TR" dirty="0"/>
              <a:t>. 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en-GB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100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r>
              <a:rPr lang="tr-TR" sz="4800" dirty="0" err="1"/>
              <a:t>To</a:t>
            </a:r>
            <a:r>
              <a:rPr lang="tr-TR" sz="4800" dirty="0"/>
              <a:t> form an </a:t>
            </a:r>
            <a:r>
              <a:rPr lang="tr-TR" sz="4800" dirty="0" err="1" smtClean="0"/>
              <a:t>audIt</a:t>
            </a:r>
            <a:r>
              <a:rPr lang="tr-TR" sz="4800" dirty="0" smtClean="0"/>
              <a:t> </a:t>
            </a:r>
            <a:r>
              <a:rPr lang="tr-TR" sz="4800" dirty="0" err="1"/>
              <a:t>database</a:t>
            </a:r>
            <a:r>
              <a:rPr lang="tr-TR" sz="4800" dirty="0"/>
              <a:t> </a:t>
            </a:r>
            <a:r>
              <a:rPr lang="tr-TR" sz="4800" dirty="0" err="1"/>
              <a:t>for</a:t>
            </a:r>
            <a:r>
              <a:rPr lang="tr-TR" sz="4800" dirty="0"/>
              <a:t> </a:t>
            </a:r>
            <a:r>
              <a:rPr lang="tr-TR" sz="4800" dirty="0" err="1" smtClean="0"/>
              <a:t>audItors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296000"/>
            <a:ext cx="10872000" cy="48600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approximately</a:t>
            </a:r>
            <a:r>
              <a:rPr lang="tr-TR" dirty="0"/>
              <a:t> 900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subjects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visible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auditors</a:t>
            </a:r>
            <a:r>
              <a:rPr lang="tr-TR" dirty="0"/>
              <a:t>  in </a:t>
            </a:r>
            <a:r>
              <a:rPr lang="tr-TR" dirty="0" err="1"/>
              <a:t>SayCap</a:t>
            </a:r>
            <a:r>
              <a:rPr lang="tr-TR" dirty="0"/>
              <a:t> . </a:t>
            </a:r>
            <a:endParaRPr lang="tr-TR" dirty="0" smtClean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tr-TR" dirty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course</a:t>
            </a:r>
            <a:r>
              <a:rPr lang="tr-TR" dirty="0"/>
              <a:t> of </a:t>
            </a:r>
            <a:r>
              <a:rPr lang="tr-TR" dirty="0" err="1"/>
              <a:t>audit</a:t>
            </a:r>
            <a:r>
              <a:rPr lang="tr-TR" dirty="0"/>
              <a:t>, </a:t>
            </a:r>
            <a:r>
              <a:rPr lang="tr-TR" dirty="0" err="1"/>
              <a:t>auditors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benefit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subjects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database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prompt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examine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subjects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deem</a:t>
            </a:r>
            <a:r>
              <a:rPr lang="tr-TR" dirty="0"/>
              <a:t> </a:t>
            </a:r>
            <a:r>
              <a:rPr lang="tr-TR" dirty="0" err="1"/>
              <a:t>appropriate</a:t>
            </a:r>
            <a:endParaRPr lang="en-GB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55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r>
              <a:rPr lang="tr-TR" sz="4800" dirty="0"/>
              <a:t>How </a:t>
            </a:r>
            <a:r>
              <a:rPr lang="tr-TR" sz="4800" dirty="0" err="1"/>
              <a:t>Does</a:t>
            </a:r>
            <a:r>
              <a:rPr lang="tr-TR" sz="4800" dirty="0"/>
              <a:t> </a:t>
            </a:r>
            <a:r>
              <a:rPr lang="tr-TR" sz="4800" dirty="0" err="1"/>
              <a:t>The</a:t>
            </a:r>
            <a:r>
              <a:rPr lang="tr-TR" sz="4800" dirty="0"/>
              <a:t> </a:t>
            </a:r>
            <a:r>
              <a:rPr lang="tr-TR" sz="4800" dirty="0" err="1"/>
              <a:t>System</a:t>
            </a:r>
            <a:r>
              <a:rPr lang="tr-TR" sz="4800" dirty="0"/>
              <a:t> </a:t>
            </a:r>
            <a:r>
              <a:rPr lang="tr-TR" sz="4800" dirty="0" err="1"/>
              <a:t>Work</a:t>
            </a:r>
            <a:r>
              <a:rPr lang="tr-TR" sz="4800" dirty="0"/>
              <a:t>?</a:t>
            </a:r>
            <a:endParaRPr lang="en-GB" sz="4600" b="1" cap="none" dirty="0">
              <a:latin typeface="Book Antiqua" panose="020406020503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597" y="1295400"/>
            <a:ext cx="9171556" cy="4860925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54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r>
              <a:rPr lang="tr-TR" sz="4800" dirty="0"/>
              <a:t>How </a:t>
            </a:r>
            <a:r>
              <a:rPr lang="tr-TR" sz="4800" dirty="0" err="1"/>
              <a:t>Does</a:t>
            </a:r>
            <a:r>
              <a:rPr lang="tr-TR" sz="4800" dirty="0"/>
              <a:t> </a:t>
            </a:r>
            <a:r>
              <a:rPr lang="tr-TR" sz="4800" dirty="0" err="1"/>
              <a:t>The</a:t>
            </a:r>
            <a:r>
              <a:rPr lang="tr-TR" sz="4800" dirty="0"/>
              <a:t> </a:t>
            </a:r>
            <a:r>
              <a:rPr lang="tr-TR" sz="4800" dirty="0" err="1"/>
              <a:t>System</a:t>
            </a:r>
            <a:r>
              <a:rPr lang="tr-TR" sz="4800" dirty="0"/>
              <a:t> </a:t>
            </a:r>
            <a:r>
              <a:rPr lang="tr-TR" sz="4800" dirty="0" err="1"/>
              <a:t>Work</a:t>
            </a:r>
            <a:r>
              <a:rPr lang="tr-TR" sz="4800" dirty="0"/>
              <a:t>?</a:t>
            </a:r>
            <a:endParaRPr lang="en-GB" sz="4600" b="1" cap="none" dirty="0">
              <a:latin typeface="Book Antiqua" panose="020406020503050303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473708"/>
            <a:ext cx="10058400" cy="4050792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is 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SAYCAP (</a:t>
            </a:r>
            <a:r>
              <a:rPr lang="tr-TR" dirty="0" err="1"/>
              <a:t>Audit</a:t>
            </a:r>
            <a:r>
              <a:rPr lang="tr-TR" dirty="0"/>
              <a:t> Management </a:t>
            </a:r>
            <a:r>
              <a:rPr lang="tr-TR" dirty="0" err="1"/>
              <a:t>System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/>
              <a:t>When</a:t>
            </a:r>
            <a:r>
              <a:rPr lang="tr-TR" dirty="0"/>
              <a:t> an </a:t>
            </a:r>
            <a:r>
              <a:rPr lang="tr-TR" dirty="0" err="1"/>
              <a:t>auditor</a:t>
            </a:r>
            <a:r>
              <a:rPr lang="tr-TR" dirty="0"/>
              <a:t> </a:t>
            </a:r>
            <a:r>
              <a:rPr lang="tr-TR" dirty="0" err="1"/>
              <a:t>identify</a:t>
            </a:r>
            <a:r>
              <a:rPr lang="tr-TR" dirty="0"/>
              <a:t> a </a:t>
            </a:r>
            <a:r>
              <a:rPr lang="tr-TR" dirty="0" err="1"/>
              <a:t>finding</a:t>
            </a:r>
            <a:r>
              <a:rPr lang="tr-TR" dirty="0"/>
              <a:t> e</a:t>
            </a:r>
            <a:r>
              <a:rPr lang="en-US" dirty="0" err="1"/>
              <a:t>ffecting</a:t>
            </a:r>
            <a:r>
              <a:rPr lang="en-US" dirty="0"/>
              <a:t> </a:t>
            </a:r>
            <a:r>
              <a:rPr lang="tr-TR" dirty="0"/>
              <a:t>f</a:t>
            </a:r>
            <a:r>
              <a:rPr lang="en-US" dirty="0" err="1"/>
              <a:t>inancial</a:t>
            </a:r>
            <a:r>
              <a:rPr lang="en-US" dirty="0"/>
              <a:t> </a:t>
            </a:r>
            <a:r>
              <a:rPr lang="tr-TR" dirty="0"/>
              <a:t>r</a:t>
            </a:r>
            <a:r>
              <a:rPr lang="en-US" dirty="0" err="1"/>
              <a:t>eports</a:t>
            </a:r>
            <a:r>
              <a:rPr lang="en-US" dirty="0"/>
              <a:t> </a:t>
            </a:r>
            <a:r>
              <a:rPr lang="tr-TR" dirty="0"/>
              <a:t>a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tr-TR" dirty="0"/>
              <a:t>s</a:t>
            </a:r>
            <a:r>
              <a:rPr lang="en-US" dirty="0" err="1"/>
              <a:t>tatements</a:t>
            </a:r>
            <a:r>
              <a:rPr lang="tr-TR" dirty="0"/>
              <a:t>, he </a:t>
            </a:r>
            <a:r>
              <a:rPr lang="tr-TR" dirty="0" err="1"/>
              <a:t>inserts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title</a:t>
            </a:r>
            <a:r>
              <a:rPr lang="tr-TR" dirty="0"/>
              <a:t> </a:t>
            </a:r>
            <a:r>
              <a:rPr lang="tr-TR" dirty="0" err="1"/>
              <a:t>box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top </a:t>
            </a:r>
            <a:r>
              <a:rPr lang="tr-TR" dirty="0" err="1"/>
              <a:t>left</a:t>
            </a:r>
            <a:r>
              <a:rPr lang="tr-TR" dirty="0"/>
              <a:t> </a:t>
            </a:r>
            <a:r>
              <a:rPr lang="tr-TR" dirty="0" err="1"/>
              <a:t>corner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Then</a:t>
            </a:r>
            <a:r>
              <a:rPr lang="tr-TR" dirty="0"/>
              <a:t>, he has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choose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affected</a:t>
            </a:r>
            <a:r>
              <a:rPr lang="tr-TR" dirty="0"/>
              <a:t> </a:t>
            </a:r>
            <a:r>
              <a:rPr lang="tr-TR" dirty="0" err="1"/>
              <a:t>account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subject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finding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combo</a:t>
            </a:r>
            <a:r>
              <a:rPr lang="tr-TR" dirty="0"/>
              <a:t> </a:t>
            </a:r>
            <a:r>
              <a:rPr lang="tr-TR" dirty="0" err="1"/>
              <a:t>box</a:t>
            </a:r>
            <a:r>
              <a:rPr lang="tr-TR" dirty="0"/>
              <a:t> </a:t>
            </a:r>
            <a:r>
              <a:rPr lang="tr-TR" dirty="0" err="1"/>
              <a:t>located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left</a:t>
            </a:r>
            <a:r>
              <a:rPr lang="tr-TR" dirty="0"/>
              <a:t> </a:t>
            </a:r>
            <a:r>
              <a:rPr lang="tr-TR" dirty="0" err="1"/>
              <a:t>side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screen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combo</a:t>
            </a:r>
            <a:r>
              <a:rPr lang="tr-TR" dirty="0"/>
              <a:t> </a:t>
            </a:r>
            <a:r>
              <a:rPr lang="tr-TR" dirty="0" err="1"/>
              <a:t>box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70 </a:t>
            </a:r>
            <a:r>
              <a:rPr lang="tr-TR" dirty="0" err="1"/>
              <a:t>account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nearly</a:t>
            </a:r>
            <a:r>
              <a:rPr lang="tr-TR" dirty="0"/>
              <a:t> 900 </a:t>
            </a:r>
            <a:r>
              <a:rPr lang="tr-TR" dirty="0" err="1"/>
              <a:t>unique</a:t>
            </a:r>
            <a:r>
              <a:rPr lang="tr-TR" dirty="0"/>
              <a:t> </a:t>
            </a:r>
            <a:r>
              <a:rPr lang="tr-TR" dirty="0" err="1"/>
              <a:t>subjects</a:t>
            </a:r>
            <a:r>
              <a:rPr lang="tr-TR" dirty="0"/>
              <a:t>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account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9328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sz="4800" dirty="0"/>
              <a:t>How </a:t>
            </a:r>
            <a:r>
              <a:rPr lang="tr-TR" sz="4800" dirty="0" err="1"/>
              <a:t>Does</a:t>
            </a:r>
            <a:r>
              <a:rPr lang="tr-TR" sz="4800" dirty="0"/>
              <a:t> </a:t>
            </a:r>
            <a:r>
              <a:rPr lang="tr-TR" sz="4800" dirty="0" err="1"/>
              <a:t>The</a:t>
            </a:r>
            <a:r>
              <a:rPr lang="tr-TR" sz="4800" dirty="0"/>
              <a:t> </a:t>
            </a:r>
            <a:r>
              <a:rPr lang="tr-TR" sz="4800" dirty="0" err="1"/>
              <a:t>System</a:t>
            </a:r>
            <a:r>
              <a:rPr lang="tr-TR" sz="4800" dirty="0"/>
              <a:t> Report?</a:t>
            </a:r>
            <a:endParaRPr lang="en-GB" sz="4800" dirty="0">
              <a:latin typeface="Bookman Old Style" panose="020506040505050202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519" y="1869469"/>
            <a:ext cx="10339712" cy="3712786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0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tr-TR" sz="4800" dirty="0"/>
              <a:t>How </a:t>
            </a:r>
            <a:r>
              <a:rPr lang="tr-TR" sz="4800" dirty="0" err="1"/>
              <a:t>Does</a:t>
            </a:r>
            <a:r>
              <a:rPr lang="tr-TR" sz="4800" dirty="0"/>
              <a:t> </a:t>
            </a:r>
            <a:r>
              <a:rPr lang="tr-TR" sz="4800" dirty="0" err="1"/>
              <a:t>The</a:t>
            </a:r>
            <a:r>
              <a:rPr lang="tr-TR" sz="4800" dirty="0"/>
              <a:t> </a:t>
            </a:r>
            <a:r>
              <a:rPr lang="tr-TR" sz="4800" dirty="0" err="1"/>
              <a:t>System</a:t>
            </a:r>
            <a:r>
              <a:rPr lang="tr-TR" sz="4800" dirty="0"/>
              <a:t> Report?</a:t>
            </a:r>
            <a:endParaRPr lang="en-GB" sz="4800" dirty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486408"/>
            <a:ext cx="10058400" cy="4050792"/>
          </a:xfrm>
        </p:spPr>
        <p:txBody>
          <a:bodyPr>
            <a:normAutofit/>
          </a:bodyPr>
          <a:lstStyle/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data </a:t>
            </a:r>
            <a:r>
              <a:rPr lang="tr-TR" dirty="0" err="1"/>
              <a:t>entries</a:t>
            </a:r>
            <a:r>
              <a:rPr lang="tr-TR" dirty="0"/>
              <a:t> </a:t>
            </a:r>
            <a:r>
              <a:rPr lang="tr-TR" dirty="0" err="1"/>
              <a:t>completed</a:t>
            </a:r>
            <a:r>
              <a:rPr lang="tr-TR" dirty="0"/>
              <a:t>, </a:t>
            </a:r>
            <a:r>
              <a:rPr lang="tr-TR" dirty="0" err="1"/>
              <a:t>system</a:t>
            </a:r>
            <a:r>
              <a:rPr lang="tr-TR" dirty="0"/>
              <a:t> can </a:t>
            </a:r>
            <a:r>
              <a:rPr lang="tr-TR" dirty="0" err="1"/>
              <a:t>produce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titles</a:t>
            </a:r>
            <a:r>
              <a:rPr lang="tr-TR" dirty="0"/>
              <a:t> </a:t>
            </a:r>
            <a:r>
              <a:rPr lang="tr-TR" dirty="0" err="1"/>
              <a:t>shown</a:t>
            </a:r>
            <a:r>
              <a:rPr lang="tr-TR" dirty="0"/>
              <a:t> here. </a:t>
            </a:r>
            <a:endParaRPr lang="tr-TR" dirty="0" smtClean="0"/>
          </a:p>
          <a:p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/>
              <a:t>means</a:t>
            </a:r>
            <a:r>
              <a:rPr lang="tr-TR" dirty="0"/>
              <a:t> of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titles</a:t>
            </a:r>
            <a:r>
              <a:rPr lang="tr-TR" dirty="0"/>
              <a:t> it is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produce</a:t>
            </a:r>
            <a:r>
              <a:rPr lang="tr-TR" dirty="0"/>
              <a:t>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types</a:t>
            </a:r>
            <a:r>
              <a:rPr lang="tr-TR" dirty="0"/>
              <a:t> of </a:t>
            </a:r>
            <a:r>
              <a:rPr lang="tr-TR" dirty="0" err="1"/>
              <a:t>statistics</a:t>
            </a:r>
            <a:r>
              <a:rPr lang="tr-TR" dirty="0"/>
              <a:t> </a:t>
            </a:r>
            <a:r>
              <a:rPr lang="tr-TR" dirty="0" err="1"/>
              <a:t>needed</a:t>
            </a:r>
            <a:r>
              <a:rPr lang="tr-TR" dirty="0"/>
              <a:t>.  </a:t>
            </a:r>
            <a:endParaRPr lang="tr-TR" dirty="0" smtClean="0"/>
          </a:p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/>
              <a:t>statistics</a:t>
            </a:r>
            <a:r>
              <a:rPr lang="tr-TR" dirty="0"/>
              <a:t> </a:t>
            </a:r>
            <a:r>
              <a:rPr lang="tr-TR" dirty="0" err="1"/>
              <a:t>might</a:t>
            </a:r>
            <a:r>
              <a:rPr lang="tr-TR" dirty="0"/>
              <a:t> be;</a:t>
            </a:r>
          </a:p>
          <a:p>
            <a:pPr marL="0" indent="0">
              <a:buNone/>
            </a:pPr>
            <a:r>
              <a:rPr lang="tr-TR" dirty="0" smtClean="0"/>
              <a:t>1- </a:t>
            </a:r>
            <a:r>
              <a:rPr lang="tr-TR" dirty="0"/>
              <a:t>How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finding</a:t>
            </a:r>
            <a:r>
              <a:rPr lang="tr-TR" dirty="0"/>
              <a:t> </a:t>
            </a:r>
            <a:r>
              <a:rPr lang="tr-TR" dirty="0" err="1"/>
              <a:t>identified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basis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budget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  in a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year</a:t>
            </a:r>
            <a:r>
              <a:rPr lang="tr-TR" dirty="0"/>
              <a:t>?</a:t>
            </a:r>
          </a:p>
          <a:p>
            <a:pPr marL="0" indent="0">
              <a:buNone/>
            </a:pPr>
            <a:r>
              <a:rPr lang="tr-TR" dirty="0"/>
              <a:t>2- How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finding</a:t>
            </a:r>
            <a:r>
              <a:rPr lang="tr-TR" dirty="0"/>
              <a:t> </a:t>
            </a:r>
            <a:r>
              <a:rPr lang="tr-TR" dirty="0" err="1"/>
              <a:t>identified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basis</a:t>
            </a:r>
            <a:r>
              <a:rPr lang="tr-TR" dirty="0"/>
              <a:t> of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entity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?</a:t>
            </a:r>
          </a:p>
          <a:p>
            <a:pPr marL="0" indent="0">
              <a:buNone/>
            </a:pPr>
            <a:r>
              <a:rPr lang="tr-TR" dirty="0"/>
              <a:t>3- </a:t>
            </a:r>
            <a:r>
              <a:rPr lang="tr-TR" dirty="0" err="1"/>
              <a:t>What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identified</a:t>
            </a:r>
            <a:r>
              <a:rPr lang="tr-TR" dirty="0"/>
              <a:t> </a:t>
            </a:r>
            <a:r>
              <a:rPr lang="tr-TR" dirty="0" err="1"/>
              <a:t>finding</a:t>
            </a:r>
            <a:r>
              <a:rPr lang="tr-TR" dirty="0"/>
              <a:t> in </a:t>
            </a:r>
            <a:r>
              <a:rPr lang="tr-TR" dirty="0" err="1"/>
              <a:t>Audit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?</a:t>
            </a:r>
          </a:p>
          <a:p>
            <a:pPr marL="0" indent="0">
              <a:buNone/>
            </a:pP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/>
              <a:t>so</a:t>
            </a:r>
            <a:r>
              <a:rPr lang="tr-TR" dirty="0"/>
              <a:t> on.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8484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329634"/>
              </p:ext>
            </p:extLst>
          </p:nvPr>
        </p:nvGraphicFramePr>
        <p:xfrm>
          <a:off x="612775" y="1295400"/>
          <a:ext cx="10871199" cy="526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42">
                  <a:extLst>
                    <a:ext uri="{9D8B030D-6E8A-4147-A177-3AD203B41FA5}">
                      <a16:colId xmlns:a16="http://schemas.microsoft.com/office/drawing/2014/main" val="1911517026"/>
                    </a:ext>
                  </a:extLst>
                </a:gridCol>
                <a:gridCol w="9532883">
                  <a:extLst>
                    <a:ext uri="{9D8B030D-6E8A-4147-A177-3AD203B41FA5}">
                      <a16:colId xmlns:a16="http://schemas.microsoft.com/office/drawing/2014/main" val="2072927891"/>
                    </a:ext>
                  </a:extLst>
                </a:gridCol>
                <a:gridCol w="815974">
                  <a:extLst>
                    <a:ext uri="{9D8B030D-6E8A-4147-A177-3AD203B41FA5}">
                      <a16:colId xmlns:a16="http://schemas.microsoft.com/office/drawing/2014/main" val="1701189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err="1">
                          <a:effectLst/>
                        </a:rPr>
                        <a:t>Subject</a:t>
                      </a:r>
                      <a:endParaRPr lang="tr-T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err="1">
                          <a:effectLst/>
                        </a:rPr>
                        <a:t>Number</a:t>
                      </a:r>
                      <a:r>
                        <a:rPr lang="tr-TR" sz="1200" b="1" u="none" strike="noStrike" dirty="0">
                          <a:effectLst/>
                        </a:rPr>
                        <a:t> Of </a:t>
                      </a:r>
                      <a:r>
                        <a:rPr lang="tr-TR" sz="1200" b="1" u="none" strike="noStrike" dirty="0" err="1" smtClean="0">
                          <a:effectLst/>
                        </a:rPr>
                        <a:t>Entity</a:t>
                      </a:r>
                      <a:r>
                        <a:rPr lang="tr-TR" sz="1200" b="1" u="none" strike="noStrike" dirty="0" smtClean="0">
                          <a:effectLst/>
                        </a:rPr>
                        <a:t> </a:t>
                      </a:r>
                      <a:r>
                        <a:rPr lang="tr-TR" sz="1200" b="1" u="none" strike="noStrike" dirty="0" err="1">
                          <a:effectLst/>
                        </a:rPr>
                        <a:t>Identified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b"/>
                </a:tc>
                <a:extLst>
                  <a:ext uri="{0D108BD9-81ED-4DB2-BD59-A6C34878D82A}">
                    <a16:rowId xmlns:a16="http://schemas.microsoft.com/office/drawing/2014/main" val="178856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1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Lack of Accounting Record of The </a:t>
                      </a:r>
                      <a:r>
                        <a:rPr lang="en-US" sz="1600" u="none" strike="noStrike" dirty="0" err="1">
                          <a:effectLst/>
                        </a:rPr>
                        <a:t>Immovables</a:t>
                      </a:r>
                      <a:r>
                        <a:rPr lang="en-US" sz="1600" u="none" strike="noStrike" dirty="0">
                          <a:effectLst/>
                        </a:rPr>
                        <a:t> Which Belongs to Related Public Entity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203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222067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2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Lack /Wrongly Made of Accounting Record of The </a:t>
                      </a:r>
                      <a:r>
                        <a:rPr lang="en-US" sz="1600" u="none" strike="noStrike" dirty="0" err="1">
                          <a:effectLst/>
                        </a:rPr>
                        <a:t>Immovables</a:t>
                      </a:r>
                      <a:r>
                        <a:rPr lang="en-US" sz="1600" u="none" strike="noStrike" dirty="0">
                          <a:effectLst/>
                        </a:rPr>
                        <a:t> Which Are Taken From or Given to Another Public Entity for The Purpose of Benefit While Carrying Out Some Specific Tasks.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122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768256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3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Lack of Record of The </a:t>
                      </a:r>
                      <a:r>
                        <a:rPr lang="en-US" sz="1600" u="none" strike="noStrike" dirty="0" err="1">
                          <a:effectLst/>
                        </a:rPr>
                        <a:t>Immovables</a:t>
                      </a:r>
                      <a:r>
                        <a:rPr lang="en-US" sz="1600" u="none" strike="noStrike" dirty="0">
                          <a:effectLst/>
                        </a:rPr>
                        <a:t> Which Are Leased Out or Revenue Obtained by Those Leased Out </a:t>
                      </a:r>
                      <a:r>
                        <a:rPr lang="en-US" sz="1600" u="none" strike="noStrike" dirty="0" err="1">
                          <a:effectLst/>
                        </a:rPr>
                        <a:t>Immovables</a:t>
                      </a:r>
                      <a:r>
                        <a:rPr lang="en-US" sz="1600" u="none" strike="noStrike" dirty="0">
                          <a:effectLst/>
                        </a:rPr>
                        <a:t> in the “Off-The-Balance-Sheet Accounts”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105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3754263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4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No Update of Accounting Record Regarding </a:t>
                      </a:r>
                      <a:r>
                        <a:rPr lang="en-US" sz="1600" u="none" strike="noStrike" dirty="0" err="1">
                          <a:effectLst/>
                        </a:rPr>
                        <a:t>Immovables</a:t>
                      </a:r>
                      <a:r>
                        <a:rPr lang="en-US" sz="1600" u="none" strike="noStrike" dirty="0">
                          <a:effectLst/>
                        </a:rPr>
                        <a:t> Whose Type Is Changed (e.g., lands over which it was raised a public building still appears as “lands” in the accounting records instead of “buildings”)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103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145725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5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The Failure in the Following and Collection of The Charges Regarding Those Who Uses Municipalities’ </a:t>
                      </a:r>
                      <a:r>
                        <a:rPr lang="en-US" sz="1600" u="none" strike="noStrike" dirty="0" err="1">
                          <a:effectLst/>
                        </a:rPr>
                        <a:t>Immovables</a:t>
                      </a:r>
                      <a:r>
                        <a:rPr lang="en-US" sz="1600" u="none" strike="noStrike" dirty="0">
                          <a:effectLst/>
                        </a:rPr>
                        <a:t> or Infrastructure to Embed Cable Used in Telecommunications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72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70238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6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Lack of Accounting Records of The Intangible Assets Such As Rights, Patents, Licenses, Franchise, Software, Copyright, Etc.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61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2522508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7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Lack of Accounting Records of The Amounts That Are Given As Deposit, Assurance, Warrant, Etc.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53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240083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8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The Failure to Allocate the Provisions for Termination Indemnities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</a:rPr>
                        <a:t>50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117016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9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Letting Associations And Foundations to Benefit From The Immovables of The Public Entities Without Any Charge.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46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301852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10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Lack of Record of the Commitments as a Result of Contracts  in the “Off-The-Balance-Sheet Accounts”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62" marR="8762" marT="87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46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62" marR="8762" marT="8762" marB="0" anchor="ctr"/>
                </a:tc>
                <a:extLst>
                  <a:ext uri="{0D108BD9-81ED-4DB2-BD59-A6C34878D82A}">
                    <a16:rowId xmlns:a16="http://schemas.microsoft.com/office/drawing/2014/main" val="302195489"/>
                  </a:ext>
                </a:extLst>
              </a:tr>
            </a:tbl>
          </a:graphicData>
        </a:graphic>
      </p:graphicFrame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err="1" smtClean="0"/>
              <a:t>FIrst</a:t>
            </a:r>
            <a:r>
              <a:rPr lang="tr-TR" sz="4800" dirty="0" smtClean="0"/>
              <a:t> </a:t>
            </a:r>
            <a:r>
              <a:rPr lang="tr-TR" sz="4800" dirty="0" err="1" smtClean="0"/>
              <a:t>Outcomes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> (</a:t>
            </a:r>
            <a:r>
              <a:rPr lang="tr-TR" sz="4800" dirty="0" smtClean="0">
                <a:solidFill>
                  <a:schemeClr val="tx1"/>
                </a:solidFill>
              </a:rPr>
              <a:t>BASED ON </a:t>
            </a:r>
            <a:r>
              <a:rPr lang="tr-TR" sz="4800" dirty="0" err="1" smtClean="0">
                <a:solidFill>
                  <a:schemeClr val="tx1"/>
                </a:solidFill>
              </a:rPr>
              <a:t>mostly</a:t>
            </a:r>
            <a:r>
              <a:rPr lang="tr-TR" sz="4800" dirty="0" smtClean="0">
                <a:solidFill>
                  <a:schemeClr val="tx1"/>
                </a:solidFill>
              </a:rPr>
              <a:t> </a:t>
            </a:r>
            <a:r>
              <a:rPr lang="tr-TR" sz="4800" dirty="0" err="1" smtClean="0">
                <a:solidFill>
                  <a:schemeClr val="tx1"/>
                </a:solidFill>
              </a:rPr>
              <a:t>IdentIfIed</a:t>
            </a:r>
            <a:r>
              <a:rPr lang="tr-TR" sz="4800" dirty="0" smtClean="0">
                <a:solidFill>
                  <a:schemeClr val="tx1"/>
                </a:solidFill>
              </a:rPr>
              <a:t> </a:t>
            </a:r>
            <a:r>
              <a:rPr lang="tr-TR" sz="4800" dirty="0" err="1" smtClean="0">
                <a:solidFill>
                  <a:schemeClr val="tx1"/>
                </a:solidFill>
              </a:rPr>
              <a:t>fIndIngs</a:t>
            </a:r>
            <a:r>
              <a:rPr lang="tr-TR" sz="4800" dirty="0" smtClean="0">
                <a:solidFill>
                  <a:schemeClr val="tx1"/>
                </a:solidFill>
              </a:rPr>
              <a:t> IN 2017 </a:t>
            </a:r>
            <a:r>
              <a:rPr lang="tr-TR" sz="4800" dirty="0" smtClean="0"/>
              <a:t>)  </a:t>
            </a:r>
            <a:endParaRPr lang="en-GB" sz="4600" b="1" cap="none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77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800" dirty="0" err="1" smtClean="0"/>
              <a:t>FIrst</a:t>
            </a:r>
            <a:r>
              <a:rPr lang="tr-TR" sz="4800" dirty="0" smtClean="0"/>
              <a:t> </a:t>
            </a:r>
            <a:r>
              <a:rPr lang="tr-TR" sz="4800" dirty="0" err="1" smtClean="0"/>
              <a:t>Outcomes</a:t>
            </a: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> (</a:t>
            </a:r>
            <a:r>
              <a:rPr lang="tr-TR" sz="4800" dirty="0" smtClean="0">
                <a:solidFill>
                  <a:schemeClr val="tx1"/>
                </a:solidFill>
              </a:rPr>
              <a:t>BASED ON </a:t>
            </a:r>
            <a:r>
              <a:rPr lang="tr-TR" sz="4800" dirty="0" err="1" smtClean="0">
                <a:solidFill>
                  <a:schemeClr val="tx1"/>
                </a:solidFill>
              </a:rPr>
              <a:t>mostly</a:t>
            </a:r>
            <a:r>
              <a:rPr lang="tr-TR" sz="4800" dirty="0" smtClean="0">
                <a:solidFill>
                  <a:schemeClr val="tx1"/>
                </a:solidFill>
              </a:rPr>
              <a:t> </a:t>
            </a:r>
            <a:r>
              <a:rPr lang="tr-TR" sz="4800" dirty="0" err="1" smtClean="0">
                <a:solidFill>
                  <a:schemeClr val="tx1"/>
                </a:solidFill>
              </a:rPr>
              <a:t>IdentIfIed</a:t>
            </a:r>
            <a:r>
              <a:rPr lang="tr-TR" sz="4800" dirty="0" smtClean="0">
                <a:solidFill>
                  <a:schemeClr val="tx1"/>
                </a:solidFill>
              </a:rPr>
              <a:t> </a:t>
            </a:r>
            <a:r>
              <a:rPr lang="tr-TR" sz="4800" dirty="0" err="1" smtClean="0">
                <a:solidFill>
                  <a:schemeClr val="tx1"/>
                </a:solidFill>
              </a:rPr>
              <a:t>fIndIngs</a:t>
            </a:r>
            <a:r>
              <a:rPr lang="tr-TR" sz="4800" dirty="0" smtClean="0">
                <a:solidFill>
                  <a:schemeClr val="tx1"/>
                </a:solidFill>
              </a:rPr>
              <a:t> IN 2017 </a:t>
            </a:r>
            <a:r>
              <a:rPr lang="tr-TR" sz="4800" dirty="0" smtClean="0"/>
              <a:t>)  </a:t>
            </a:r>
            <a:endParaRPr lang="en-GB" sz="4600" b="1" cap="none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analyze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first</a:t>
            </a:r>
            <a:r>
              <a:rPr lang="tr-TR" dirty="0"/>
              <a:t> </a:t>
            </a:r>
            <a:r>
              <a:rPr lang="tr-TR" dirty="0" err="1"/>
              <a:t>outcomes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10 </a:t>
            </a:r>
            <a:r>
              <a:rPr lang="tr-TR" dirty="0" err="1"/>
              <a:t>mostly</a:t>
            </a:r>
            <a:r>
              <a:rPr lang="tr-TR" dirty="0"/>
              <a:t> </a:t>
            </a:r>
            <a:r>
              <a:rPr lang="tr-TR" dirty="0" err="1"/>
              <a:t>identified</a:t>
            </a:r>
            <a:r>
              <a:rPr lang="tr-TR" dirty="0"/>
              <a:t>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taking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in </a:t>
            </a:r>
            <a:r>
              <a:rPr lang="tr-TR" dirty="0" err="1"/>
              <a:t>audit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 in 2017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see</a:t>
            </a:r>
            <a:r>
              <a:rPr lang="tr-TR" dirty="0" smtClean="0"/>
              <a:t> here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entities</a:t>
            </a:r>
            <a:r>
              <a:rPr lang="tr-TR" dirty="0"/>
              <a:t> </a:t>
            </a:r>
            <a:r>
              <a:rPr lang="tr-TR" dirty="0" err="1"/>
              <a:t>corresponding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subjects</a:t>
            </a:r>
            <a:r>
              <a:rPr lang="tr-TR" dirty="0"/>
              <a:t> </a:t>
            </a:r>
            <a:r>
              <a:rPr lang="tr-TR" dirty="0" err="1"/>
              <a:t>identified</a:t>
            </a:r>
            <a:r>
              <a:rPr lang="tr-TR" dirty="0"/>
              <a:t>. </a:t>
            </a:r>
            <a:r>
              <a:rPr lang="tr-TR" dirty="0" err="1"/>
              <a:t>We</a:t>
            </a:r>
            <a:r>
              <a:rPr lang="tr-TR" dirty="0"/>
              <a:t> can </a:t>
            </a:r>
            <a:r>
              <a:rPr lang="tr-TR" dirty="0" err="1"/>
              <a:t>see</a:t>
            </a:r>
            <a:r>
              <a:rPr lang="tr-TR" dirty="0"/>
              <a:t> how </a:t>
            </a:r>
            <a:r>
              <a:rPr lang="tr-TR" dirty="0" err="1"/>
              <a:t>widely</a:t>
            </a:r>
            <a:r>
              <a:rPr lang="tr-TR" dirty="0"/>
              <a:t> is a </a:t>
            </a:r>
            <a:r>
              <a:rPr lang="tr-TR" dirty="0" err="1"/>
              <a:t>subject</a:t>
            </a:r>
            <a:r>
              <a:rPr lang="tr-TR" dirty="0"/>
              <a:t> </a:t>
            </a:r>
            <a:r>
              <a:rPr lang="tr-TR" dirty="0" err="1"/>
              <a:t>identified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0964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pPr algn="ctr"/>
            <a:r>
              <a:rPr lang="en-GB" sz="4600" b="1" cap="none" dirty="0" smtClean="0">
                <a:latin typeface="Book Antiqua" panose="02040602050305030304" pitchFamily="18" charset="0"/>
              </a:rPr>
              <a:t> </a:t>
            </a:r>
            <a:r>
              <a:rPr lang="tr-TR" sz="4800" dirty="0" err="1"/>
              <a:t>What</a:t>
            </a:r>
            <a:r>
              <a:rPr lang="tr-TR" sz="4800" dirty="0"/>
              <a:t> Is FCS?</a:t>
            </a:r>
            <a:endParaRPr lang="en-GB" sz="4600" b="1" cap="none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296000"/>
            <a:ext cx="10872000" cy="48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This</a:t>
            </a:r>
            <a:r>
              <a:rPr lang="tr-TR" dirty="0"/>
              <a:t> is a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en-US" dirty="0"/>
              <a:t>that enables to produce statistics as bringing the findings together that have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/>
              <a:t>same content but different finding </a:t>
            </a:r>
            <a:r>
              <a:rPr lang="en-US" dirty="0" smtClean="0"/>
              <a:t>titles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As </a:t>
            </a:r>
            <a:r>
              <a:rPr lang="tr-TR" dirty="0" err="1"/>
              <a:t>Turkish</a:t>
            </a:r>
            <a:r>
              <a:rPr lang="tr-TR" dirty="0"/>
              <a:t> Court of </a:t>
            </a:r>
            <a:r>
              <a:rPr lang="tr-TR" dirty="0" err="1"/>
              <a:t>Accounts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 smtClean="0"/>
              <a:t>audit</a:t>
            </a:r>
            <a:r>
              <a:rPr lang="tr-TR" dirty="0" smtClean="0"/>
              <a:t>;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Nearly</a:t>
            </a:r>
            <a:r>
              <a:rPr lang="tr-TR" dirty="0"/>
              <a:t> 400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 smtClean="0"/>
              <a:t>entities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/>
              <a:t>Nearly</a:t>
            </a:r>
            <a:r>
              <a:rPr lang="tr-TR" dirty="0"/>
              <a:t> 7000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 smtClean="0"/>
              <a:t>identified</a:t>
            </a:r>
            <a:r>
              <a:rPr lang="tr-TR" dirty="0" smtClean="0"/>
              <a:t> </a:t>
            </a:r>
            <a:r>
              <a:rPr lang="tr-TR" dirty="0" err="1" smtClean="0"/>
              <a:t>yearly</a:t>
            </a:r>
            <a:r>
              <a:rPr lang="tr-TR" dirty="0" smtClean="0"/>
              <a:t>.</a:t>
            </a:r>
            <a:endParaRPr lang="tr-TR" dirty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tr-TR" dirty="0" smtClean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tr-TR" dirty="0" smtClean="0">
                <a:latin typeface="Bookman Old Style" panose="02050604050505020204" pitchFamily="18" charset="0"/>
              </a:rPr>
              <a:t> </a:t>
            </a:r>
            <a:endParaRPr lang="en-GB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10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err="1" smtClean="0"/>
              <a:t>FIrst</a:t>
            </a:r>
            <a:r>
              <a:rPr lang="tr-TR" sz="4400" dirty="0" smtClean="0"/>
              <a:t> </a:t>
            </a:r>
            <a:r>
              <a:rPr lang="tr-TR" sz="4400" dirty="0" err="1" smtClean="0"/>
              <a:t>Outcomes</a:t>
            </a:r>
            <a:r>
              <a:rPr lang="tr-TR" sz="4400" dirty="0" smtClean="0"/>
              <a:t> </a:t>
            </a:r>
            <a:br>
              <a:rPr lang="tr-TR" sz="4400" dirty="0" smtClean="0"/>
            </a:br>
            <a:r>
              <a:rPr lang="tr-TR" sz="4400" dirty="0" smtClean="0"/>
              <a:t>(BASED ON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Changes</a:t>
            </a:r>
            <a:r>
              <a:rPr lang="tr-TR" sz="4400" dirty="0" smtClean="0"/>
              <a:t> IN THE </a:t>
            </a:r>
            <a:r>
              <a:rPr lang="tr-TR" sz="4400" dirty="0" err="1" smtClean="0"/>
              <a:t>NUMBer</a:t>
            </a:r>
            <a:r>
              <a:rPr lang="tr-TR" sz="4400" dirty="0" smtClean="0"/>
              <a:t> OF </a:t>
            </a:r>
            <a:r>
              <a:rPr lang="tr-TR" sz="4400" dirty="0" err="1" smtClean="0"/>
              <a:t>FINDINGs</a:t>
            </a:r>
            <a:r>
              <a:rPr lang="tr-TR" sz="4400" dirty="0" smtClean="0"/>
              <a:t> BY YEARS) </a:t>
            </a:r>
            <a:endParaRPr lang="en-GB" sz="4600" b="1" dirty="0">
              <a:latin typeface="Book Antiqua" panose="02040602050305030304" pitchFamily="18" charset="0"/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297" y="2454166"/>
            <a:ext cx="9468178" cy="362606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" y="1856719"/>
            <a:ext cx="9468178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0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err="1" smtClean="0"/>
              <a:t>FIrst</a:t>
            </a:r>
            <a:r>
              <a:rPr lang="tr-TR" sz="4400" dirty="0" smtClean="0"/>
              <a:t> </a:t>
            </a:r>
            <a:r>
              <a:rPr lang="tr-TR" sz="4400" dirty="0" err="1" smtClean="0"/>
              <a:t>Outcomes</a:t>
            </a:r>
            <a:r>
              <a:rPr lang="tr-TR" sz="4400" dirty="0" smtClean="0"/>
              <a:t> </a:t>
            </a:r>
            <a:br>
              <a:rPr lang="tr-TR" sz="4400" dirty="0" smtClean="0"/>
            </a:br>
            <a:r>
              <a:rPr lang="tr-TR" sz="4400" dirty="0" smtClean="0"/>
              <a:t>(BASED ON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Changes</a:t>
            </a:r>
            <a:r>
              <a:rPr lang="tr-TR" sz="4400" dirty="0" smtClean="0"/>
              <a:t> IN THE </a:t>
            </a:r>
            <a:r>
              <a:rPr lang="tr-TR" sz="4400" dirty="0" err="1" smtClean="0"/>
              <a:t>NUMBer</a:t>
            </a:r>
            <a:r>
              <a:rPr lang="tr-TR" sz="4400" dirty="0" smtClean="0"/>
              <a:t> OF </a:t>
            </a:r>
            <a:r>
              <a:rPr lang="tr-TR" sz="4400" dirty="0" err="1" smtClean="0"/>
              <a:t>FINDINGs</a:t>
            </a:r>
            <a:r>
              <a:rPr lang="tr-TR" sz="4400" dirty="0" smtClean="0"/>
              <a:t> BY YEARS) </a:t>
            </a:r>
            <a:endParaRPr lang="en-GB" sz="4600" b="1" dirty="0">
              <a:latin typeface="Book Antiqua" panose="02040602050305030304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Thanks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it 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obtain</a:t>
            </a:r>
            <a:r>
              <a:rPr lang="tr-TR" dirty="0"/>
              <a:t> </a:t>
            </a:r>
            <a:r>
              <a:rPr lang="tr-TR" dirty="0" err="1"/>
              <a:t>statistics</a:t>
            </a:r>
            <a:r>
              <a:rPr lang="tr-TR" dirty="0"/>
              <a:t> 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identification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decreased</a:t>
            </a:r>
            <a:r>
              <a:rPr lang="tr-TR" dirty="0"/>
              <a:t> in 2017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is an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others</a:t>
            </a:r>
            <a:r>
              <a:rPr lang="tr-TR" dirty="0"/>
              <a:t> 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result</a:t>
            </a:r>
            <a:r>
              <a:rPr lang="tr-TR" dirty="0"/>
              <a:t> is </a:t>
            </a:r>
            <a:r>
              <a:rPr lang="tr-TR" dirty="0" err="1"/>
              <a:t>going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show</a:t>
            </a:r>
            <a:r>
              <a:rPr lang="tr-TR" dirty="0"/>
              <a:t> us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area</a:t>
            </a:r>
            <a:r>
              <a:rPr lang="tr-TR" dirty="0"/>
              <a:t>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focus</a:t>
            </a:r>
            <a:r>
              <a:rPr lang="tr-TR" dirty="0"/>
              <a:t>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detecting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risky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carrying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audit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29915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0289" y="1798400"/>
            <a:ext cx="10455546" cy="676715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30289" y="480025"/>
            <a:ext cx="1044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err="1" smtClean="0"/>
              <a:t>FIrst</a:t>
            </a:r>
            <a:r>
              <a:rPr lang="tr-TR" sz="4400" dirty="0" smtClean="0"/>
              <a:t> </a:t>
            </a:r>
            <a:r>
              <a:rPr lang="tr-TR" sz="4400" dirty="0" err="1"/>
              <a:t>Outcomes</a:t>
            </a:r>
            <a:r>
              <a:rPr lang="tr-TR" sz="4400" dirty="0"/>
              <a:t> 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(</a:t>
            </a:r>
            <a:r>
              <a:rPr lang="tr-TR" sz="4400" dirty="0" err="1" smtClean="0"/>
              <a:t>BASEd</a:t>
            </a:r>
            <a:r>
              <a:rPr lang="tr-TR" sz="4400" dirty="0" smtClean="0"/>
              <a:t> On </a:t>
            </a:r>
            <a:r>
              <a:rPr lang="tr-TR" sz="4400" dirty="0" err="1"/>
              <a:t>Changes</a:t>
            </a:r>
            <a:r>
              <a:rPr lang="tr-TR" sz="4400" dirty="0"/>
              <a:t> IN THE </a:t>
            </a:r>
            <a:r>
              <a:rPr lang="tr-TR" sz="4400" dirty="0" err="1"/>
              <a:t>NUMBer</a:t>
            </a:r>
            <a:r>
              <a:rPr lang="tr-TR" sz="4400" dirty="0"/>
              <a:t> </a:t>
            </a:r>
            <a:r>
              <a:rPr lang="tr-TR" sz="4400" dirty="0" smtClean="0"/>
              <a:t>OF </a:t>
            </a:r>
            <a:r>
              <a:rPr lang="tr-TR" sz="4400" dirty="0" err="1" smtClean="0"/>
              <a:t>SpecIFIC</a:t>
            </a:r>
            <a:r>
              <a:rPr lang="tr-TR" sz="4400" dirty="0" smtClean="0"/>
              <a:t> </a:t>
            </a:r>
            <a:r>
              <a:rPr lang="tr-TR" sz="4400" dirty="0"/>
              <a:t>FINDING BY </a:t>
            </a:r>
            <a:r>
              <a:rPr lang="tr-TR" sz="4400" dirty="0" smtClean="0"/>
              <a:t>YEARS AND BY ENTITY)</a:t>
            </a:r>
            <a:br>
              <a:rPr lang="tr-TR" sz="4400" dirty="0" smtClean="0"/>
            </a:br>
            <a:r>
              <a:rPr lang="tr-TR" sz="4400" dirty="0" smtClean="0"/>
              <a:t> </a:t>
            </a:r>
            <a:endParaRPr lang="en-GB" sz="4600" b="1" dirty="0">
              <a:latin typeface="Book Antiqua" panose="0204060205030503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57" y="2475115"/>
            <a:ext cx="10437257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3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630289" y="480025"/>
            <a:ext cx="10440000" cy="108000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err="1" smtClean="0"/>
              <a:t>FIrst</a:t>
            </a:r>
            <a:r>
              <a:rPr lang="tr-TR" sz="4400" dirty="0" smtClean="0"/>
              <a:t> </a:t>
            </a:r>
            <a:r>
              <a:rPr lang="tr-TR" sz="4400" dirty="0" err="1"/>
              <a:t>Outcomes</a:t>
            </a:r>
            <a:r>
              <a:rPr lang="tr-TR" sz="4400" dirty="0"/>
              <a:t> 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tr-TR" sz="4400" dirty="0" smtClean="0"/>
              <a:t>(</a:t>
            </a:r>
            <a:r>
              <a:rPr lang="tr-TR" sz="4400" dirty="0" err="1" smtClean="0"/>
              <a:t>BASEd</a:t>
            </a:r>
            <a:r>
              <a:rPr lang="tr-TR" sz="4400" dirty="0" smtClean="0"/>
              <a:t> On </a:t>
            </a:r>
            <a:r>
              <a:rPr lang="tr-TR" sz="4400" dirty="0" err="1"/>
              <a:t>Changes</a:t>
            </a:r>
            <a:r>
              <a:rPr lang="tr-TR" sz="4400" dirty="0"/>
              <a:t> IN THE </a:t>
            </a:r>
            <a:r>
              <a:rPr lang="tr-TR" sz="4400" dirty="0" err="1"/>
              <a:t>NUMBer</a:t>
            </a:r>
            <a:r>
              <a:rPr lang="tr-TR" sz="4400" dirty="0"/>
              <a:t> </a:t>
            </a:r>
            <a:r>
              <a:rPr lang="tr-TR" sz="4400" dirty="0" smtClean="0"/>
              <a:t>OF </a:t>
            </a:r>
            <a:r>
              <a:rPr lang="tr-TR" sz="4400" dirty="0" err="1" smtClean="0"/>
              <a:t>SpecIFIC</a:t>
            </a:r>
            <a:r>
              <a:rPr lang="tr-TR" sz="4400" dirty="0" smtClean="0"/>
              <a:t> </a:t>
            </a:r>
            <a:r>
              <a:rPr lang="tr-TR" sz="4400" dirty="0"/>
              <a:t>FINDING BY </a:t>
            </a:r>
            <a:r>
              <a:rPr lang="tr-TR" sz="4400" dirty="0" smtClean="0"/>
              <a:t>YEARS AND BY ENTITY)</a:t>
            </a:r>
            <a:br>
              <a:rPr lang="tr-TR" sz="4400" dirty="0" smtClean="0"/>
            </a:br>
            <a:r>
              <a:rPr lang="tr-TR" sz="4400" dirty="0" smtClean="0"/>
              <a:t> </a:t>
            </a:r>
            <a:endParaRPr lang="en-GB" sz="4600" b="1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/>
              <a:t>statistic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can </a:t>
            </a:r>
            <a:r>
              <a:rPr lang="tr-TR" dirty="0" err="1"/>
              <a:t>obtain</a:t>
            </a:r>
            <a:r>
              <a:rPr lang="tr-TR" dirty="0"/>
              <a:t> form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basis</a:t>
            </a:r>
            <a:r>
              <a:rPr lang="tr-TR" dirty="0"/>
              <a:t> of </a:t>
            </a:r>
            <a:r>
              <a:rPr lang="tr-TR" dirty="0" err="1"/>
              <a:t>spesific</a:t>
            </a:r>
            <a:r>
              <a:rPr lang="tr-TR" dirty="0"/>
              <a:t> </a:t>
            </a:r>
            <a:r>
              <a:rPr lang="tr-TR" dirty="0" err="1"/>
              <a:t>finding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entity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provide</a:t>
            </a:r>
            <a:r>
              <a:rPr lang="tr-TR" dirty="0"/>
              <a:t> us an </a:t>
            </a:r>
            <a:r>
              <a:rPr lang="tr-TR" dirty="0" err="1"/>
              <a:t>opportunity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of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years</a:t>
            </a:r>
            <a:r>
              <a:rPr lang="tr-TR" dirty="0"/>
              <a:t>’ </a:t>
            </a:r>
            <a:r>
              <a:rPr lang="tr-TR" dirty="0" err="1"/>
              <a:t>audits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7821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233760" y="6048000"/>
            <a:ext cx="720000" cy="72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1005643" y="1908000"/>
            <a:ext cx="10080000" cy="24150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000" b="1" i="1" dirty="0" smtClean="0">
                <a:latin typeface="Bookman Old Style" panose="02050604050505020204" pitchFamily="18" charset="0"/>
              </a:rPr>
              <a:t>Thank you for </a:t>
            </a:r>
            <a:r>
              <a:rPr lang="tr-TR" sz="7000" b="1" i="1" dirty="0" smtClean="0">
                <a:latin typeface="Bookman Old Style" panose="02050604050505020204" pitchFamily="18" charset="0"/>
              </a:rPr>
              <a:t/>
            </a:r>
            <a:br>
              <a:rPr lang="tr-TR" sz="7000" b="1" i="1" dirty="0" smtClean="0">
                <a:latin typeface="Bookman Old Style" panose="02050604050505020204" pitchFamily="18" charset="0"/>
              </a:rPr>
            </a:br>
            <a:r>
              <a:rPr lang="en-GB" sz="7000" b="1" i="1" dirty="0" smtClean="0">
                <a:latin typeface="Bookman Old Style" panose="02050604050505020204" pitchFamily="18" charset="0"/>
              </a:rPr>
              <a:t>your attention…</a:t>
            </a:r>
          </a:p>
        </p:txBody>
      </p:sp>
      <p:sp>
        <p:nvSpPr>
          <p:cNvPr id="7" name="Alt Başlık 2"/>
          <p:cNvSpPr txBox="1">
            <a:spLocks/>
          </p:cNvSpPr>
          <p:nvPr/>
        </p:nvSpPr>
        <p:spPr>
          <a:xfrm>
            <a:off x="7416000" y="4788000"/>
            <a:ext cx="3656191" cy="711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/>
            </a:r>
            <a:br>
              <a:rPr lang="en-GB" sz="18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</a:br>
            <a:r>
              <a:rPr lang="en-GB" sz="18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Turkish Court of Accounts</a:t>
            </a:r>
            <a:r>
              <a:rPr lang="tr-TR" sz="18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 - TCA</a:t>
            </a:r>
            <a:r>
              <a:rPr lang="en-GB" sz="1800" b="1" i="1" dirty="0" smtClean="0">
                <a:solidFill>
                  <a:srgbClr val="FF0000"/>
                </a:solidFill>
                <a:latin typeface="Book Antiqua" pitchFamily="18" charset="0"/>
                <a:ea typeface="Batang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797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pPr algn="ctr"/>
            <a:r>
              <a:rPr lang="en-GB" sz="4600" b="1" cap="none" dirty="0" smtClean="0">
                <a:latin typeface="Book Antiqua" panose="02040602050305030304" pitchFamily="18" charset="0"/>
              </a:rPr>
              <a:t> </a:t>
            </a:r>
            <a:r>
              <a:rPr lang="tr-TR" sz="4800" dirty="0" err="1"/>
              <a:t>What</a:t>
            </a:r>
            <a:r>
              <a:rPr lang="tr-TR" sz="4800" dirty="0"/>
              <a:t> Is FCS?</a:t>
            </a:r>
            <a:endParaRPr lang="en-GB" sz="4600" b="1" cap="none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296000"/>
            <a:ext cx="10872000" cy="4860000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tr-TR" dirty="0" smtClean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tr-TR" sz="2800" dirty="0" err="1" smtClean="0"/>
              <a:t>Same</a:t>
            </a:r>
            <a:r>
              <a:rPr lang="tr-TR" sz="2800" dirty="0" smtClean="0"/>
              <a:t> Content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tr-TR" sz="2800" dirty="0" err="1" smtClean="0"/>
              <a:t>Different</a:t>
            </a:r>
            <a:r>
              <a:rPr lang="tr-TR" sz="2800" dirty="0" smtClean="0"/>
              <a:t> </a:t>
            </a:r>
            <a:r>
              <a:rPr lang="tr-TR" sz="2800" dirty="0" err="1" smtClean="0"/>
              <a:t>Titles</a:t>
            </a:r>
            <a:r>
              <a:rPr lang="tr-TR" sz="2800" dirty="0" smtClean="0"/>
              <a:t>                            </a:t>
            </a:r>
            <a:r>
              <a:rPr lang="tr-TR" sz="2800" dirty="0" err="1" smtClean="0"/>
              <a:t>Reported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Different</a:t>
            </a:r>
            <a:r>
              <a:rPr lang="tr-TR" sz="2800" dirty="0" smtClean="0"/>
              <a:t> </a:t>
            </a:r>
            <a:r>
              <a:rPr lang="tr-TR" sz="2800" dirty="0" err="1" smtClean="0"/>
              <a:t>Auditors</a:t>
            </a:r>
            <a:r>
              <a:rPr lang="tr-TR" sz="280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tr-TR" dirty="0" smtClean="0"/>
              <a:t>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tr-TR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tr-TR" dirty="0" smtClean="0"/>
              <a:t> 		</a:t>
            </a:r>
            <a:r>
              <a:rPr lang="tr-TR" sz="3200" dirty="0" err="1" smtClean="0"/>
              <a:t>Quite</a:t>
            </a:r>
            <a:r>
              <a:rPr lang="tr-TR" sz="3200" dirty="0" smtClean="0"/>
              <a:t> </a:t>
            </a:r>
            <a:r>
              <a:rPr lang="tr-TR" sz="3200" dirty="0" err="1" smtClean="0"/>
              <a:t>Difficult</a:t>
            </a:r>
            <a:r>
              <a:rPr lang="tr-TR" sz="3200" dirty="0" smtClean="0"/>
              <a:t> </a:t>
            </a:r>
            <a:r>
              <a:rPr lang="tr-TR" sz="3200" dirty="0" err="1" smtClean="0"/>
              <a:t>To</a:t>
            </a:r>
            <a:r>
              <a:rPr lang="tr-TR" sz="3200" dirty="0" smtClean="0"/>
              <a:t> </a:t>
            </a:r>
            <a:r>
              <a:rPr lang="tr-TR" sz="3200" dirty="0" err="1" smtClean="0"/>
              <a:t>Produce</a:t>
            </a:r>
            <a:r>
              <a:rPr lang="tr-TR" sz="3200" dirty="0" smtClean="0"/>
              <a:t> </a:t>
            </a:r>
            <a:r>
              <a:rPr lang="tr-TR" sz="3200" dirty="0" err="1" smtClean="0"/>
              <a:t>Statistics</a:t>
            </a:r>
            <a:r>
              <a:rPr lang="tr-TR" sz="32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tr-TR" dirty="0" smtClean="0">
                <a:latin typeface="Bookman Old Style" panose="02050604050505020204" pitchFamily="18" charset="0"/>
              </a:rPr>
              <a:t> </a:t>
            </a:r>
            <a:endParaRPr lang="en-GB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Sağ Ok 3"/>
          <p:cNvSpPr/>
          <p:nvPr/>
        </p:nvSpPr>
        <p:spPr>
          <a:xfrm>
            <a:off x="3368300" y="2171700"/>
            <a:ext cx="17145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5534900" y="3556000"/>
            <a:ext cx="594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0588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pPr algn="ctr"/>
            <a:r>
              <a:rPr lang="tr-TR" sz="4400"/>
              <a:t>What Is FCS?</a:t>
            </a:r>
            <a:endParaRPr lang="en-GB" sz="4600" b="1" dirty="0">
              <a:latin typeface="Book Antiqua" panose="0204060205030503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775" y="1705393"/>
            <a:ext cx="10871200" cy="4040939"/>
          </a:xfrm>
          <a:prstGeom prst="rect">
            <a:avLst/>
          </a:prstGeom>
        </p:spPr>
      </p:pic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782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cap="none" dirty="0">
                <a:latin typeface="Book Antiqua" panose="02040602050305030304" pitchFamily="18" charset="0"/>
              </a:rPr>
              <a:t> </a:t>
            </a:r>
            <a:r>
              <a:rPr lang="tr-TR" dirty="0" err="1"/>
              <a:t>What</a:t>
            </a:r>
            <a:r>
              <a:rPr lang="tr-TR" dirty="0"/>
              <a:t> Is FCS?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four</a:t>
            </a:r>
            <a:r>
              <a:rPr lang="tr-TR" dirty="0" smtClean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entities</a:t>
            </a:r>
            <a:r>
              <a:rPr lang="tr-TR" dirty="0"/>
              <a:t>’ </a:t>
            </a:r>
            <a:r>
              <a:rPr lang="tr-TR" dirty="0" err="1" smtClean="0"/>
              <a:t>findings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tr-TR" dirty="0" err="1"/>
              <a:t>Although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finding</a:t>
            </a:r>
            <a:r>
              <a:rPr lang="tr-TR" dirty="0"/>
              <a:t> </a:t>
            </a:r>
            <a:r>
              <a:rPr lang="tr-TR" dirty="0" err="1"/>
              <a:t>titles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, </a:t>
            </a:r>
            <a:r>
              <a:rPr lang="tr-TR" dirty="0" err="1"/>
              <a:t>all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lack</a:t>
            </a:r>
            <a:r>
              <a:rPr lang="tr-TR" dirty="0"/>
              <a:t> of </a:t>
            </a:r>
            <a:r>
              <a:rPr lang="tr-TR" dirty="0" err="1"/>
              <a:t>accounting</a:t>
            </a:r>
            <a:r>
              <a:rPr lang="tr-TR" dirty="0"/>
              <a:t> </a:t>
            </a:r>
            <a:r>
              <a:rPr lang="tr-TR" dirty="0" err="1"/>
              <a:t>record</a:t>
            </a:r>
            <a:r>
              <a:rPr lang="tr-TR" dirty="0"/>
              <a:t> </a:t>
            </a:r>
            <a:r>
              <a:rPr lang="tr-TR" dirty="0" err="1"/>
              <a:t>regarding</a:t>
            </a:r>
            <a:r>
              <a:rPr lang="tr-TR" dirty="0"/>
              <a:t> bank </a:t>
            </a:r>
            <a:r>
              <a:rPr lang="tr-TR" dirty="0" err="1"/>
              <a:t>accounts</a:t>
            </a:r>
            <a:r>
              <a:rPr lang="tr-TR" dirty="0"/>
              <a:t>. </a:t>
            </a:r>
            <a:endParaRPr lang="tr-TR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endParaRPr lang="tr-TR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brought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findings</a:t>
            </a:r>
            <a:r>
              <a:rPr lang="tr-TR" dirty="0"/>
              <a:t> </a:t>
            </a:r>
            <a:r>
              <a:rPr lang="tr-TR" dirty="0" err="1"/>
              <a:t>together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unique</a:t>
            </a:r>
            <a:r>
              <a:rPr lang="tr-TR" dirty="0"/>
              <a:t> </a:t>
            </a:r>
            <a:r>
              <a:rPr lang="tr-TR" dirty="0" err="1"/>
              <a:t>subject</a:t>
            </a:r>
            <a:r>
              <a:rPr lang="tr-TR" dirty="0"/>
              <a:t> of </a:t>
            </a:r>
            <a:endParaRPr lang="tr-TR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tr-TR" dirty="0" smtClean="0"/>
              <a:t>‘</a:t>
            </a:r>
            <a:r>
              <a:rPr lang="en-US" b="1" dirty="0" smtClean="0"/>
              <a:t>The Existence </a:t>
            </a:r>
            <a:r>
              <a:rPr lang="tr-TR" b="1" dirty="0" smtClean="0"/>
              <a:t>O</a:t>
            </a:r>
            <a:r>
              <a:rPr lang="en-US" b="1" dirty="0" smtClean="0"/>
              <a:t>f Bank Accounts Not Recorded In The Financial Statements</a:t>
            </a:r>
            <a:r>
              <a:rPr lang="tr-TR" b="1" dirty="0" smtClean="0"/>
              <a:t>.’</a:t>
            </a:r>
            <a:r>
              <a:rPr lang="en-US" b="1" dirty="0" smtClean="0"/>
              <a:t> </a:t>
            </a:r>
            <a:endParaRPr lang="tr-TR" b="1" dirty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8967-342B-49F4-8A34-32FD3DC4B28B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8341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r>
              <a:rPr lang="tr-TR" sz="4800" dirty="0" err="1"/>
              <a:t>The</a:t>
            </a:r>
            <a:r>
              <a:rPr lang="tr-TR" sz="4800" dirty="0"/>
              <a:t> </a:t>
            </a:r>
            <a:r>
              <a:rPr lang="tr-TR" sz="4800" dirty="0" err="1"/>
              <a:t>Scope</a:t>
            </a:r>
            <a:r>
              <a:rPr lang="tr-TR" sz="4800" dirty="0"/>
              <a:t> of </a:t>
            </a:r>
            <a:r>
              <a:rPr lang="tr-TR" sz="4800" dirty="0" err="1"/>
              <a:t>the</a:t>
            </a:r>
            <a:r>
              <a:rPr lang="tr-TR" sz="4800" dirty="0"/>
              <a:t> </a:t>
            </a:r>
            <a:r>
              <a:rPr lang="tr-TR" sz="4800" dirty="0" err="1"/>
              <a:t>System</a:t>
            </a:r>
            <a:endParaRPr lang="en-GB" sz="4600" b="1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296000"/>
            <a:ext cx="10872000" cy="48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3 </a:t>
            </a:r>
            <a:r>
              <a:rPr lang="tr-TR" dirty="0" err="1"/>
              <a:t>types</a:t>
            </a:r>
            <a:r>
              <a:rPr lang="tr-TR" dirty="0"/>
              <a:t> of </a:t>
            </a:r>
            <a:r>
              <a:rPr lang="tr-TR" dirty="0" err="1"/>
              <a:t>findings</a:t>
            </a:r>
            <a:r>
              <a:rPr lang="tr-TR" dirty="0"/>
              <a:t> in </a:t>
            </a:r>
            <a:r>
              <a:rPr lang="tr-TR" dirty="0" err="1"/>
              <a:t>Regularity</a:t>
            </a:r>
            <a:r>
              <a:rPr lang="tr-TR" dirty="0"/>
              <a:t> </a:t>
            </a:r>
            <a:r>
              <a:rPr lang="tr-TR" dirty="0" err="1" smtClean="0"/>
              <a:t>audit</a:t>
            </a:r>
            <a:r>
              <a:rPr lang="tr-TR" dirty="0" smtClean="0"/>
              <a:t>: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en-US" sz="2000" dirty="0"/>
              <a:t>Findings Effecting Financial Reports And Statements</a:t>
            </a:r>
            <a:r>
              <a:rPr lang="tr-TR" sz="2000" dirty="0" smtClean="0"/>
              <a:t>,</a:t>
            </a:r>
          </a:p>
          <a:p>
            <a:pPr lvl="1"/>
            <a:endParaRPr lang="tr-TR" sz="2000" dirty="0"/>
          </a:p>
          <a:p>
            <a:pPr lvl="1"/>
            <a:r>
              <a:rPr lang="en-US" sz="2000" dirty="0"/>
              <a:t>Findings Related To Compliance</a:t>
            </a:r>
            <a:r>
              <a:rPr lang="tr-TR" sz="2000" dirty="0" smtClean="0"/>
              <a:t>,</a:t>
            </a:r>
          </a:p>
          <a:p>
            <a:pPr lvl="1"/>
            <a:endParaRPr lang="tr-TR" sz="2000" dirty="0"/>
          </a:p>
          <a:p>
            <a:pPr lvl="1"/>
            <a:r>
              <a:rPr lang="en-US" sz="2000" dirty="0"/>
              <a:t>The Assessments Regarding Financial Management And Internal Control</a:t>
            </a:r>
            <a:endParaRPr lang="tr-TR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tr-TR" dirty="0" smtClean="0"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is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classification</a:t>
            </a:r>
            <a:r>
              <a:rPr lang="tr-TR" dirty="0"/>
              <a:t> of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en-US" dirty="0"/>
              <a:t>Findings Effecting Financial Reports And Statements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now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process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classification</a:t>
            </a:r>
            <a:r>
              <a:rPr lang="tr-TR" dirty="0"/>
              <a:t> of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types</a:t>
            </a:r>
            <a:r>
              <a:rPr lang="tr-TR" dirty="0"/>
              <a:t> of </a:t>
            </a:r>
            <a:r>
              <a:rPr lang="tr-TR" dirty="0" err="1"/>
              <a:t>findings</a:t>
            </a:r>
            <a:r>
              <a:rPr lang="tr-TR" dirty="0"/>
              <a:t> is in </a:t>
            </a:r>
            <a:r>
              <a:rPr lang="tr-TR" dirty="0" err="1"/>
              <a:t>progress</a:t>
            </a:r>
            <a:r>
              <a:rPr lang="tr-TR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en-GB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Do </a:t>
            </a:r>
            <a:r>
              <a:rPr lang="tr-TR" dirty="0" err="1" smtClean="0"/>
              <a:t>We</a:t>
            </a:r>
            <a:r>
              <a:rPr lang="tr-TR" dirty="0" smtClean="0"/>
              <a:t> NEED IT?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3600" dirty="0" smtClean="0"/>
              <a:t>Main Motive                   </a:t>
            </a:r>
            <a:r>
              <a:rPr lang="tr-TR" sz="3600" dirty="0" err="1" smtClean="0"/>
              <a:t>To</a:t>
            </a:r>
            <a:r>
              <a:rPr lang="tr-TR" sz="3600" dirty="0" smtClean="0"/>
              <a:t> </a:t>
            </a:r>
            <a:r>
              <a:rPr lang="tr-TR" sz="3600" dirty="0" err="1" smtClean="0"/>
              <a:t>Overcome</a:t>
            </a:r>
            <a:r>
              <a:rPr lang="tr-TR" sz="3600" dirty="0" smtClean="0"/>
              <a:t> </a:t>
            </a:r>
            <a:r>
              <a:rPr lang="tr-TR" sz="3600" dirty="0" err="1" smtClean="0"/>
              <a:t>The</a:t>
            </a:r>
            <a:r>
              <a:rPr lang="tr-TR" sz="3600" dirty="0" smtClean="0"/>
              <a:t> Time </a:t>
            </a:r>
            <a:r>
              <a:rPr lang="tr-TR" sz="3600" dirty="0" err="1" smtClean="0"/>
              <a:t>Consuming</a:t>
            </a:r>
            <a:r>
              <a:rPr lang="tr-TR" sz="3600" dirty="0" smtClean="0"/>
              <a:t> </a:t>
            </a:r>
            <a:r>
              <a:rPr lang="tr-TR" sz="3600" dirty="0" err="1" smtClean="0"/>
              <a:t>Structure</a:t>
            </a:r>
            <a:r>
              <a:rPr lang="tr-TR" sz="3600" dirty="0" smtClean="0"/>
              <a:t> Of </a:t>
            </a:r>
            <a:r>
              <a:rPr lang="tr-TR" sz="3600" dirty="0" err="1" smtClean="0"/>
              <a:t>Preparing</a:t>
            </a:r>
            <a:r>
              <a:rPr lang="tr-TR" sz="3600" dirty="0" smtClean="0"/>
              <a:t> General </a:t>
            </a:r>
            <a:r>
              <a:rPr lang="tr-TR" sz="3600" dirty="0" err="1" smtClean="0"/>
              <a:t>Reports</a:t>
            </a:r>
            <a:endParaRPr lang="tr-TR" sz="36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 </a:t>
            </a:r>
            <a:r>
              <a:rPr lang="tr-TR" sz="3600" dirty="0" err="1" smtClean="0"/>
              <a:t>Creates</a:t>
            </a:r>
            <a:r>
              <a:rPr lang="tr-TR" sz="3600" dirty="0" smtClean="0"/>
              <a:t> </a:t>
            </a:r>
            <a:r>
              <a:rPr lang="tr-TR" sz="3600" dirty="0" err="1" smtClean="0"/>
              <a:t>Much</a:t>
            </a:r>
            <a:r>
              <a:rPr lang="tr-TR" sz="3600" dirty="0" smtClean="0"/>
              <a:t> </a:t>
            </a:r>
            <a:r>
              <a:rPr lang="tr-TR" sz="3600" dirty="0" err="1" smtClean="0"/>
              <a:t>More</a:t>
            </a:r>
            <a:r>
              <a:rPr lang="tr-TR" sz="3600" dirty="0" smtClean="0"/>
              <a:t> </a:t>
            </a:r>
            <a:r>
              <a:rPr lang="tr-TR" sz="3600" dirty="0" err="1" smtClean="0"/>
              <a:t>Oppotunities</a:t>
            </a:r>
            <a:endParaRPr lang="tr-TR" sz="3600" dirty="0" smtClean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8967-342B-49F4-8A34-32FD3DC4B28B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ağ Ok 5"/>
          <p:cNvSpPr/>
          <p:nvPr/>
        </p:nvSpPr>
        <p:spPr>
          <a:xfrm>
            <a:off x="4466844" y="2093976"/>
            <a:ext cx="694944" cy="649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>
            <a:off x="4828032" y="3493008"/>
            <a:ext cx="667512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98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Why</a:t>
            </a:r>
            <a:r>
              <a:rPr lang="tr-TR" dirty="0" smtClean="0"/>
              <a:t> Do </a:t>
            </a:r>
            <a:r>
              <a:rPr lang="tr-TR" dirty="0" err="1" smtClean="0"/>
              <a:t>We</a:t>
            </a:r>
            <a:r>
              <a:rPr lang="tr-TR" dirty="0" smtClean="0"/>
              <a:t> NEED IT?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main idea </a:t>
            </a:r>
            <a:r>
              <a:rPr lang="tr-TR" dirty="0" err="1"/>
              <a:t>behind</a:t>
            </a:r>
            <a:r>
              <a:rPr lang="tr-TR" dirty="0"/>
              <a:t> </a:t>
            </a:r>
            <a:r>
              <a:rPr lang="tr-TR" dirty="0" err="1"/>
              <a:t>setting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 </a:t>
            </a:r>
            <a:r>
              <a:rPr lang="tr-TR" dirty="0" err="1"/>
              <a:t>system</a:t>
            </a:r>
            <a:r>
              <a:rPr lang="tr-TR" dirty="0"/>
              <a:t> is </a:t>
            </a:r>
            <a:r>
              <a:rPr lang="tr-TR" dirty="0" err="1"/>
              <a:t>desinging</a:t>
            </a:r>
            <a:r>
              <a:rPr lang="tr-TR" dirty="0"/>
              <a:t> a </a:t>
            </a:r>
            <a:r>
              <a:rPr lang="tr-TR" dirty="0" err="1"/>
              <a:t>sytem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prepare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Audit</a:t>
            </a:r>
            <a:r>
              <a:rPr lang="tr-TR" dirty="0"/>
              <a:t> General Report </a:t>
            </a:r>
            <a:r>
              <a:rPr lang="tr-TR" dirty="0" err="1" smtClean="0"/>
              <a:t>effectively</a:t>
            </a:r>
            <a:r>
              <a:rPr lang="tr-TR" dirty="0" smtClean="0"/>
              <a:t>.</a:t>
            </a: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Audit</a:t>
            </a:r>
            <a:r>
              <a:rPr lang="tr-TR" dirty="0"/>
              <a:t> General </a:t>
            </a:r>
            <a:r>
              <a:rPr lang="tr-TR" dirty="0" smtClean="0"/>
              <a:t>Report</a:t>
            </a:r>
            <a:r>
              <a:rPr lang="tr-TR" dirty="0"/>
              <a:t> is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general </a:t>
            </a:r>
            <a:r>
              <a:rPr lang="tr-TR" dirty="0" err="1"/>
              <a:t>report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submit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Grand </a:t>
            </a:r>
            <a:r>
              <a:rPr lang="tr-TR" dirty="0" err="1"/>
              <a:t>National</a:t>
            </a:r>
            <a:r>
              <a:rPr lang="tr-TR" dirty="0"/>
              <a:t> Assembly</a:t>
            </a:r>
            <a:r>
              <a:rPr lang="tr-TR" dirty="0" smtClean="0"/>
              <a:t>.</a:t>
            </a:r>
          </a:p>
          <a:p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report</a:t>
            </a:r>
            <a:r>
              <a:rPr lang="tr-TR" dirty="0"/>
              <a:t> </a:t>
            </a:r>
            <a:r>
              <a:rPr lang="tr-TR" dirty="0" err="1"/>
              <a:t>includes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b="1" dirty="0" err="1"/>
              <a:t>generally</a:t>
            </a:r>
            <a:r>
              <a:rPr lang="tr-TR" b="1" dirty="0"/>
              <a:t> </a:t>
            </a:r>
            <a:r>
              <a:rPr lang="tr-TR" b="1" dirty="0" err="1"/>
              <a:t>found</a:t>
            </a:r>
            <a:r>
              <a:rPr lang="tr-TR" b="1" dirty="0"/>
              <a:t> </a:t>
            </a:r>
            <a:r>
              <a:rPr lang="tr-TR" dirty="0"/>
              <a:t>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audit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several</a:t>
            </a:r>
            <a:r>
              <a:rPr lang="tr-TR" dirty="0"/>
              <a:t>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entities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those</a:t>
            </a:r>
            <a:r>
              <a:rPr lang="tr-TR" dirty="0"/>
              <a:t> </a:t>
            </a:r>
            <a:r>
              <a:rPr lang="tr-TR" dirty="0" err="1"/>
              <a:t>issues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examined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audit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. Since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duty</a:t>
            </a:r>
            <a:r>
              <a:rPr lang="tr-TR" dirty="0"/>
              <a:t> is </a:t>
            </a:r>
            <a:r>
              <a:rPr lang="tr-TR" dirty="0" err="1"/>
              <a:t>quite</a:t>
            </a:r>
            <a:r>
              <a:rPr lang="tr-TR" dirty="0"/>
              <a:t> </a:t>
            </a:r>
            <a:r>
              <a:rPr lang="tr-TR" dirty="0" err="1"/>
              <a:t>heavy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time </a:t>
            </a:r>
            <a:r>
              <a:rPr lang="tr-TR" dirty="0" err="1"/>
              <a:t>consuming</a:t>
            </a:r>
            <a:r>
              <a:rPr lang="tr-TR" dirty="0"/>
              <a:t>, an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 is </a:t>
            </a:r>
            <a:r>
              <a:rPr lang="tr-TR" dirty="0" err="1"/>
              <a:t>needed</a:t>
            </a:r>
            <a:r>
              <a:rPr lang="tr-TR" dirty="0"/>
              <a:t>.</a:t>
            </a:r>
          </a:p>
          <a:p>
            <a:r>
              <a:rPr lang="tr-TR" dirty="0" err="1"/>
              <a:t>Even</a:t>
            </a:r>
            <a:r>
              <a:rPr lang="tr-TR" dirty="0"/>
              <a:t> </a:t>
            </a:r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/>
              <a:t>this</a:t>
            </a:r>
            <a:r>
              <a:rPr lang="tr-TR" dirty="0"/>
              <a:t> is </a:t>
            </a:r>
            <a:r>
              <a:rPr lang="tr-TR" dirty="0" err="1"/>
              <a:t>our</a:t>
            </a:r>
            <a:r>
              <a:rPr lang="tr-TR" dirty="0"/>
              <a:t> main </a:t>
            </a:r>
            <a:r>
              <a:rPr lang="tr-TR" dirty="0" err="1"/>
              <a:t>aim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realized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it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provide</a:t>
            </a:r>
            <a:r>
              <a:rPr lang="tr-TR" dirty="0"/>
              <a:t> </a:t>
            </a:r>
            <a:r>
              <a:rPr lang="tr-TR" dirty="0" err="1"/>
              <a:t>much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opportunities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8967-342B-49F4-8A34-32FD3DC4B28B}" type="datetime2">
              <a:rPr lang="tr-TR" smtClean="0"/>
              <a:t>12 Nisan 2019 Cuma</a:t>
            </a:fld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21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10440000" cy="1080000"/>
          </a:xfrm>
        </p:spPr>
        <p:txBody>
          <a:bodyPr>
            <a:normAutofit/>
          </a:bodyPr>
          <a:lstStyle/>
          <a:p>
            <a:r>
              <a:rPr lang="tr-TR" sz="4600" b="1" cap="none" dirty="0" err="1" smtClean="0">
                <a:latin typeface="Book Antiqua" panose="02040602050305030304" pitchFamily="18" charset="0"/>
              </a:rPr>
              <a:t>Expected</a:t>
            </a:r>
            <a:r>
              <a:rPr lang="tr-TR" sz="4600" b="1" cap="none" dirty="0" smtClean="0">
                <a:latin typeface="Book Antiqua" panose="02040602050305030304" pitchFamily="18" charset="0"/>
              </a:rPr>
              <a:t> </a:t>
            </a:r>
            <a:r>
              <a:rPr lang="tr-TR" sz="4600" b="1" cap="none" dirty="0" err="1" smtClean="0">
                <a:latin typeface="Book Antiqua" panose="02040602050305030304" pitchFamily="18" charset="0"/>
              </a:rPr>
              <a:t>Outcomes</a:t>
            </a:r>
            <a:r>
              <a:rPr lang="tr-TR" sz="4600" b="1" cap="none" dirty="0" smtClean="0">
                <a:latin typeface="Book Antiqua" panose="02040602050305030304" pitchFamily="18" charset="0"/>
              </a:rPr>
              <a:t> of </a:t>
            </a:r>
            <a:r>
              <a:rPr lang="tr-TR" sz="4600" b="1" cap="none" dirty="0" err="1" smtClean="0">
                <a:latin typeface="Book Antiqua" panose="02040602050305030304" pitchFamily="18" charset="0"/>
              </a:rPr>
              <a:t>the</a:t>
            </a:r>
            <a:r>
              <a:rPr lang="tr-TR" sz="4600" b="1" cap="none" dirty="0" smtClean="0">
                <a:latin typeface="Book Antiqua" panose="02040602050305030304" pitchFamily="18" charset="0"/>
              </a:rPr>
              <a:t> </a:t>
            </a:r>
            <a:r>
              <a:rPr lang="tr-TR" sz="4600" b="1" cap="none" dirty="0" err="1" smtClean="0">
                <a:latin typeface="Book Antiqua" panose="02040602050305030304" pitchFamily="18" charset="0"/>
              </a:rPr>
              <a:t>System</a:t>
            </a:r>
            <a:endParaRPr lang="en-GB" sz="4600" b="1" cap="none" dirty="0">
              <a:latin typeface="Book Antiqua" panose="0204060205030503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2000" y="1296000"/>
            <a:ext cx="10872000" cy="48600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measure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value</a:t>
            </a:r>
            <a:r>
              <a:rPr lang="tr-TR" dirty="0"/>
              <a:t> of </a:t>
            </a:r>
            <a:r>
              <a:rPr lang="tr-TR" dirty="0" err="1" smtClean="0"/>
              <a:t>audit</a:t>
            </a:r>
            <a:endParaRPr lang="tr-TR" dirty="0" smtClean="0"/>
          </a:p>
          <a:p>
            <a:endParaRPr lang="tr-TR" dirty="0"/>
          </a:p>
          <a:p>
            <a:r>
              <a:rPr lang="tr-TR" dirty="0" err="1"/>
              <a:t>To</a:t>
            </a:r>
            <a:r>
              <a:rPr lang="tr-TR" dirty="0"/>
              <a:t> form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follow-up</a:t>
            </a:r>
            <a:r>
              <a:rPr lang="tr-TR" dirty="0"/>
              <a:t> </a:t>
            </a:r>
            <a:r>
              <a:rPr lang="tr-TR" dirty="0" err="1" smtClean="0"/>
              <a:t>mechanism</a:t>
            </a:r>
            <a:endParaRPr lang="tr-TR" dirty="0" smtClean="0"/>
          </a:p>
          <a:p>
            <a:endParaRPr lang="tr-TR" dirty="0"/>
          </a:p>
          <a:p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produce</a:t>
            </a:r>
            <a:r>
              <a:rPr lang="tr-TR" dirty="0"/>
              <a:t> </a:t>
            </a:r>
            <a:r>
              <a:rPr lang="tr-TR" dirty="0" err="1"/>
              <a:t>stastistics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 smtClean="0"/>
              <a:t>findings</a:t>
            </a:r>
            <a:endParaRPr lang="tr-TR" dirty="0" smtClean="0"/>
          </a:p>
          <a:p>
            <a:endParaRPr lang="tr-TR" dirty="0"/>
          </a:p>
          <a:p>
            <a:r>
              <a:rPr lang="tr-TR" dirty="0" err="1"/>
              <a:t>To</a:t>
            </a:r>
            <a:r>
              <a:rPr lang="tr-TR" dirty="0"/>
              <a:t> form an </a:t>
            </a:r>
            <a:r>
              <a:rPr lang="tr-TR" dirty="0" err="1"/>
              <a:t>audit</a:t>
            </a:r>
            <a:r>
              <a:rPr lang="tr-TR" dirty="0"/>
              <a:t> </a:t>
            </a:r>
            <a:r>
              <a:rPr lang="tr-TR" dirty="0" err="1"/>
              <a:t>database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auditors</a:t>
            </a:r>
            <a:endParaRPr lang="tr-TR" dirty="0"/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endParaRPr lang="en-GB" dirty="0" smtClean="0">
              <a:latin typeface="Bookman Old Style" panose="020506040505050202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05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 Yazı Ti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TM03090434[[fn=Tahta Yazı]]</Template>
  <TotalTime>7619</TotalTime>
  <Words>3657</Words>
  <Application>Microsoft Office PowerPoint</Application>
  <PresentationFormat>Geniş ekran</PresentationFormat>
  <Paragraphs>302</Paragraphs>
  <Slides>24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Batang</vt:lpstr>
      <vt:lpstr>Book Antiqua</vt:lpstr>
      <vt:lpstr>Bookman Old Style</vt:lpstr>
      <vt:lpstr>Calibri</vt:lpstr>
      <vt:lpstr>Garamond</vt:lpstr>
      <vt:lpstr>Rockwell</vt:lpstr>
      <vt:lpstr>Rockwell Condensed</vt:lpstr>
      <vt:lpstr>Times New Roman</vt:lpstr>
      <vt:lpstr>Wingdings</vt:lpstr>
      <vt:lpstr>Wood Type Yazı Tipi</vt:lpstr>
      <vt:lpstr>FINDING CLASSIFICATION SYSTEM</vt:lpstr>
      <vt:lpstr> What Is FCS?</vt:lpstr>
      <vt:lpstr> What Is FCS?</vt:lpstr>
      <vt:lpstr>What Is FCS?</vt:lpstr>
      <vt:lpstr> What Is FCS?</vt:lpstr>
      <vt:lpstr>The Scope of the System</vt:lpstr>
      <vt:lpstr>Why Do We NEED IT?</vt:lpstr>
      <vt:lpstr>Why Do We NEED IT?</vt:lpstr>
      <vt:lpstr>Expected Outcomes of the System</vt:lpstr>
      <vt:lpstr>To measure the added value of audIt</vt:lpstr>
      <vt:lpstr>To form effectIve follow-up mechanIsm</vt:lpstr>
      <vt:lpstr>To produce stastIstIcs about fIndIngs</vt:lpstr>
      <vt:lpstr>To form an audIt database for audItors</vt:lpstr>
      <vt:lpstr>How Does The System Work?</vt:lpstr>
      <vt:lpstr>How Does The System Work?</vt:lpstr>
      <vt:lpstr>How Does The System Report?</vt:lpstr>
      <vt:lpstr>How Does The System Report?</vt:lpstr>
      <vt:lpstr>FIrst Outcomes  (BASED ON mostly IdentIfIed fIndIngs IN 2017 )  </vt:lpstr>
      <vt:lpstr>FIrst Outcomes  (BASED ON mostly IdentIfIed fIndIngs IN 2017 )  </vt:lpstr>
      <vt:lpstr> FIrst Outcomes  (BASED ON The Changes IN THE NUMBer OF FINDINGs BY YEARS) </vt:lpstr>
      <vt:lpstr> FIrst Outcomes  (BASED ON The Changes IN THE NUMBer OF FINDINGs BY YEARS) </vt:lpstr>
      <vt:lpstr> FIrst Outcomes  (BASEd On Changes IN THE NUMBer OF SpecIFIC FINDING BY YEARS AND BY ENTITY)  </vt:lpstr>
      <vt:lpstr> FIrst Outcomes  (BASEd On Changes IN THE NUMBer OF SpecIFIC FINDING BY YEARS AND BY ENTITY) 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e-Devlet Projeleri Denetim Modeli (Taslak)</dc:title>
  <dc:creator>İhsan ÇULHACI</dc:creator>
  <cp:lastModifiedBy>Mehmet ÇIVGIN</cp:lastModifiedBy>
  <cp:revision>656</cp:revision>
  <dcterms:created xsi:type="dcterms:W3CDTF">2017-09-13T06:34:22Z</dcterms:created>
  <dcterms:modified xsi:type="dcterms:W3CDTF">2019-04-12T07:03:33Z</dcterms:modified>
</cp:coreProperties>
</file>