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840" r:id="rId1"/>
    <p:sldMasterId id="2147483852" r:id="rId2"/>
  </p:sldMasterIdLst>
  <p:notesMasterIdLst>
    <p:notesMasterId r:id="rId57"/>
  </p:notesMasterIdLst>
  <p:handoutMasterIdLst>
    <p:handoutMasterId r:id="rId58"/>
  </p:handoutMasterIdLst>
  <p:sldIdLst>
    <p:sldId id="269" r:id="rId3"/>
    <p:sldId id="341" r:id="rId4"/>
    <p:sldId id="426" r:id="rId5"/>
    <p:sldId id="428" r:id="rId6"/>
    <p:sldId id="429" r:id="rId7"/>
    <p:sldId id="430" r:id="rId8"/>
    <p:sldId id="432" r:id="rId9"/>
    <p:sldId id="437" r:id="rId10"/>
    <p:sldId id="438" r:id="rId11"/>
    <p:sldId id="434" r:id="rId12"/>
    <p:sldId id="436" r:id="rId13"/>
    <p:sldId id="440" r:id="rId14"/>
    <p:sldId id="446" r:id="rId15"/>
    <p:sldId id="447" r:id="rId16"/>
    <p:sldId id="469" r:id="rId17"/>
    <p:sldId id="452" r:id="rId18"/>
    <p:sldId id="453" r:id="rId19"/>
    <p:sldId id="454" r:id="rId20"/>
    <p:sldId id="455" r:id="rId21"/>
    <p:sldId id="486" r:id="rId22"/>
    <p:sldId id="456" r:id="rId23"/>
    <p:sldId id="457" r:id="rId24"/>
    <p:sldId id="458" r:id="rId25"/>
    <p:sldId id="484" r:id="rId26"/>
    <p:sldId id="459" r:id="rId27"/>
    <p:sldId id="460" r:id="rId28"/>
    <p:sldId id="461" r:id="rId29"/>
    <p:sldId id="462" r:id="rId30"/>
    <p:sldId id="463" r:id="rId31"/>
    <p:sldId id="485" r:id="rId32"/>
    <p:sldId id="464" r:id="rId33"/>
    <p:sldId id="465" r:id="rId34"/>
    <p:sldId id="466" r:id="rId35"/>
    <p:sldId id="467" r:id="rId36"/>
    <p:sldId id="468" r:id="rId37"/>
    <p:sldId id="478" r:id="rId38"/>
    <p:sldId id="441" r:id="rId39"/>
    <p:sldId id="442" r:id="rId40"/>
    <p:sldId id="443" r:id="rId41"/>
    <p:sldId id="476" r:id="rId42"/>
    <p:sldId id="477" r:id="rId43"/>
    <p:sldId id="444" r:id="rId44"/>
    <p:sldId id="445" r:id="rId45"/>
    <p:sldId id="471" r:id="rId46"/>
    <p:sldId id="472" r:id="rId47"/>
    <p:sldId id="473" r:id="rId48"/>
    <p:sldId id="474" r:id="rId49"/>
    <p:sldId id="475" r:id="rId50"/>
    <p:sldId id="470" r:id="rId51"/>
    <p:sldId id="479" r:id="rId52"/>
    <p:sldId id="483" r:id="rId53"/>
    <p:sldId id="481" r:id="rId54"/>
    <p:sldId id="482" r:id="rId55"/>
    <p:sldId id="425" r:id="rId56"/>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hsan ÇULHACI" initials="İÇ" lastIdx="1" clrIdx="0">
    <p:extLst>
      <p:ext uri="{19B8F6BF-5375-455C-9EA6-DF929625EA0E}">
        <p15:presenceInfo xmlns:p15="http://schemas.microsoft.com/office/powerpoint/2012/main" userId="S-1-5-21-4121051780-1798431827-2158579492-7359" providerId="AD"/>
      </p:ext>
    </p:extLst>
  </p:cmAuthor>
  <p:cmAuthor id="2" name="İhsan ÇULHACI" initials="İÇ [2]" lastIdx="1" clrIdx="1">
    <p:extLst>
      <p:ext uri="{19B8F6BF-5375-455C-9EA6-DF929625EA0E}">
        <p15:presenceInfo xmlns:p15="http://schemas.microsoft.com/office/powerpoint/2012/main" userId="İhsan ÇULHACI" providerId="None"/>
      </p:ext>
    </p:extLst>
  </p:cmAuthor>
  <p:cmAuthor id="3" name="Özcan TOPSAKAL" initials="ÖT" lastIdx="3" clrIdx="2">
    <p:extLst>
      <p:ext uri="{19B8F6BF-5375-455C-9EA6-DF929625EA0E}">
        <p15:presenceInfo xmlns:p15="http://schemas.microsoft.com/office/powerpoint/2012/main" userId="Özcan TOPSAK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6E3C6F-3A84-4E76-BE7A-FE6AB075531D}"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tr-TR"/>
        </a:p>
      </dgm:t>
    </dgm:pt>
    <dgm:pt modelId="{43EB1F38-FBE6-4D77-B06B-C7A402C25875}">
      <dgm:prSet phldrT="[Metin]"/>
      <dgm:spPr/>
      <dgm:t>
        <a:bodyPr/>
        <a:lstStyle/>
        <a:p>
          <a:r>
            <a:rPr lang="tr-TR" dirty="0" smtClean="0"/>
            <a:t>DATA</a:t>
          </a:r>
          <a:endParaRPr lang="tr-TR" dirty="0"/>
        </a:p>
      </dgm:t>
    </dgm:pt>
    <dgm:pt modelId="{59EEFBCE-35C6-4B85-B3B6-2639E83E7110}" type="parTrans" cxnId="{FC99B0AF-F911-4AB1-9FDC-A7D07935F41A}">
      <dgm:prSet/>
      <dgm:spPr/>
      <dgm:t>
        <a:bodyPr/>
        <a:lstStyle/>
        <a:p>
          <a:endParaRPr lang="tr-TR"/>
        </a:p>
      </dgm:t>
    </dgm:pt>
    <dgm:pt modelId="{68EAAC69-97E2-4DEF-BFAC-2DB913FC0580}" type="sibTrans" cxnId="{FC99B0AF-F911-4AB1-9FDC-A7D07935F41A}">
      <dgm:prSet/>
      <dgm:spPr/>
      <dgm:t>
        <a:bodyPr/>
        <a:lstStyle/>
        <a:p>
          <a:endParaRPr lang="tr-TR"/>
        </a:p>
      </dgm:t>
    </dgm:pt>
    <dgm:pt modelId="{5E056EDD-80D4-4EC7-B887-FC2E85B09AAB}">
      <dgm:prSet phldrT="[Metin]"/>
      <dgm:spPr/>
      <dgm:t>
        <a:bodyPr/>
        <a:lstStyle/>
        <a:p>
          <a:r>
            <a:rPr lang="tr-TR" dirty="0" smtClean="0"/>
            <a:t>DATA</a:t>
          </a:r>
          <a:endParaRPr lang="tr-TR" dirty="0"/>
        </a:p>
      </dgm:t>
    </dgm:pt>
    <dgm:pt modelId="{7CA4B1E3-BEDE-4BEE-91BE-77D4F6165384}" type="parTrans" cxnId="{59BD2946-5B84-46BC-BFA3-73398C6FA55B}">
      <dgm:prSet/>
      <dgm:spPr/>
      <dgm:t>
        <a:bodyPr/>
        <a:lstStyle/>
        <a:p>
          <a:endParaRPr lang="tr-TR"/>
        </a:p>
      </dgm:t>
    </dgm:pt>
    <dgm:pt modelId="{6AE33B47-974D-43E2-9065-0F50649D4F4D}" type="sibTrans" cxnId="{59BD2946-5B84-46BC-BFA3-73398C6FA55B}">
      <dgm:prSet/>
      <dgm:spPr/>
      <dgm:t>
        <a:bodyPr/>
        <a:lstStyle/>
        <a:p>
          <a:endParaRPr lang="tr-TR"/>
        </a:p>
      </dgm:t>
    </dgm:pt>
    <dgm:pt modelId="{71750243-1764-4148-A247-3333709EE400}">
      <dgm:prSet phldrT="[Metin]"/>
      <dgm:spPr/>
      <dgm:t>
        <a:bodyPr/>
        <a:lstStyle/>
        <a:p>
          <a:r>
            <a:rPr lang="tr-TR" dirty="0" smtClean="0"/>
            <a:t>DATA</a:t>
          </a:r>
          <a:endParaRPr lang="tr-TR" dirty="0"/>
        </a:p>
      </dgm:t>
    </dgm:pt>
    <dgm:pt modelId="{892F3C3B-6BD5-499F-ACB9-C30CE780426A}" type="parTrans" cxnId="{25E5C590-F0F8-42A6-A553-D7BAEE3290F6}">
      <dgm:prSet/>
      <dgm:spPr/>
      <dgm:t>
        <a:bodyPr/>
        <a:lstStyle/>
        <a:p>
          <a:endParaRPr lang="tr-TR"/>
        </a:p>
      </dgm:t>
    </dgm:pt>
    <dgm:pt modelId="{2DCF1DA8-B5A8-4CF5-805D-3406759648B0}" type="sibTrans" cxnId="{25E5C590-F0F8-42A6-A553-D7BAEE3290F6}">
      <dgm:prSet/>
      <dgm:spPr/>
      <dgm:t>
        <a:bodyPr/>
        <a:lstStyle/>
        <a:p>
          <a:endParaRPr lang="tr-TR"/>
        </a:p>
      </dgm:t>
    </dgm:pt>
    <dgm:pt modelId="{0A1CEC31-16E0-40A4-9285-56C187024325}">
      <dgm:prSet phldrT="[Metin]"/>
      <dgm:spPr/>
      <dgm:t>
        <a:bodyPr/>
        <a:lstStyle/>
        <a:p>
          <a:endParaRPr lang="tr-TR" dirty="0"/>
        </a:p>
      </dgm:t>
    </dgm:pt>
    <dgm:pt modelId="{6957DE05-2AF8-4308-8627-017FD7E56C35}" type="sibTrans" cxnId="{AA5BC832-C627-4B01-9368-62A1249422CA}">
      <dgm:prSet/>
      <dgm:spPr/>
      <dgm:t>
        <a:bodyPr/>
        <a:lstStyle/>
        <a:p>
          <a:endParaRPr lang="tr-TR"/>
        </a:p>
      </dgm:t>
    </dgm:pt>
    <dgm:pt modelId="{4141BD57-3896-41BA-982A-30018561779C}" type="parTrans" cxnId="{AA5BC832-C627-4B01-9368-62A1249422CA}">
      <dgm:prSet/>
      <dgm:spPr/>
      <dgm:t>
        <a:bodyPr/>
        <a:lstStyle/>
        <a:p>
          <a:endParaRPr lang="tr-TR"/>
        </a:p>
      </dgm:t>
    </dgm:pt>
    <dgm:pt modelId="{59C11424-9807-4835-8DDE-6D7A84117E62}" type="pres">
      <dgm:prSet presAssocID="{986E3C6F-3A84-4E76-BE7A-FE6AB075531D}" presName="Name0" presStyleCnt="0">
        <dgm:presLayoutVars>
          <dgm:chMax val="4"/>
          <dgm:resizeHandles val="exact"/>
        </dgm:presLayoutVars>
      </dgm:prSet>
      <dgm:spPr/>
      <dgm:t>
        <a:bodyPr/>
        <a:lstStyle/>
        <a:p>
          <a:endParaRPr lang="tr-TR"/>
        </a:p>
      </dgm:t>
    </dgm:pt>
    <dgm:pt modelId="{5FE05BF2-F1A8-4877-8FBD-03B93A316EB0}" type="pres">
      <dgm:prSet presAssocID="{986E3C6F-3A84-4E76-BE7A-FE6AB075531D}" presName="ellipse" presStyleLbl="trBgShp" presStyleIdx="0" presStyleCnt="1"/>
      <dgm:spPr/>
      <dgm:t>
        <a:bodyPr/>
        <a:lstStyle/>
        <a:p>
          <a:endParaRPr lang="tr-TR"/>
        </a:p>
      </dgm:t>
    </dgm:pt>
    <dgm:pt modelId="{32EC28B0-3707-4AD0-9D7D-333E5178C3BA}" type="pres">
      <dgm:prSet presAssocID="{986E3C6F-3A84-4E76-BE7A-FE6AB075531D}" presName="arrow1" presStyleLbl="fgShp" presStyleIdx="0" presStyleCnt="1" custScaleX="112720" custScaleY="326502" custLinFactNeighborY="14749"/>
      <dgm:spPr/>
      <dgm:t>
        <a:bodyPr/>
        <a:lstStyle/>
        <a:p>
          <a:endParaRPr lang="tr-TR"/>
        </a:p>
      </dgm:t>
    </dgm:pt>
    <dgm:pt modelId="{5163E78A-A57B-4583-A72C-3D8F5B6BC707}" type="pres">
      <dgm:prSet presAssocID="{986E3C6F-3A84-4E76-BE7A-FE6AB075531D}" presName="rectangle" presStyleLbl="revTx" presStyleIdx="0" presStyleCnt="1" custLinFactY="100000" custLinFactNeighborX="18396" custLinFactNeighborY="153052">
        <dgm:presLayoutVars>
          <dgm:bulletEnabled val="1"/>
        </dgm:presLayoutVars>
      </dgm:prSet>
      <dgm:spPr/>
      <dgm:t>
        <a:bodyPr/>
        <a:lstStyle/>
        <a:p>
          <a:endParaRPr lang="tr-TR"/>
        </a:p>
      </dgm:t>
    </dgm:pt>
    <dgm:pt modelId="{7838D15B-1759-4742-B2C4-CE70DE1D9C2D}" type="pres">
      <dgm:prSet presAssocID="{5E056EDD-80D4-4EC7-B887-FC2E85B09AAB}" presName="item1" presStyleLbl="node1" presStyleIdx="0" presStyleCnt="3">
        <dgm:presLayoutVars>
          <dgm:bulletEnabled val="1"/>
        </dgm:presLayoutVars>
      </dgm:prSet>
      <dgm:spPr/>
      <dgm:t>
        <a:bodyPr/>
        <a:lstStyle/>
        <a:p>
          <a:endParaRPr lang="tr-TR"/>
        </a:p>
      </dgm:t>
    </dgm:pt>
    <dgm:pt modelId="{B67CDF0C-AE92-474D-B123-D1DE7A544F27}" type="pres">
      <dgm:prSet presAssocID="{71750243-1764-4148-A247-3333709EE400}" presName="item2" presStyleLbl="node1" presStyleIdx="1" presStyleCnt="3">
        <dgm:presLayoutVars>
          <dgm:bulletEnabled val="1"/>
        </dgm:presLayoutVars>
      </dgm:prSet>
      <dgm:spPr/>
      <dgm:t>
        <a:bodyPr/>
        <a:lstStyle/>
        <a:p>
          <a:endParaRPr lang="tr-TR"/>
        </a:p>
      </dgm:t>
    </dgm:pt>
    <dgm:pt modelId="{765F2F07-A1D9-446C-AC4E-5CA85DC358C9}" type="pres">
      <dgm:prSet presAssocID="{0A1CEC31-16E0-40A4-9285-56C187024325}" presName="item3" presStyleLbl="node1" presStyleIdx="2" presStyleCnt="3">
        <dgm:presLayoutVars>
          <dgm:bulletEnabled val="1"/>
        </dgm:presLayoutVars>
      </dgm:prSet>
      <dgm:spPr/>
      <dgm:t>
        <a:bodyPr/>
        <a:lstStyle/>
        <a:p>
          <a:endParaRPr lang="tr-TR"/>
        </a:p>
      </dgm:t>
    </dgm:pt>
    <dgm:pt modelId="{5E72B957-2D45-4B84-801C-3B7ADCA1551D}" type="pres">
      <dgm:prSet presAssocID="{986E3C6F-3A84-4E76-BE7A-FE6AB075531D}" presName="funnel" presStyleLbl="trAlignAcc1" presStyleIdx="0" presStyleCnt="1"/>
      <dgm:spPr/>
      <dgm:t>
        <a:bodyPr/>
        <a:lstStyle/>
        <a:p>
          <a:endParaRPr lang="tr-TR"/>
        </a:p>
      </dgm:t>
    </dgm:pt>
  </dgm:ptLst>
  <dgm:cxnLst>
    <dgm:cxn modelId="{44CD3877-8D54-49E7-A815-2ECD37751998}" type="presOf" srcId="{986E3C6F-3A84-4E76-BE7A-FE6AB075531D}" destId="{59C11424-9807-4835-8DDE-6D7A84117E62}" srcOrd="0" destOrd="0" presId="urn:microsoft.com/office/officeart/2005/8/layout/funnel1"/>
    <dgm:cxn modelId="{FC99B0AF-F911-4AB1-9FDC-A7D07935F41A}" srcId="{986E3C6F-3A84-4E76-BE7A-FE6AB075531D}" destId="{43EB1F38-FBE6-4D77-B06B-C7A402C25875}" srcOrd="0" destOrd="0" parTransId="{59EEFBCE-35C6-4B85-B3B6-2639E83E7110}" sibTransId="{68EAAC69-97E2-4DEF-BFAC-2DB913FC0580}"/>
    <dgm:cxn modelId="{35681932-671D-41AE-98FF-EEDD11C95BA9}" type="presOf" srcId="{71750243-1764-4148-A247-3333709EE400}" destId="{7838D15B-1759-4742-B2C4-CE70DE1D9C2D}" srcOrd="0" destOrd="0" presId="urn:microsoft.com/office/officeart/2005/8/layout/funnel1"/>
    <dgm:cxn modelId="{59BD2946-5B84-46BC-BFA3-73398C6FA55B}" srcId="{986E3C6F-3A84-4E76-BE7A-FE6AB075531D}" destId="{5E056EDD-80D4-4EC7-B887-FC2E85B09AAB}" srcOrd="1" destOrd="0" parTransId="{7CA4B1E3-BEDE-4BEE-91BE-77D4F6165384}" sibTransId="{6AE33B47-974D-43E2-9065-0F50649D4F4D}"/>
    <dgm:cxn modelId="{FE4B7623-7E92-4CA3-812B-88B1730B6A5B}" type="presOf" srcId="{5E056EDD-80D4-4EC7-B887-FC2E85B09AAB}" destId="{B67CDF0C-AE92-474D-B123-D1DE7A544F27}" srcOrd="0" destOrd="0" presId="urn:microsoft.com/office/officeart/2005/8/layout/funnel1"/>
    <dgm:cxn modelId="{9C2E8BF6-DC8E-492D-973E-028E6AEE2FCE}" type="presOf" srcId="{43EB1F38-FBE6-4D77-B06B-C7A402C25875}" destId="{765F2F07-A1D9-446C-AC4E-5CA85DC358C9}" srcOrd="0" destOrd="0" presId="urn:microsoft.com/office/officeart/2005/8/layout/funnel1"/>
    <dgm:cxn modelId="{BB226B38-10F8-4F2A-A889-A41EDC6C3274}" type="presOf" srcId="{0A1CEC31-16E0-40A4-9285-56C187024325}" destId="{5163E78A-A57B-4583-A72C-3D8F5B6BC707}" srcOrd="0" destOrd="0" presId="urn:microsoft.com/office/officeart/2005/8/layout/funnel1"/>
    <dgm:cxn modelId="{AA5BC832-C627-4B01-9368-62A1249422CA}" srcId="{986E3C6F-3A84-4E76-BE7A-FE6AB075531D}" destId="{0A1CEC31-16E0-40A4-9285-56C187024325}" srcOrd="3" destOrd="0" parTransId="{4141BD57-3896-41BA-982A-30018561779C}" sibTransId="{6957DE05-2AF8-4308-8627-017FD7E56C35}"/>
    <dgm:cxn modelId="{25E5C590-F0F8-42A6-A553-D7BAEE3290F6}" srcId="{986E3C6F-3A84-4E76-BE7A-FE6AB075531D}" destId="{71750243-1764-4148-A247-3333709EE400}" srcOrd="2" destOrd="0" parTransId="{892F3C3B-6BD5-499F-ACB9-C30CE780426A}" sibTransId="{2DCF1DA8-B5A8-4CF5-805D-3406759648B0}"/>
    <dgm:cxn modelId="{C4CF552B-54FD-4675-8B2C-7FF1DD5A078E}" type="presParOf" srcId="{59C11424-9807-4835-8DDE-6D7A84117E62}" destId="{5FE05BF2-F1A8-4877-8FBD-03B93A316EB0}" srcOrd="0" destOrd="0" presId="urn:microsoft.com/office/officeart/2005/8/layout/funnel1"/>
    <dgm:cxn modelId="{E08955DA-9F81-4DD1-8C28-55CFCEF30DF3}" type="presParOf" srcId="{59C11424-9807-4835-8DDE-6D7A84117E62}" destId="{32EC28B0-3707-4AD0-9D7D-333E5178C3BA}" srcOrd="1" destOrd="0" presId="urn:microsoft.com/office/officeart/2005/8/layout/funnel1"/>
    <dgm:cxn modelId="{F846A8FC-47DF-4600-B4EF-55F83EA9DA15}" type="presParOf" srcId="{59C11424-9807-4835-8DDE-6D7A84117E62}" destId="{5163E78A-A57B-4583-A72C-3D8F5B6BC707}" srcOrd="2" destOrd="0" presId="urn:microsoft.com/office/officeart/2005/8/layout/funnel1"/>
    <dgm:cxn modelId="{4D81B980-55AF-4888-8AB6-896ECF2CDA6B}" type="presParOf" srcId="{59C11424-9807-4835-8DDE-6D7A84117E62}" destId="{7838D15B-1759-4742-B2C4-CE70DE1D9C2D}" srcOrd="3" destOrd="0" presId="urn:microsoft.com/office/officeart/2005/8/layout/funnel1"/>
    <dgm:cxn modelId="{FF56D1EE-EAD6-43AD-819D-430508662727}" type="presParOf" srcId="{59C11424-9807-4835-8DDE-6D7A84117E62}" destId="{B67CDF0C-AE92-474D-B123-D1DE7A544F27}" srcOrd="4" destOrd="0" presId="urn:microsoft.com/office/officeart/2005/8/layout/funnel1"/>
    <dgm:cxn modelId="{57FCF248-1A73-4CEA-9BE2-B97227B1799E}" type="presParOf" srcId="{59C11424-9807-4835-8DDE-6D7A84117E62}" destId="{765F2F07-A1D9-446C-AC4E-5CA85DC358C9}" srcOrd="5" destOrd="0" presId="urn:microsoft.com/office/officeart/2005/8/layout/funnel1"/>
    <dgm:cxn modelId="{A55DD863-526B-4377-A485-451E9A298291}" type="presParOf" srcId="{59C11424-9807-4835-8DDE-6D7A84117E62}" destId="{5E72B957-2D45-4B84-801C-3B7ADCA1551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D164C1-B15C-4196-8640-A556BFB65A88}" type="doc">
      <dgm:prSet loTypeId="urn:microsoft.com/office/officeart/2005/8/layout/gear1" loCatId="process" qsTypeId="urn:microsoft.com/office/officeart/2005/8/quickstyle/simple1" qsCatId="simple" csTypeId="urn:microsoft.com/office/officeart/2005/8/colors/accent1_2" csCatId="accent1" phldr="1"/>
      <dgm:spPr/>
    </dgm:pt>
    <dgm:pt modelId="{6D9B1BAC-3C80-433C-911C-2D49FC25049E}">
      <dgm:prSet phldrT="[Metin]" custT="1"/>
      <dgm:spPr/>
      <dgm:t>
        <a:bodyPr/>
        <a:lstStyle/>
        <a:p>
          <a:r>
            <a:rPr lang="tr-TR" sz="2500" dirty="0" smtClean="0"/>
            <a:t>VERA</a:t>
          </a:r>
          <a:endParaRPr lang="tr-TR" sz="2500" dirty="0"/>
        </a:p>
      </dgm:t>
    </dgm:pt>
    <dgm:pt modelId="{77D89914-7244-4D21-8408-3AEB4AC1A5E4}" type="parTrans" cxnId="{9AD76279-1ED4-400C-BD80-DC20D0B56F7C}">
      <dgm:prSet/>
      <dgm:spPr/>
      <dgm:t>
        <a:bodyPr/>
        <a:lstStyle/>
        <a:p>
          <a:endParaRPr lang="tr-TR"/>
        </a:p>
      </dgm:t>
    </dgm:pt>
    <dgm:pt modelId="{06D417A3-0093-4591-A107-7D6538D1AFA8}" type="sibTrans" cxnId="{9AD76279-1ED4-400C-BD80-DC20D0B56F7C}">
      <dgm:prSet/>
      <dgm:spPr/>
      <dgm:t>
        <a:bodyPr/>
        <a:lstStyle/>
        <a:p>
          <a:endParaRPr lang="tr-TR"/>
        </a:p>
      </dgm:t>
    </dgm:pt>
    <dgm:pt modelId="{A2FB923E-FE5D-411E-9E08-21A825BCA6AE}">
      <dgm:prSet phldrT="[Metin]"/>
      <dgm:spPr/>
      <dgm:t>
        <a:bodyPr/>
        <a:lstStyle/>
        <a:p>
          <a:r>
            <a:rPr lang="tr-TR" dirty="0" smtClean="0"/>
            <a:t>SCENARIO</a:t>
          </a:r>
          <a:endParaRPr lang="tr-TR" dirty="0"/>
        </a:p>
      </dgm:t>
    </dgm:pt>
    <dgm:pt modelId="{30E6CF26-2B34-4F3C-BF07-8C0E482E0B3A}" type="parTrans" cxnId="{F5F34081-92DD-4626-B0B7-2B79255A0419}">
      <dgm:prSet/>
      <dgm:spPr/>
      <dgm:t>
        <a:bodyPr/>
        <a:lstStyle/>
        <a:p>
          <a:endParaRPr lang="tr-TR"/>
        </a:p>
      </dgm:t>
    </dgm:pt>
    <dgm:pt modelId="{519CF868-C965-4DB3-8DDA-ADBCC9076E37}" type="sibTrans" cxnId="{F5F34081-92DD-4626-B0B7-2B79255A0419}">
      <dgm:prSet/>
      <dgm:spPr/>
      <dgm:t>
        <a:bodyPr/>
        <a:lstStyle/>
        <a:p>
          <a:endParaRPr lang="tr-TR"/>
        </a:p>
      </dgm:t>
    </dgm:pt>
    <dgm:pt modelId="{F4F61799-C52E-420E-A93F-27164A38AFCB}">
      <dgm:prSet phldrT="[Metin]"/>
      <dgm:spPr/>
      <dgm:t>
        <a:bodyPr/>
        <a:lstStyle/>
        <a:p>
          <a:r>
            <a:rPr lang="tr-TR" dirty="0" smtClean="0"/>
            <a:t>ANALYSIS</a:t>
          </a:r>
          <a:endParaRPr lang="tr-TR" dirty="0"/>
        </a:p>
      </dgm:t>
    </dgm:pt>
    <dgm:pt modelId="{10CE3822-85BE-4E9C-8DF6-FB84913ED6F7}" type="parTrans" cxnId="{6F533E40-03F8-4C32-B63D-83DF20028A92}">
      <dgm:prSet/>
      <dgm:spPr/>
      <dgm:t>
        <a:bodyPr/>
        <a:lstStyle/>
        <a:p>
          <a:endParaRPr lang="tr-TR"/>
        </a:p>
      </dgm:t>
    </dgm:pt>
    <dgm:pt modelId="{6BB05A63-9FDD-4A9F-9355-342C78F3585E}" type="sibTrans" cxnId="{6F533E40-03F8-4C32-B63D-83DF20028A92}">
      <dgm:prSet/>
      <dgm:spPr/>
      <dgm:t>
        <a:bodyPr/>
        <a:lstStyle/>
        <a:p>
          <a:endParaRPr lang="tr-TR"/>
        </a:p>
      </dgm:t>
    </dgm:pt>
    <dgm:pt modelId="{8235DBD3-8FEC-440C-9A8A-2B07BB7B4A24}" type="pres">
      <dgm:prSet presAssocID="{6CD164C1-B15C-4196-8640-A556BFB65A88}" presName="composite" presStyleCnt="0">
        <dgm:presLayoutVars>
          <dgm:chMax val="3"/>
          <dgm:animLvl val="lvl"/>
          <dgm:resizeHandles val="exact"/>
        </dgm:presLayoutVars>
      </dgm:prSet>
      <dgm:spPr/>
    </dgm:pt>
    <dgm:pt modelId="{A7B9F8A0-C4E3-4F8A-B19D-6A6BD5D03AA2}" type="pres">
      <dgm:prSet presAssocID="{6D9B1BAC-3C80-433C-911C-2D49FC25049E}" presName="gear1" presStyleLbl="node1" presStyleIdx="0" presStyleCnt="3" custScaleX="110880" custScaleY="109057">
        <dgm:presLayoutVars>
          <dgm:chMax val="1"/>
          <dgm:bulletEnabled val="1"/>
        </dgm:presLayoutVars>
      </dgm:prSet>
      <dgm:spPr/>
      <dgm:t>
        <a:bodyPr/>
        <a:lstStyle/>
        <a:p>
          <a:endParaRPr lang="tr-TR"/>
        </a:p>
      </dgm:t>
    </dgm:pt>
    <dgm:pt modelId="{71099E0B-A2ED-483A-A77A-D324BAC5E585}" type="pres">
      <dgm:prSet presAssocID="{6D9B1BAC-3C80-433C-911C-2D49FC25049E}" presName="gear1srcNode" presStyleLbl="node1" presStyleIdx="0" presStyleCnt="3"/>
      <dgm:spPr/>
      <dgm:t>
        <a:bodyPr/>
        <a:lstStyle/>
        <a:p>
          <a:endParaRPr lang="tr-TR"/>
        </a:p>
      </dgm:t>
    </dgm:pt>
    <dgm:pt modelId="{C77425D8-5030-473A-8C39-BA03798701A1}" type="pres">
      <dgm:prSet presAssocID="{6D9B1BAC-3C80-433C-911C-2D49FC25049E}" presName="gear1dstNode" presStyleLbl="node1" presStyleIdx="0" presStyleCnt="3"/>
      <dgm:spPr/>
      <dgm:t>
        <a:bodyPr/>
        <a:lstStyle/>
        <a:p>
          <a:endParaRPr lang="tr-TR"/>
        </a:p>
      </dgm:t>
    </dgm:pt>
    <dgm:pt modelId="{185E684E-B656-4342-AE97-8B7A1EA64F4B}" type="pres">
      <dgm:prSet presAssocID="{A2FB923E-FE5D-411E-9E08-21A825BCA6AE}" presName="gear2" presStyleLbl="node1" presStyleIdx="1" presStyleCnt="3">
        <dgm:presLayoutVars>
          <dgm:chMax val="1"/>
          <dgm:bulletEnabled val="1"/>
        </dgm:presLayoutVars>
      </dgm:prSet>
      <dgm:spPr/>
      <dgm:t>
        <a:bodyPr/>
        <a:lstStyle/>
        <a:p>
          <a:endParaRPr lang="tr-TR"/>
        </a:p>
      </dgm:t>
    </dgm:pt>
    <dgm:pt modelId="{C68AE388-3074-4982-B893-989AEAFD2574}" type="pres">
      <dgm:prSet presAssocID="{A2FB923E-FE5D-411E-9E08-21A825BCA6AE}" presName="gear2srcNode" presStyleLbl="node1" presStyleIdx="1" presStyleCnt="3"/>
      <dgm:spPr/>
      <dgm:t>
        <a:bodyPr/>
        <a:lstStyle/>
        <a:p>
          <a:endParaRPr lang="tr-TR"/>
        </a:p>
      </dgm:t>
    </dgm:pt>
    <dgm:pt modelId="{298C2E2F-DF73-429A-9890-4F3FEE05F7BC}" type="pres">
      <dgm:prSet presAssocID="{A2FB923E-FE5D-411E-9E08-21A825BCA6AE}" presName="gear2dstNode" presStyleLbl="node1" presStyleIdx="1" presStyleCnt="3"/>
      <dgm:spPr/>
      <dgm:t>
        <a:bodyPr/>
        <a:lstStyle/>
        <a:p>
          <a:endParaRPr lang="tr-TR"/>
        </a:p>
      </dgm:t>
    </dgm:pt>
    <dgm:pt modelId="{36CC7EB9-A1D2-4D8A-A0A9-17AC876330AA}" type="pres">
      <dgm:prSet presAssocID="{F4F61799-C52E-420E-A93F-27164A38AFCB}" presName="gear3" presStyleLbl="node1" presStyleIdx="2" presStyleCnt="3"/>
      <dgm:spPr/>
      <dgm:t>
        <a:bodyPr/>
        <a:lstStyle/>
        <a:p>
          <a:endParaRPr lang="tr-TR"/>
        </a:p>
      </dgm:t>
    </dgm:pt>
    <dgm:pt modelId="{A68EE74E-D52D-4A20-B7BF-F9C1AE37BDA1}" type="pres">
      <dgm:prSet presAssocID="{F4F61799-C52E-420E-A93F-27164A38AFCB}" presName="gear3tx" presStyleLbl="node1" presStyleIdx="2" presStyleCnt="3">
        <dgm:presLayoutVars>
          <dgm:chMax val="1"/>
          <dgm:bulletEnabled val="1"/>
        </dgm:presLayoutVars>
      </dgm:prSet>
      <dgm:spPr/>
      <dgm:t>
        <a:bodyPr/>
        <a:lstStyle/>
        <a:p>
          <a:endParaRPr lang="tr-TR"/>
        </a:p>
      </dgm:t>
    </dgm:pt>
    <dgm:pt modelId="{209F30D1-BC92-41CE-B54A-2220DFEABA8E}" type="pres">
      <dgm:prSet presAssocID="{F4F61799-C52E-420E-A93F-27164A38AFCB}" presName="gear3srcNode" presStyleLbl="node1" presStyleIdx="2" presStyleCnt="3"/>
      <dgm:spPr/>
      <dgm:t>
        <a:bodyPr/>
        <a:lstStyle/>
        <a:p>
          <a:endParaRPr lang="tr-TR"/>
        </a:p>
      </dgm:t>
    </dgm:pt>
    <dgm:pt modelId="{D75276DE-6D3B-4894-8B82-2303A6C4A381}" type="pres">
      <dgm:prSet presAssocID="{F4F61799-C52E-420E-A93F-27164A38AFCB}" presName="gear3dstNode" presStyleLbl="node1" presStyleIdx="2" presStyleCnt="3"/>
      <dgm:spPr/>
      <dgm:t>
        <a:bodyPr/>
        <a:lstStyle/>
        <a:p>
          <a:endParaRPr lang="tr-TR"/>
        </a:p>
      </dgm:t>
    </dgm:pt>
    <dgm:pt modelId="{5057A8C1-D47F-4D76-A4CC-82286D40674A}" type="pres">
      <dgm:prSet presAssocID="{06D417A3-0093-4591-A107-7D6538D1AFA8}" presName="connector1" presStyleLbl="sibTrans2D1" presStyleIdx="0" presStyleCnt="3"/>
      <dgm:spPr/>
      <dgm:t>
        <a:bodyPr/>
        <a:lstStyle/>
        <a:p>
          <a:endParaRPr lang="tr-TR"/>
        </a:p>
      </dgm:t>
    </dgm:pt>
    <dgm:pt modelId="{105EC55D-AB19-4395-BBD8-23A6587FA376}" type="pres">
      <dgm:prSet presAssocID="{519CF868-C965-4DB3-8DDA-ADBCC9076E37}" presName="connector2" presStyleLbl="sibTrans2D1" presStyleIdx="1" presStyleCnt="3"/>
      <dgm:spPr/>
      <dgm:t>
        <a:bodyPr/>
        <a:lstStyle/>
        <a:p>
          <a:endParaRPr lang="tr-TR"/>
        </a:p>
      </dgm:t>
    </dgm:pt>
    <dgm:pt modelId="{8E6699CC-F419-4791-B324-BFBEF9B40863}" type="pres">
      <dgm:prSet presAssocID="{6BB05A63-9FDD-4A9F-9355-342C78F3585E}" presName="connector3" presStyleLbl="sibTrans2D1" presStyleIdx="2" presStyleCnt="3"/>
      <dgm:spPr/>
      <dgm:t>
        <a:bodyPr/>
        <a:lstStyle/>
        <a:p>
          <a:endParaRPr lang="tr-TR"/>
        </a:p>
      </dgm:t>
    </dgm:pt>
  </dgm:ptLst>
  <dgm:cxnLst>
    <dgm:cxn modelId="{A0D53616-4452-4BC6-AC41-6132423F07A3}" type="presOf" srcId="{F4F61799-C52E-420E-A93F-27164A38AFCB}" destId="{36CC7EB9-A1D2-4D8A-A0A9-17AC876330AA}" srcOrd="0" destOrd="0" presId="urn:microsoft.com/office/officeart/2005/8/layout/gear1"/>
    <dgm:cxn modelId="{F5F34081-92DD-4626-B0B7-2B79255A0419}" srcId="{6CD164C1-B15C-4196-8640-A556BFB65A88}" destId="{A2FB923E-FE5D-411E-9E08-21A825BCA6AE}" srcOrd="1" destOrd="0" parTransId="{30E6CF26-2B34-4F3C-BF07-8C0E482E0B3A}" sibTransId="{519CF868-C965-4DB3-8DDA-ADBCC9076E37}"/>
    <dgm:cxn modelId="{ADB798BC-11C0-44CD-80C4-B9A32D858F9E}" type="presOf" srcId="{6D9B1BAC-3C80-433C-911C-2D49FC25049E}" destId="{C77425D8-5030-473A-8C39-BA03798701A1}" srcOrd="2" destOrd="0" presId="urn:microsoft.com/office/officeart/2005/8/layout/gear1"/>
    <dgm:cxn modelId="{08C6FDD8-7ED3-4FDA-ABCD-649D55F842D2}" type="presOf" srcId="{F4F61799-C52E-420E-A93F-27164A38AFCB}" destId="{209F30D1-BC92-41CE-B54A-2220DFEABA8E}" srcOrd="2" destOrd="0" presId="urn:microsoft.com/office/officeart/2005/8/layout/gear1"/>
    <dgm:cxn modelId="{3090E3EA-6EE3-4810-90DE-BAAE136B89C6}" type="presOf" srcId="{A2FB923E-FE5D-411E-9E08-21A825BCA6AE}" destId="{185E684E-B656-4342-AE97-8B7A1EA64F4B}" srcOrd="0" destOrd="0" presId="urn:microsoft.com/office/officeart/2005/8/layout/gear1"/>
    <dgm:cxn modelId="{D022E74A-5310-4531-BA19-03072A2356D3}" type="presOf" srcId="{A2FB923E-FE5D-411E-9E08-21A825BCA6AE}" destId="{298C2E2F-DF73-429A-9890-4F3FEE05F7BC}" srcOrd="2" destOrd="0" presId="urn:microsoft.com/office/officeart/2005/8/layout/gear1"/>
    <dgm:cxn modelId="{ADDAA226-4C45-4560-A647-2C7E40A610E5}" type="presOf" srcId="{519CF868-C965-4DB3-8DDA-ADBCC9076E37}" destId="{105EC55D-AB19-4395-BBD8-23A6587FA376}" srcOrd="0" destOrd="0" presId="urn:microsoft.com/office/officeart/2005/8/layout/gear1"/>
    <dgm:cxn modelId="{DE171FB3-C6D8-426B-A172-A929CA8FD142}" type="presOf" srcId="{F4F61799-C52E-420E-A93F-27164A38AFCB}" destId="{A68EE74E-D52D-4A20-B7BF-F9C1AE37BDA1}" srcOrd="1" destOrd="0" presId="urn:microsoft.com/office/officeart/2005/8/layout/gear1"/>
    <dgm:cxn modelId="{F2914997-DFE3-4197-A537-A6B313C35C8F}" type="presOf" srcId="{A2FB923E-FE5D-411E-9E08-21A825BCA6AE}" destId="{C68AE388-3074-4982-B893-989AEAFD2574}" srcOrd="1" destOrd="0" presId="urn:microsoft.com/office/officeart/2005/8/layout/gear1"/>
    <dgm:cxn modelId="{9AD76279-1ED4-400C-BD80-DC20D0B56F7C}" srcId="{6CD164C1-B15C-4196-8640-A556BFB65A88}" destId="{6D9B1BAC-3C80-433C-911C-2D49FC25049E}" srcOrd="0" destOrd="0" parTransId="{77D89914-7244-4D21-8408-3AEB4AC1A5E4}" sibTransId="{06D417A3-0093-4591-A107-7D6538D1AFA8}"/>
    <dgm:cxn modelId="{6F533E40-03F8-4C32-B63D-83DF20028A92}" srcId="{6CD164C1-B15C-4196-8640-A556BFB65A88}" destId="{F4F61799-C52E-420E-A93F-27164A38AFCB}" srcOrd="2" destOrd="0" parTransId="{10CE3822-85BE-4E9C-8DF6-FB84913ED6F7}" sibTransId="{6BB05A63-9FDD-4A9F-9355-342C78F3585E}"/>
    <dgm:cxn modelId="{9E5F5B97-F71C-4718-A1E7-C225D2E0D6E9}" type="presOf" srcId="{06D417A3-0093-4591-A107-7D6538D1AFA8}" destId="{5057A8C1-D47F-4D76-A4CC-82286D40674A}" srcOrd="0" destOrd="0" presId="urn:microsoft.com/office/officeart/2005/8/layout/gear1"/>
    <dgm:cxn modelId="{2DD401E9-D71B-4203-AACF-08695F95016B}" type="presOf" srcId="{6D9B1BAC-3C80-433C-911C-2D49FC25049E}" destId="{71099E0B-A2ED-483A-A77A-D324BAC5E585}" srcOrd="1" destOrd="0" presId="urn:microsoft.com/office/officeart/2005/8/layout/gear1"/>
    <dgm:cxn modelId="{35DFD06D-29E9-468C-BB05-D365354486DD}" type="presOf" srcId="{F4F61799-C52E-420E-A93F-27164A38AFCB}" destId="{D75276DE-6D3B-4894-8B82-2303A6C4A381}" srcOrd="3" destOrd="0" presId="urn:microsoft.com/office/officeart/2005/8/layout/gear1"/>
    <dgm:cxn modelId="{AA665E62-2BFD-4F8B-B3F7-5CF65FB9B511}" type="presOf" srcId="{6BB05A63-9FDD-4A9F-9355-342C78F3585E}" destId="{8E6699CC-F419-4791-B324-BFBEF9B40863}" srcOrd="0" destOrd="0" presId="urn:microsoft.com/office/officeart/2005/8/layout/gear1"/>
    <dgm:cxn modelId="{4109598A-F1FC-46AB-8563-6DE0865A9EA8}" type="presOf" srcId="{6CD164C1-B15C-4196-8640-A556BFB65A88}" destId="{8235DBD3-8FEC-440C-9A8A-2B07BB7B4A24}" srcOrd="0" destOrd="0" presId="urn:microsoft.com/office/officeart/2005/8/layout/gear1"/>
    <dgm:cxn modelId="{4E1D6131-9F29-4D42-B2B6-3C2B07990C31}" type="presOf" srcId="{6D9B1BAC-3C80-433C-911C-2D49FC25049E}" destId="{A7B9F8A0-C4E3-4F8A-B19D-6A6BD5D03AA2}" srcOrd="0" destOrd="0" presId="urn:microsoft.com/office/officeart/2005/8/layout/gear1"/>
    <dgm:cxn modelId="{86766795-50C1-41BD-B496-2C70D96D8ABF}" type="presParOf" srcId="{8235DBD3-8FEC-440C-9A8A-2B07BB7B4A24}" destId="{A7B9F8A0-C4E3-4F8A-B19D-6A6BD5D03AA2}" srcOrd="0" destOrd="0" presId="urn:microsoft.com/office/officeart/2005/8/layout/gear1"/>
    <dgm:cxn modelId="{F9925273-E176-4D3E-9EEF-3ED017CD5A46}" type="presParOf" srcId="{8235DBD3-8FEC-440C-9A8A-2B07BB7B4A24}" destId="{71099E0B-A2ED-483A-A77A-D324BAC5E585}" srcOrd="1" destOrd="0" presId="urn:microsoft.com/office/officeart/2005/8/layout/gear1"/>
    <dgm:cxn modelId="{65A9C18E-9747-4862-A370-D410188AD6EF}" type="presParOf" srcId="{8235DBD3-8FEC-440C-9A8A-2B07BB7B4A24}" destId="{C77425D8-5030-473A-8C39-BA03798701A1}" srcOrd="2" destOrd="0" presId="urn:microsoft.com/office/officeart/2005/8/layout/gear1"/>
    <dgm:cxn modelId="{8B66BA98-CBA7-44BA-B8AE-A9B023BB51B5}" type="presParOf" srcId="{8235DBD3-8FEC-440C-9A8A-2B07BB7B4A24}" destId="{185E684E-B656-4342-AE97-8B7A1EA64F4B}" srcOrd="3" destOrd="0" presId="urn:microsoft.com/office/officeart/2005/8/layout/gear1"/>
    <dgm:cxn modelId="{C17018C3-391E-4B31-BDF3-6F6D911901A1}" type="presParOf" srcId="{8235DBD3-8FEC-440C-9A8A-2B07BB7B4A24}" destId="{C68AE388-3074-4982-B893-989AEAFD2574}" srcOrd="4" destOrd="0" presId="urn:microsoft.com/office/officeart/2005/8/layout/gear1"/>
    <dgm:cxn modelId="{08CCF6DA-4D8C-4892-8BE1-E16FED00CF69}" type="presParOf" srcId="{8235DBD3-8FEC-440C-9A8A-2B07BB7B4A24}" destId="{298C2E2F-DF73-429A-9890-4F3FEE05F7BC}" srcOrd="5" destOrd="0" presId="urn:microsoft.com/office/officeart/2005/8/layout/gear1"/>
    <dgm:cxn modelId="{A51994E6-807E-4B8B-A35B-468D3DE68B4C}" type="presParOf" srcId="{8235DBD3-8FEC-440C-9A8A-2B07BB7B4A24}" destId="{36CC7EB9-A1D2-4D8A-A0A9-17AC876330AA}" srcOrd="6" destOrd="0" presId="urn:microsoft.com/office/officeart/2005/8/layout/gear1"/>
    <dgm:cxn modelId="{F59488C0-BFED-4394-9D04-03A3C330B8BC}" type="presParOf" srcId="{8235DBD3-8FEC-440C-9A8A-2B07BB7B4A24}" destId="{A68EE74E-D52D-4A20-B7BF-F9C1AE37BDA1}" srcOrd="7" destOrd="0" presId="urn:microsoft.com/office/officeart/2005/8/layout/gear1"/>
    <dgm:cxn modelId="{0DCDE9AB-0AE3-4D0C-8E7D-1B814AAA916C}" type="presParOf" srcId="{8235DBD3-8FEC-440C-9A8A-2B07BB7B4A24}" destId="{209F30D1-BC92-41CE-B54A-2220DFEABA8E}" srcOrd="8" destOrd="0" presId="urn:microsoft.com/office/officeart/2005/8/layout/gear1"/>
    <dgm:cxn modelId="{DC75F3E4-BBC9-4FA1-935B-0D89250D7981}" type="presParOf" srcId="{8235DBD3-8FEC-440C-9A8A-2B07BB7B4A24}" destId="{D75276DE-6D3B-4894-8B82-2303A6C4A381}" srcOrd="9" destOrd="0" presId="urn:microsoft.com/office/officeart/2005/8/layout/gear1"/>
    <dgm:cxn modelId="{1140A25B-83D5-4BFC-A239-45CAA94591BE}" type="presParOf" srcId="{8235DBD3-8FEC-440C-9A8A-2B07BB7B4A24}" destId="{5057A8C1-D47F-4D76-A4CC-82286D40674A}" srcOrd="10" destOrd="0" presId="urn:microsoft.com/office/officeart/2005/8/layout/gear1"/>
    <dgm:cxn modelId="{D77B6F68-B839-4AD2-AA6F-02A4E951A06A}" type="presParOf" srcId="{8235DBD3-8FEC-440C-9A8A-2B07BB7B4A24}" destId="{105EC55D-AB19-4395-BBD8-23A6587FA376}" srcOrd="11" destOrd="0" presId="urn:microsoft.com/office/officeart/2005/8/layout/gear1"/>
    <dgm:cxn modelId="{EB390D25-9432-42EA-BACA-3D82582EF634}" type="presParOf" srcId="{8235DBD3-8FEC-440C-9A8A-2B07BB7B4A24}" destId="{8E6699CC-F419-4791-B324-BFBEF9B40863}"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F9D92-4760-4508-8A3F-E60E18E4FB7C}"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tr-TR"/>
        </a:p>
      </dgm:t>
    </dgm:pt>
    <dgm:pt modelId="{9B56D999-1D75-447A-B969-1256BA2FEEB7}">
      <dgm:prSet phldrT="[Metin]" custT="1"/>
      <dgm:spPr/>
      <dgm:t>
        <a:bodyPr/>
        <a:lstStyle/>
        <a:p>
          <a:r>
            <a:rPr lang="tr-TR" sz="900" dirty="0" smtClean="0">
              <a:solidFill>
                <a:schemeClr val="accent4">
                  <a:lumMod val="40000"/>
                  <a:lumOff val="60000"/>
                </a:schemeClr>
              </a:solidFill>
            </a:rPr>
            <a:t>ACCOUNTING</a:t>
          </a:r>
        </a:p>
        <a:p>
          <a:r>
            <a:rPr lang="tr-TR" sz="900" dirty="0" smtClean="0">
              <a:solidFill>
                <a:schemeClr val="accent4">
                  <a:lumMod val="40000"/>
                  <a:lumOff val="60000"/>
                </a:schemeClr>
              </a:solidFill>
            </a:rPr>
            <a:t>ACCRUAL</a:t>
          </a:r>
        </a:p>
        <a:p>
          <a:r>
            <a:rPr lang="tr-TR" sz="900" dirty="0" smtClean="0">
              <a:solidFill>
                <a:schemeClr val="accent4">
                  <a:lumMod val="40000"/>
                  <a:lumOff val="60000"/>
                </a:schemeClr>
              </a:solidFill>
            </a:rPr>
            <a:t>CUSTODY</a:t>
          </a:r>
          <a:endParaRPr lang="tr-TR" sz="900" dirty="0">
            <a:solidFill>
              <a:schemeClr val="accent4">
                <a:lumMod val="40000"/>
                <a:lumOff val="60000"/>
              </a:schemeClr>
            </a:solidFill>
          </a:endParaRPr>
        </a:p>
      </dgm:t>
    </dgm:pt>
    <dgm:pt modelId="{628EFCB4-7FE6-4DF0-A1EF-CB9EC390CCAB}" type="parTrans" cxnId="{81ABF68E-D03C-4A5B-9048-A9277C8D6DEF}">
      <dgm:prSet/>
      <dgm:spPr/>
      <dgm:t>
        <a:bodyPr/>
        <a:lstStyle/>
        <a:p>
          <a:endParaRPr lang="tr-TR"/>
        </a:p>
      </dgm:t>
    </dgm:pt>
    <dgm:pt modelId="{4BEEA97C-2EF0-4BE8-A154-DFA0447E0FF4}" type="sibTrans" cxnId="{81ABF68E-D03C-4A5B-9048-A9277C8D6DEF}">
      <dgm:prSet/>
      <dgm:spPr/>
      <dgm:t>
        <a:bodyPr/>
        <a:lstStyle/>
        <a:p>
          <a:endParaRPr lang="tr-TR"/>
        </a:p>
      </dgm:t>
    </dgm:pt>
    <dgm:pt modelId="{F251F410-8AC7-404F-A46F-3B39080EE8E0}">
      <dgm:prSet phldrT="[Metin]" custT="1"/>
      <dgm:spPr/>
      <dgm:t>
        <a:bodyPr/>
        <a:lstStyle/>
        <a:p>
          <a:r>
            <a:rPr lang="tr-TR" sz="900" dirty="0" smtClean="0">
              <a:solidFill>
                <a:schemeClr val="accent4">
                  <a:lumMod val="40000"/>
                  <a:lumOff val="60000"/>
                </a:schemeClr>
              </a:solidFill>
            </a:rPr>
            <a:t>PAYROLL</a:t>
          </a:r>
        </a:p>
        <a:p>
          <a:r>
            <a:rPr lang="tr-TR" sz="900" dirty="0" smtClean="0">
              <a:solidFill>
                <a:schemeClr val="accent4">
                  <a:lumMod val="40000"/>
                  <a:lumOff val="60000"/>
                </a:schemeClr>
              </a:solidFill>
            </a:rPr>
            <a:t>TAX</a:t>
          </a:r>
        </a:p>
        <a:p>
          <a:r>
            <a:rPr lang="tr-TR" sz="900" dirty="0" smtClean="0">
              <a:solidFill>
                <a:schemeClr val="accent4">
                  <a:lumMod val="40000"/>
                  <a:lumOff val="60000"/>
                </a:schemeClr>
              </a:solidFill>
            </a:rPr>
            <a:t>BUDGET</a:t>
          </a:r>
          <a:endParaRPr lang="tr-TR" sz="900" dirty="0">
            <a:solidFill>
              <a:schemeClr val="accent4">
                <a:lumMod val="40000"/>
                <a:lumOff val="60000"/>
              </a:schemeClr>
            </a:solidFill>
          </a:endParaRPr>
        </a:p>
      </dgm:t>
    </dgm:pt>
    <dgm:pt modelId="{A77FE8F8-98A0-4D37-8C9F-495B620E7D9F}" type="parTrans" cxnId="{E8C4ED5B-FB2E-46D9-9C7B-0584397064E2}">
      <dgm:prSet/>
      <dgm:spPr/>
      <dgm:t>
        <a:bodyPr/>
        <a:lstStyle/>
        <a:p>
          <a:endParaRPr lang="tr-TR"/>
        </a:p>
      </dgm:t>
    </dgm:pt>
    <dgm:pt modelId="{44A1DD3F-8002-40F4-A074-D898C4F7E60A}" type="sibTrans" cxnId="{E8C4ED5B-FB2E-46D9-9C7B-0584397064E2}">
      <dgm:prSet/>
      <dgm:spPr/>
      <dgm:t>
        <a:bodyPr/>
        <a:lstStyle/>
        <a:p>
          <a:endParaRPr lang="tr-TR"/>
        </a:p>
      </dgm:t>
    </dgm:pt>
    <dgm:pt modelId="{C3D59B5F-E389-4F2B-B945-7FBB5F17CB46}">
      <dgm:prSet phldrT="[Metin]" custT="1"/>
      <dgm:spPr/>
      <dgm:t>
        <a:bodyPr/>
        <a:lstStyle/>
        <a:p>
          <a:r>
            <a:rPr lang="tr-TR" sz="900" dirty="0" smtClean="0">
              <a:solidFill>
                <a:schemeClr val="accent4">
                  <a:lumMod val="40000"/>
                  <a:lumOff val="60000"/>
                </a:schemeClr>
              </a:solidFill>
            </a:rPr>
            <a:t>PAYMENT</a:t>
          </a:r>
        </a:p>
        <a:p>
          <a:r>
            <a:rPr lang="tr-TR" sz="900" dirty="0" smtClean="0">
              <a:solidFill>
                <a:schemeClr val="accent4">
                  <a:lumMod val="40000"/>
                  <a:lumOff val="60000"/>
                </a:schemeClr>
              </a:solidFill>
            </a:rPr>
            <a:t>ADVANCE</a:t>
          </a:r>
          <a:endParaRPr lang="tr-TR" sz="900" dirty="0">
            <a:solidFill>
              <a:schemeClr val="accent4">
                <a:lumMod val="40000"/>
                <a:lumOff val="60000"/>
              </a:schemeClr>
            </a:solidFill>
          </a:endParaRPr>
        </a:p>
      </dgm:t>
    </dgm:pt>
    <dgm:pt modelId="{B8BE116D-CD3A-457B-8AA0-06FFEFC0FDDC}" type="parTrans" cxnId="{3A37BF23-0238-4D43-8006-0D4D4AAC4C31}">
      <dgm:prSet/>
      <dgm:spPr/>
      <dgm:t>
        <a:bodyPr/>
        <a:lstStyle/>
        <a:p>
          <a:endParaRPr lang="tr-TR"/>
        </a:p>
      </dgm:t>
    </dgm:pt>
    <dgm:pt modelId="{25888A95-40C6-44D1-A1A8-E64CD8ACF990}" type="sibTrans" cxnId="{3A37BF23-0238-4D43-8006-0D4D4AAC4C31}">
      <dgm:prSet/>
      <dgm:spPr/>
      <dgm:t>
        <a:bodyPr/>
        <a:lstStyle/>
        <a:p>
          <a:endParaRPr lang="tr-TR"/>
        </a:p>
      </dgm:t>
    </dgm:pt>
    <dgm:pt modelId="{568C1816-B38E-461A-97B9-1252C59C68DA}">
      <dgm:prSet phldrT="[Metin]" custT="1"/>
      <dgm:spPr/>
      <dgm:t>
        <a:bodyPr/>
        <a:lstStyle/>
        <a:p>
          <a:r>
            <a:rPr lang="tr-TR" sz="900" dirty="0" smtClean="0">
              <a:solidFill>
                <a:schemeClr val="accent4">
                  <a:lumMod val="40000"/>
                  <a:lumOff val="60000"/>
                </a:schemeClr>
              </a:solidFill>
            </a:rPr>
            <a:t>IMMOVABLE</a:t>
          </a:r>
        </a:p>
        <a:p>
          <a:r>
            <a:rPr lang="tr-TR" sz="900" dirty="0" smtClean="0">
              <a:solidFill>
                <a:schemeClr val="accent4">
                  <a:lumMod val="40000"/>
                  <a:lumOff val="60000"/>
                </a:schemeClr>
              </a:solidFill>
            </a:rPr>
            <a:t>MOVABLE</a:t>
          </a:r>
        </a:p>
        <a:p>
          <a:r>
            <a:rPr lang="tr-TR" sz="900" dirty="0" smtClean="0">
              <a:solidFill>
                <a:schemeClr val="accent4">
                  <a:lumMod val="40000"/>
                  <a:lumOff val="60000"/>
                </a:schemeClr>
              </a:solidFill>
            </a:rPr>
            <a:t>PROPERTIES</a:t>
          </a:r>
        </a:p>
      </dgm:t>
    </dgm:pt>
    <dgm:pt modelId="{5E5AB744-52EE-4672-8FA2-3C4D68CFCA8B}" type="parTrans" cxnId="{3AA347B0-693B-497C-8402-8C6D4CAB30D5}">
      <dgm:prSet/>
      <dgm:spPr/>
      <dgm:t>
        <a:bodyPr/>
        <a:lstStyle/>
        <a:p>
          <a:endParaRPr lang="tr-TR"/>
        </a:p>
      </dgm:t>
    </dgm:pt>
    <dgm:pt modelId="{5B49CED1-7CDC-4B7B-809B-28E3FE48D172}" type="sibTrans" cxnId="{3AA347B0-693B-497C-8402-8C6D4CAB30D5}">
      <dgm:prSet/>
      <dgm:spPr/>
      <dgm:t>
        <a:bodyPr/>
        <a:lstStyle/>
        <a:p>
          <a:endParaRPr lang="tr-TR"/>
        </a:p>
      </dgm:t>
    </dgm:pt>
    <dgm:pt modelId="{B566E8C7-7DAF-40CD-A9A1-390068313CC1}" type="pres">
      <dgm:prSet presAssocID="{1C7F9D92-4760-4508-8A3F-E60E18E4FB7C}" presName="Name0" presStyleCnt="0">
        <dgm:presLayoutVars>
          <dgm:dir/>
          <dgm:resizeHandles val="exact"/>
        </dgm:presLayoutVars>
      </dgm:prSet>
      <dgm:spPr/>
      <dgm:t>
        <a:bodyPr/>
        <a:lstStyle/>
        <a:p>
          <a:endParaRPr lang="tr-TR"/>
        </a:p>
      </dgm:t>
    </dgm:pt>
    <dgm:pt modelId="{B17043F9-81C1-48E1-B0B2-63DEFA1C975B}" type="pres">
      <dgm:prSet presAssocID="{9B56D999-1D75-447A-B969-1256BA2FEEB7}" presName="Name5" presStyleLbl="vennNode1" presStyleIdx="0" presStyleCnt="4" custScaleX="133602" custLinFactNeighborX="-7444">
        <dgm:presLayoutVars>
          <dgm:bulletEnabled val="1"/>
        </dgm:presLayoutVars>
      </dgm:prSet>
      <dgm:spPr/>
      <dgm:t>
        <a:bodyPr/>
        <a:lstStyle/>
        <a:p>
          <a:endParaRPr lang="tr-TR"/>
        </a:p>
      </dgm:t>
    </dgm:pt>
    <dgm:pt modelId="{B0B86D2D-E8B8-4992-B9BA-63B1E7ACE9EE}" type="pres">
      <dgm:prSet presAssocID="{4BEEA97C-2EF0-4BE8-A154-DFA0447E0FF4}" presName="space" presStyleCnt="0"/>
      <dgm:spPr/>
    </dgm:pt>
    <dgm:pt modelId="{5471E6F3-1EDD-453E-AAA1-237045225029}" type="pres">
      <dgm:prSet presAssocID="{F251F410-8AC7-404F-A46F-3B39080EE8E0}" presName="Name5" presStyleLbl="vennNode1" presStyleIdx="1" presStyleCnt="4" custScaleX="110304">
        <dgm:presLayoutVars>
          <dgm:bulletEnabled val="1"/>
        </dgm:presLayoutVars>
      </dgm:prSet>
      <dgm:spPr/>
      <dgm:t>
        <a:bodyPr/>
        <a:lstStyle/>
        <a:p>
          <a:endParaRPr lang="tr-TR"/>
        </a:p>
      </dgm:t>
    </dgm:pt>
    <dgm:pt modelId="{B20957BE-5785-4E04-8138-CC9AF70EAC6C}" type="pres">
      <dgm:prSet presAssocID="{44A1DD3F-8002-40F4-A074-D898C4F7E60A}" presName="space" presStyleCnt="0"/>
      <dgm:spPr/>
    </dgm:pt>
    <dgm:pt modelId="{0E5DE275-FAA2-42F3-A2B1-0DBBE2D43DCB}" type="pres">
      <dgm:prSet presAssocID="{C3D59B5F-E389-4F2B-B945-7FBB5F17CB46}" presName="Name5" presStyleLbl="vennNode1" presStyleIdx="2" presStyleCnt="4" custScaleX="111106">
        <dgm:presLayoutVars>
          <dgm:bulletEnabled val="1"/>
        </dgm:presLayoutVars>
      </dgm:prSet>
      <dgm:spPr/>
      <dgm:t>
        <a:bodyPr/>
        <a:lstStyle/>
        <a:p>
          <a:endParaRPr lang="tr-TR"/>
        </a:p>
      </dgm:t>
    </dgm:pt>
    <dgm:pt modelId="{DF0204ED-B4E6-4600-BA0E-B92D6BFF776B}" type="pres">
      <dgm:prSet presAssocID="{25888A95-40C6-44D1-A1A8-E64CD8ACF990}" presName="space" presStyleCnt="0"/>
      <dgm:spPr/>
    </dgm:pt>
    <dgm:pt modelId="{B1736AA9-4E73-4335-B8BD-8DD60D1E3967}" type="pres">
      <dgm:prSet presAssocID="{568C1816-B38E-461A-97B9-1252C59C68DA}" presName="Name5" presStyleLbl="vennNode1" presStyleIdx="3" presStyleCnt="4">
        <dgm:presLayoutVars>
          <dgm:bulletEnabled val="1"/>
        </dgm:presLayoutVars>
      </dgm:prSet>
      <dgm:spPr/>
      <dgm:t>
        <a:bodyPr/>
        <a:lstStyle/>
        <a:p>
          <a:endParaRPr lang="tr-TR"/>
        </a:p>
      </dgm:t>
    </dgm:pt>
  </dgm:ptLst>
  <dgm:cxnLst>
    <dgm:cxn modelId="{4840B375-30D6-4217-95B0-C11B1C74C320}" type="presOf" srcId="{568C1816-B38E-461A-97B9-1252C59C68DA}" destId="{B1736AA9-4E73-4335-B8BD-8DD60D1E3967}" srcOrd="0" destOrd="0" presId="urn:microsoft.com/office/officeart/2005/8/layout/venn3"/>
    <dgm:cxn modelId="{BD942CA9-EDA1-4CC1-9F8E-2C9FC923093E}" type="presOf" srcId="{F251F410-8AC7-404F-A46F-3B39080EE8E0}" destId="{5471E6F3-1EDD-453E-AAA1-237045225029}" srcOrd="0" destOrd="0" presId="urn:microsoft.com/office/officeart/2005/8/layout/venn3"/>
    <dgm:cxn modelId="{E8C4ED5B-FB2E-46D9-9C7B-0584397064E2}" srcId="{1C7F9D92-4760-4508-8A3F-E60E18E4FB7C}" destId="{F251F410-8AC7-404F-A46F-3B39080EE8E0}" srcOrd="1" destOrd="0" parTransId="{A77FE8F8-98A0-4D37-8C9F-495B620E7D9F}" sibTransId="{44A1DD3F-8002-40F4-A074-D898C4F7E60A}"/>
    <dgm:cxn modelId="{FF743754-773B-44BF-9B4E-1F64554880E1}" type="presOf" srcId="{1C7F9D92-4760-4508-8A3F-E60E18E4FB7C}" destId="{B566E8C7-7DAF-40CD-A9A1-390068313CC1}" srcOrd="0" destOrd="0" presId="urn:microsoft.com/office/officeart/2005/8/layout/venn3"/>
    <dgm:cxn modelId="{3AA347B0-693B-497C-8402-8C6D4CAB30D5}" srcId="{1C7F9D92-4760-4508-8A3F-E60E18E4FB7C}" destId="{568C1816-B38E-461A-97B9-1252C59C68DA}" srcOrd="3" destOrd="0" parTransId="{5E5AB744-52EE-4672-8FA2-3C4D68CFCA8B}" sibTransId="{5B49CED1-7CDC-4B7B-809B-28E3FE48D172}"/>
    <dgm:cxn modelId="{632DB5E0-AC81-4401-B2D9-2F8FBFB91F4C}" type="presOf" srcId="{C3D59B5F-E389-4F2B-B945-7FBB5F17CB46}" destId="{0E5DE275-FAA2-42F3-A2B1-0DBBE2D43DCB}" srcOrd="0" destOrd="0" presId="urn:microsoft.com/office/officeart/2005/8/layout/venn3"/>
    <dgm:cxn modelId="{3A37BF23-0238-4D43-8006-0D4D4AAC4C31}" srcId="{1C7F9D92-4760-4508-8A3F-E60E18E4FB7C}" destId="{C3D59B5F-E389-4F2B-B945-7FBB5F17CB46}" srcOrd="2" destOrd="0" parTransId="{B8BE116D-CD3A-457B-8AA0-06FFEFC0FDDC}" sibTransId="{25888A95-40C6-44D1-A1A8-E64CD8ACF990}"/>
    <dgm:cxn modelId="{F96B71EF-101E-46E2-93BA-EF9E0A8F75C0}" type="presOf" srcId="{9B56D999-1D75-447A-B969-1256BA2FEEB7}" destId="{B17043F9-81C1-48E1-B0B2-63DEFA1C975B}" srcOrd="0" destOrd="0" presId="urn:microsoft.com/office/officeart/2005/8/layout/venn3"/>
    <dgm:cxn modelId="{81ABF68E-D03C-4A5B-9048-A9277C8D6DEF}" srcId="{1C7F9D92-4760-4508-8A3F-E60E18E4FB7C}" destId="{9B56D999-1D75-447A-B969-1256BA2FEEB7}" srcOrd="0" destOrd="0" parTransId="{628EFCB4-7FE6-4DF0-A1EF-CB9EC390CCAB}" sibTransId="{4BEEA97C-2EF0-4BE8-A154-DFA0447E0FF4}"/>
    <dgm:cxn modelId="{C7117BF0-E10C-4FC5-B19B-ACC0839A0D67}" type="presParOf" srcId="{B566E8C7-7DAF-40CD-A9A1-390068313CC1}" destId="{B17043F9-81C1-48E1-B0B2-63DEFA1C975B}" srcOrd="0" destOrd="0" presId="urn:microsoft.com/office/officeart/2005/8/layout/venn3"/>
    <dgm:cxn modelId="{5BBB80FF-EAD0-4404-9225-4EA877DFE434}" type="presParOf" srcId="{B566E8C7-7DAF-40CD-A9A1-390068313CC1}" destId="{B0B86D2D-E8B8-4992-B9BA-63B1E7ACE9EE}" srcOrd="1" destOrd="0" presId="urn:microsoft.com/office/officeart/2005/8/layout/venn3"/>
    <dgm:cxn modelId="{5B98689F-59A4-4235-AA9F-6E8A59D0B7DC}" type="presParOf" srcId="{B566E8C7-7DAF-40CD-A9A1-390068313CC1}" destId="{5471E6F3-1EDD-453E-AAA1-237045225029}" srcOrd="2" destOrd="0" presId="urn:microsoft.com/office/officeart/2005/8/layout/venn3"/>
    <dgm:cxn modelId="{DCF4F2B0-2073-4A7F-9A51-9D4AD064124D}" type="presParOf" srcId="{B566E8C7-7DAF-40CD-A9A1-390068313CC1}" destId="{B20957BE-5785-4E04-8138-CC9AF70EAC6C}" srcOrd="3" destOrd="0" presId="urn:microsoft.com/office/officeart/2005/8/layout/venn3"/>
    <dgm:cxn modelId="{372CE3D1-13AA-450E-A260-9FB453E40E13}" type="presParOf" srcId="{B566E8C7-7DAF-40CD-A9A1-390068313CC1}" destId="{0E5DE275-FAA2-42F3-A2B1-0DBBE2D43DCB}" srcOrd="4" destOrd="0" presId="urn:microsoft.com/office/officeart/2005/8/layout/venn3"/>
    <dgm:cxn modelId="{87AA28B1-6932-4ABD-9C4A-A8A0CF70CF85}" type="presParOf" srcId="{B566E8C7-7DAF-40CD-A9A1-390068313CC1}" destId="{DF0204ED-B4E6-4600-BA0E-B92D6BFF776B}" srcOrd="5" destOrd="0" presId="urn:microsoft.com/office/officeart/2005/8/layout/venn3"/>
    <dgm:cxn modelId="{86E93B1E-3939-4F66-BFDA-B11D4CC79FC9}" type="presParOf" srcId="{B566E8C7-7DAF-40CD-A9A1-390068313CC1}" destId="{B1736AA9-4E73-4335-B8BD-8DD60D1E3967}" srcOrd="6"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05BF2-F1A8-4877-8FBD-03B93A316EB0}">
      <dsp:nvSpPr>
        <dsp:cNvPr id="0" name=""/>
        <dsp:cNvSpPr/>
      </dsp:nvSpPr>
      <dsp:spPr>
        <a:xfrm>
          <a:off x="664837" y="2000352"/>
          <a:ext cx="2429574" cy="84375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EC28B0-3707-4AD0-9D7D-333E5178C3BA}">
      <dsp:nvSpPr>
        <dsp:cNvPr id="0" name=""/>
        <dsp:cNvSpPr/>
      </dsp:nvSpPr>
      <dsp:spPr>
        <a:xfrm>
          <a:off x="1618021" y="3769604"/>
          <a:ext cx="530739" cy="983889"/>
        </a:xfrm>
        <a:prstGeom prst="downArrow">
          <a:avLst/>
        </a:prstGeom>
        <a:gradFill rotWithShape="0">
          <a:gsLst>
            <a:gs pos="0">
              <a:schemeClr val="accent1">
                <a:tint val="60000"/>
                <a:hueOff val="0"/>
                <a:satOff val="0"/>
                <a:lumOff val="0"/>
                <a:alphaOff val="0"/>
                <a:tint val="98000"/>
                <a:lumMod val="114000"/>
              </a:schemeClr>
            </a:gs>
            <a:gs pos="100000">
              <a:schemeClr val="accent1">
                <a:tint val="60000"/>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dsp:style>
    </dsp:sp>
    <dsp:sp modelId="{5163E78A-A57B-4583-A72C-3D8F5B6BC707}">
      <dsp:nvSpPr>
        <dsp:cNvPr id="0" name=""/>
        <dsp:cNvSpPr/>
      </dsp:nvSpPr>
      <dsp:spPr>
        <a:xfrm>
          <a:off x="1169118" y="5737294"/>
          <a:ext cx="2260069" cy="56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endParaRPr lang="tr-TR" sz="2000" kern="1200" dirty="0"/>
        </a:p>
      </dsp:txBody>
      <dsp:txXfrm>
        <a:off x="1169118" y="5737294"/>
        <a:ext cx="2260069" cy="565017"/>
      </dsp:txXfrm>
    </dsp:sp>
    <dsp:sp modelId="{7838D15B-1759-4742-B2C4-CE70DE1D9C2D}">
      <dsp:nvSpPr>
        <dsp:cNvPr id="0" name=""/>
        <dsp:cNvSpPr/>
      </dsp:nvSpPr>
      <dsp:spPr>
        <a:xfrm>
          <a:off x="1548147" y="2909277"/>
          <a:ext cx="847525" cy="84752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DATA</a:t>
          </a:r>
          <a:endParaRPr lang="tr-TR" sz="1600" kern="1200" dirty="0"/>
        </a:p>
      </dsp:txBody>
      <dsp:txXfrm>
        <a:off x="1672264" y="3033394"/>
        <a:ext cx="599291" cy="599291"/>
      </dsp:txXfrm>
    </dsp:sp>
    <dsp:sp modelId="{B67CDF0C-AE92-474D-B123-D1DE7A544F27}">
      <dsp:nvSpPr>
        <dsp:cNvPr id="0" name=""/>
        <dsp:cNvSpPr/>
      </dsp:nvSpPr>
      <dsp:spPr>
        <a:xfrm>
          <a:off x="941695" y="2273444"/>
          <a:ext cx="847525" cy="84752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DATA</a:t>
          </a:r>
          <a:endParaRPr lang="tr-TR" sz="1600" kern="1200" dirty="0"/>
        </a:p>
      </dsp:txBody>
      <dsp:txXfrm>
        <a:off x="1065812" y="2397561"/>
        <a:ext cx="599291" cy="599291"/>
      </dsp:txXfrm>
    </dsp:sp>
    <dsp:sp modelId="{765F2F07-A1D9-446C-AC4E-5CA85DC358C9}">
      <dsp:nvSpPr>
        <dsp:cNvPr id="0" name=""/>
        <dsp:cNvSpPr/>
      </dsp:nvSpPr>
      <dsp:spPr>
        <a:xfrm>
          <a:off x="1808055" y="2068531"/>
          <a:ext cx="847525" cy="847525"/>
        </a:xfrm>
        <a:prstGeom prst="ellipse">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tr-TR" sz="1600" kern="1200" dirty="0" smtClean="0"/>
            <a:t>DATA</a:t>
          </a:r>
          <a:endParaRPr lang="tr-TR" sz="1600" kern="1200" dirty="0"/>
        </a:p>
      </dsp:txBody>
      <dsp:txXfrm>
        <a:off x="1932172" y="2192648"/>
        <a:ext cx="599291" cy="599291"/>
      </dsp:txXfrm>
    </dsp:sp>
    <dsp:sp modelId="{5E72B957-2D45-4B84-801C-3B7ADCA1551D}">
      <dsp:nvSpPr>
        <dsp:cNvPr id="0" name=""/>
        <dsp:cNvSpPr/>
      </dsp:nvSpPr>
      <dsp:spPr>
        <a:xfrm>
          <a:off x="565017" y="1896766"/>
          <a:ext cx="2636747" cy="2109397"/>
        </a:xfrm>
        <a:prstGeom prst="funnel">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9F8A0-C4E3-4F8A-B19D-6A6BD5D03AA2}">
      <dsp:nvSpPr>
        <dsp:cNvPr id="0" name=""/>
        <dsp:cNvSpPr/>
      </dsp:nvSpPr>
      <dsp:spPr>
        <a:xfrm>
          <a:off x="1419104" y="2068694"/>
          <a:ext cx="2136223" cy="2101101"/>
        </a:xfrm>
        <a:prstGeom prst="gear9">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tr-TR" sz="2500" kern="1200" dirty="0" smtClean="0"/>
            <a:t>VERA</a:t>
          </a:r>
          <a:endParaRPr lang="tr-TR" sz="2500" kern="1200" dirty="0"/>
        </a:p>
      </dsp:txBody>
      <dsp:txXfrm>
        <a:off x="1845955" y="2560867"/>
        <a:ext cx="1282521" cy="1080009"/>
      </dsp:txXfrm>
    </dsp:sp>
    <dsp:sp modelId="{185E684E-B656-4342-AE97-8B7A1EA64F4B}">
      <dsp:nvSpPr>
        <dsp:cNvPr id="0" name=""/>
        <dsp:cNvSpPr/>
      </dsp:nvSpPr>
      <dsp:spPr>
        <a:xfrm>
          <a:off x="402976" y="1700560"/>
          <a:ext cx="1401170" cy="1401170"/>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kern="1200" dirty="0" smtClean="0"/>
            <a:t>SCENARIO</a:t>
          </a:r>
          <a:endParaRPr lang="tr-TR" sz="1000" kern="1200" dirty="0"/>
        </a:p>
      </dsp:txBody>
      <dsp:txXfrm>
        <a:off x="755725" y="2055441"/>
        <a:ext cx="695672" cy="691408"/>
      </dsp:txXfrm>
    </dsp:sp>
    <dsp:sp modelId="{36CC7EB9-A1D2-4D8A-A0A9-17AC876330AA}">
      <dsp:nvSpPr>
        <dsp:cNvPr id="0" name=""/>
        <dsp:cNvSpPr/>
      </dsp:nvSpPr>
      <dsp:spPr>
        <a:xfrm rot="20700000">
          <a:off x="1187774" y="733896"/>
          <a:ext cx="1372860" cy="1372860"/>
        </a:xfrm>
        <a:prstGeom prst="gear6">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tr-TR" sz="1000" kern="1200" dirty="0" smtClean="0"/>
            <a:t>ANALYSIS</a:t>
          </a:r>
          <a:endParaRPr lang="tr-TR" sz="1000" kern="1200" dirty="0"/>
        </a:p>
      </dsp:txBody>
      <dsp:txXfrm rot="-20700000">
        <a:off x="1488883" y="1035005"/>
        <a:ext cx="770643" cy="770643"/>
      </dsp:txXfrm>
    </dsp:sp>
    <dsp:sp modelId="{5057A8C1-D47F-4D76-A4CC-82286D40674A}">
      <dsp:nvSpPr>
        <dsp:cNvPr id="0" name=""/>
        <dsp:cNvSpPr/>
      </dsp:nvSpPr>
      <dsp:spPr>
        <a:xfrm>
          <a:off x="1368326" y="1869427"/>
          <a:ext cx="2466059" cy="2466059"/>
        </a:xfrm>
        <a:prstGeom prst="circularArrow">
          <a:avLst>
            <a:gd name="adj1" fmla="val 4687"/>
            <a:gd name="adj2" fmla="val 299029"/>
            <a:gd name="adj3" fmla="val 2497182"/>
            <a:gd name="adj4" fmla="val 1590279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5EC55D-AB19-4395-BBD8-23A6587FA376}">
      <dsp:nvSpPr>
        <dsp:cNvPr id="0" name=""/>
        <dsp:cNvSpPr/>
      </dsp:nvSpPr>
      <dsp:spPr>
        <a:xfrm>
          <a:off x="154831" y="1393501"/>
          <a:ext cx="1791746" cy="179174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E6699CC-F419-4791-B324-BFBEF9B40863}">
      <dsp:nvSpPr>
        <dsp:cNvPr id="0" name=""/>
        <dsp:cNvSpPr/>
      </dsp:nvSpPr>
      <dsp:spPr>
        <a:xfrm>
          <a:off x="870217" y="436155"/>
          <a:ext cx="1931863" cy="193186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043F9-81C1-48E1-B0B2-63DEFA1C975B}">
      <dsp:nvSpPr>
        <dsp:cNvPr id="0" name=""/>
        <dsp:cNvSpPr/>
      </dsp:nvSpPr>
      <dsp:spPr>
        <a:xfrm>
          <a:off x="0" y="1047"/>
          <a:ext cx="1528948" cy="11444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980" tIns="11430" rIns="62980" bIns="11430" numCol="1" spcCol="1270" anchor="ctr" anchorCtr="0">
          <a:noAutofit/>
        </a:bodyPr>
        <a:lstStyle/>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ACCOUNTING</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ACCRUAL</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CUSTODY</a:t>
          </a:r>
          <a:endParaRPr lang="tr-TR" sz="900" kern="1200" dirty="0">
            <a:solidFill>
              <a:schemeClr val="accent4">
                <a:lumMod val="40000"/>
                <a:lumOff val="60000"/>
              </a:schemeClr>
            </a:solidFill>
          </a:endParaRPr>
        </a:p>
      </dsp:txBody>
      <dsp:txXfrm>
        <a:off x="223909" y="168641"/>
        <a:ext cx="1081130" cy="809217"/>
      </dsp:txXfrm>
    </dsp:sp>
    <dsp:sp modelId="{5471E6F3-1EDD-453E-AAA1-237045225029}">
      <dsp:nvSpPr>
        <dsp:cNvPr id="0" name=""/>
        <dsp:cNvSpPr/>
      </dsp:nvSpPr>
      <dsp:spPr>
        <a:xfrm>
          <a:off x="1306473" y="1047"/>
          <a:ext cx="1262324" cy="11444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980" tIns="11430" rIns="62980" bIns="11430" numCol="1" spcCol="1270" anchor="ctr" anchorCtr="0">
          <a:noAutofit/>
        </a:bodyPr>
        <a:lstStyle/>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PAYROLL</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TAX</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BUDGET</a:t>
          </a:r>
          <a:endParaRPr lang="tr-TR" sz="900" kern="1200" dirty="0">
            <a:solidFill>
              <a:schemeClr val="accent4">
                <a:lumMod val="40000"/>
                <a:lumOff val="60000"/>
              </a:schemeClr>
            </a:solidFill>
          </a:endParaRPr>
        </a:p>
      </dsp:txBody>
      <dsp:txXfrm>
        <a:off x="1491336" y="168641"/>
        <a:ext cx="892598" cy="809217"/>
      </dsp:txXfrm>
    </dsp:sp>
    <dsp:sp modelId="{0E5DE275-FAA2-42F3-A2B1-0DBBE2D43DCB}">
      <dsp:nvSpPr>
        <dsp:cNvPr id="0" name=""/>
        <dsp:cNvSpPr/>
      </dsp:nvSpPr>
      <dsp:spPr>
        <a:xfrm>
          <a:off x="2339916" y="1047"/>
          <a:ext cx="1271502" cy="11444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980" tIns="11430" rIns="62980" bIns="11430" numCol="1" spcCol="1270" anchor="ctr" anchorCtr="0">
          <a:noAutofit/>
        </a:bodyPr>
        <a:lstStyle/>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PAYMENT</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ADVANCE</a:t>
          </a:r>
          <a:endParaRPr lang="tr-TR" sz="900" kern="1200" dirty="0">
            <a:solidFill>
              <a:schemeClr val="accent4">
                <a:lumMod val="40000"/>
                <a:lumOff val="60000"/>
              </a:schemeClr>
            </a:solidFill>
          </a:endParaRPr>
        </a:p>
      </dsp:txBody>
      <dsp:txXfrm>
        <a:off x="2526123" y="168641"/>
        <a:ext cx="899088" cy="809217"/>
      </dsp:txXfrm>
    </dsp:sp>
    <dsp:sp modelId="{B1736AA9-4E73-4335-B8BD-8DD60D1E3967}">
      <dsp:nvSpPr>
        <dsp:cNvPr id="0" name=""/>
        <dsp:cNvSpPr/>
      </dsp:nvSpPr>
      <dsp:spPr>
        <a:xfrm>
          <a:off x="3382538" y="1047"/>
          <a:ext cx="1144405" cy="1144405"/>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2980" tIns="11430" rIns="62980" bIns="11430" numCol="1" spcCol="1270" anchor="ctr" anchorCtr="0">
          <a:noAutofit/>
        </a:bodyPr>
        <a:lstStyle/>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IMMOVABLE</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MOVABLE</a:t>
          </a:r>
        </a:p>
        <a:p>
          <a:pPr lvl="0" algn="ctr" defTabSz="400050">
            <a:lnSpc>
              <a:spcPct val="90000"/>
            </a:lnSpc>
            <a:spcBef>
              <a:spcPct val="0"/>
            </a:spcBef>
            <a:spcAft>
              <a:spcPct val="35000"/>
            </a:spcAft>
          </a:pPr>
          <a:r>
            <a:rPr lang="tr-TR" sz="900" kern="1200" dirty="0" smtClean="0">
              <a:solidFill>
                <a:schemeClr val="accent4">
                  <a:lumMod val="40000"/>
                  <a:lumOff val="60000"/>
                </a:schemeClr>
              </a:solidFill>
            </a:rPr>
            <a:t>PROPERTIES</a:t>
          </a:r>
        </a:p>
      </dsp:txBody>
      <dsp:txXfrm>
        <a:off x="3550132" y="168641"/>
        <a:ext cx="809217" cy="80921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179485" y="1"/>
            <a:ext cx="3962400" cy="344091"/>
          </a:xfrm>
          <a:prstGeom prst="rect">
            <a:avLst/>
          </a:prstGeom>
        </p:spPr>
        <p:txBody>
          <a:bodyPr vert="horz" lIns="91440" tIns="45720" rIns="91440" bIns="45720" rtlCol="0"/>
          <a:lstStyle>
            <a:lvl1pPr algn="r">
              <a:defRPr sz="1200"/>
            </a:lvl1pPr>
          </a:lstStyle>
          <a:p>
            <a:fld id="{C96EA8C7-90EF-49E3-98F7-0A4D9713A583}" type="datetimeFigureOut">
              <a:rPr lang="tr-TR" smtClean="0"/>
              <a:t>10.04.2019</a:t>
            </a:fld>
            <a:endParaRPr lang="tr-TR"/>
          </a:p>
        </p:txBody>
      </p:sp>
      <p:sp>
        <p:nvSpPr>
          <p:cNvPr id="4" name="Altbilgi Yer Tutucusu 3"/>
          <p:cNvSpPr>
            <a:spLocks noGrp="1"/>
          </p:cNvSpPr>
          <p:nvPr>
            <p:ph type="ftr" sz="quarter" idx="2"/>
          </p:nvPr>
        </p:nvSpPr>
        <p:spPr>
          <a:xfrm>
            <a:off x="0" y="6513911"/>
            <a:ext cx="3962400" cy="34409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5" y="6513911"/>
            <a:ext cx="3962400" cy="344090"/>
          </a:xfrm>
          <a:prstGeom prst="rect">
            <a:avLst/>
          </a:prstGeom>
        </p:spPr>
        <p:txBody>
          <a:bodyPr vert="horz" lIns="91440" tIns="45720" rIns="91440" bIns="45720" rtlCol="0" anchor="b"/>
          <a:lstStyle>
            <a:lvl1pPr algn="r">
              <a:defRPr sz="1200"/>
            </a:lvl1pPr>
          </a:lstStyle>
          <a:p>
            <a:fld id="{D3A7F1AF-4C19-4330-B1FB-C573250D44F1}" type="slidenum">
              <a:rPr lang="tr-TR" smtClean="0"/>
              <a:t>‹#›</a:t>
            </a:fld>
            <a:endParaRPr lang="tr-TR"/>
          </a:p>
        </p:txBody>
      </p:sp>
    </p:spTree>
    <p:extLst>
      <p:ext uri="{BB962C8B-B14F-4D97-AF65-F5344CB8AC3E}">
        <p14:creationId xmlns:p14="http://schemas.microsoft.com/office/powerpoint/2010/main" val="296493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179485" y="1"/>
            <a:ext cx="3962400" cy="344091"/>
          </a:xfrm>
          <a:prstGeom prst="rect">
            <a:avLst/>
          </a:prstGeom>
        </p:spPr>
        <p:txBody>
          <a:bodyPr vert="horz" lIns="91440" tIns="45720" rIns="91440" bIns="45720" rtlCol="0"/>
          <a:lstStyle>
            <a:lvl1pPr algn="r">
              <a:defRPr sz="1200"/>
            </a:lvl1pPr>
          </a:lstStyle>
          <a:p>
            <a:fld id="{B0615CA4-00ED-42B0-A22B-CF9605B8682E}" type="datetimeFigureOut">
              <a:rPr lang="tr-TR" smtClean="0"/>
              <a:t>10.04.2019</a:t>
            </a:fld>
            <a:endParaRPr lang="tr-TR"/>
          </a:p>
        </p:txBody>
      </p:sp>
      <p:sp>
        <p:nvSpPr>
          <p:cNvPr id="4" name="Slayt Görüntüsü Yer Tutucusu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911"/>
            <a:ext cx="3962400" cy="34409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79485" y="6513911"/>
            <a:ext cx="3962400" cy="344090"/>
          </a:xfrm>
          <a:prstGeom prst="rect">
            <a:avLst/>
          </a:prstGeom>
        </p:spPr>
        <p:txBody>
          <a:bodyPr vert="horz" lIns="91440" tIns="45720" rIns="91440" bIns="45720" rtlCol="0" anchor="b"/>
          <a:lstStyle>
            <a:lvl1pPr algn="r">
              <a:defRPr sz="1200"/>
            </a:lvl1pPr>
          </a:lstStyle>
          <a:p>
            <a:fld id="{09EF14B4-34DE-417B-805F-72D5088164DD}" type="slidenum">
              <a:rPr lang="tr-TR" smtClean="0"/>
              <a:t>‹#›</a:t>
            </a:fld>
            <a:endParaRPr lang="tr-TR"/>
          </a:p>
        </p:txBody>
      </p:sp>
    </p:spTree>
    <p:extLst>
      <p:ext uri="{BB962C8B-B14F-4D97-AF65-F5344CB8AC3E}">
        <p14:creationId xmlns:p14="http://schemas.microsoft.com/office/powerpoint/2010/main" val="14999164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00000"/>
              </a:lnSpc>
            </a:pPr>
            <a:r>
              <a:rPr lang="tr-TR" dirty="0" smtClean="0"/>
              <a:t>Şu anda yalnızca Belediyelerin ve bağlı idarelerin verilerini on-</a:t>
            </a:r>
            <a:r>
              <a:rPr lang="tr-TR" dirty="0" err="1" smtClean="0"/>
              <a:t>line</a:t>
            </a:r>
            <a:r>
              <a:rPr lang="tr-TR" dirty="0" smtClean="0"/>
              <a:t> olarak Sayıştay sistemine göndermelerini sağlayan Belediye Veri Alma Sisteminin bütün kamu idarelerini kapsayacak şekilde geliştirilmesi çalışmaları devam etmektedir.</a:t>
            </a:r>
          </a:p>
          <a:p>
            <a:pPr algn="just"/>
            <a:r>
              <a:rPr lang="tr-TR" dirty="0" smtClean="0"/>
              <a:t>2019 yılının ilk çeyreğinde bütün Kamu İdarelerinin, Kamu İdaresi Hesapları da dahil, her türlü elektronik veriyi on-</a:t>
            </a:r>
            <a:r>
              <a:rPr lang="tr-TR" dirty="0" err="1" smtClean="0"/>
              <a:t>line</a:t>
            </a:r>
            <a:r>
              <a:rPr lang="tr-TR" dirty="0" smtClean="0"/>
              <a:t> olarak ve güvenli bağlantıyla Sayıştay’a göndermelerinin sağlanması hedeflenmektedir.</a:t>
            </a:r>
            <a:endParaRPr lang="en-GB" dirty="0"/>
          </a:p>
        </p:txBody>
      </p:sp>
      <p:sp>
        <p:nvSpPr>
          <p:cNvPr id="4" name="Slayt Numarası Yer Tutucusu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672720A-1896-4CE3-A3EC-B1F13AB28F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42221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74C6EA46-6330-4D08-AA55-37059B836B2B}" type="datetime2">
              <a:rPr lang="tr-TR" smtClean="0"/>
              <a:t>10 Nisan 2019 Çarşamba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pic>
        <p:nvPicPr>
          <p:cNvPr id="13" name="Resim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597600" y="4024800"/>
            <a:ext cx="1161656" cy="1161656"/>
          </a:xfrm>
          <a:prstGeom prst="rect">
            <a:avLst/>
          </a:prstGeom>
        </p:spPr>
      </p:pic>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FED0C5C-38F0-4688-A59F-ECA0D99C9D83}" type="datetime2">
              <a:rPr lang="tr-TR" smtClean="0"/>
              <a:t>10 Nisan 2019 Çarşamba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0602C6D-CAD3-4EDD-A668-52FA1E189CE4}" type="datetime2">
              <a:rPr lang="tr-TR" smtClean="0"/>
              <a:t>10 Nisan 2019 Çarşamba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38E0BCC-E694-4E3A-83A6-2777BA51C805}" type="datetime1">
              <a:rPr lang="en-US" smtClean="0"/>
              <a:t>4/10/2019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smtClean="0"/>
              <a:t>T.C. SAYIŞTAY BAŞKANLIĞI</a:t>
            </a:r>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3567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5C0B6D-CFFC-4E9C-9EB7-983BA591F438}"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80337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51E6FB-1F7A-4B04-AE0E-D31721A279C2}"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70936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DF971BF6-14BB-4C49-8E53-8E72D17BDB95}" type="datetime1">
              <a:rPr lang="en-US" smtClean="0"/>
              <a:t>4/10/2019</a:t>
            </a:fld>
            <a:endParaRPr lang="en-US" dirty="0"/>
          </a:p>
        </p:txBody>
      </p:sp>
      <p:sp>
        <p:nvSpPr>
          <p:cNvPr id="6" name="Footer Placeholder 5"/>
          <p:cNvSpPr>
            <a:spLocks noGrp="1"/>
          </p:cNvSpPr>
          <p:nvPr>
            <p:ph type="ftr" sz="quarter" idx="11"/>
          </p:nvPr>
        </p:nvSpPr>
        <p:spPr/>
        <p:txBody>
          <a:bodyPr/>
          <a:lstStyle/>
          <a:p>
            <a:r>
              <a:rPr lang="en-US" smtClean="0"/>
              <a:t>T.C. SAYIŞTAY BAŞKANLIĞI</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374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58824A2-8879-4C2E-81EA-B35E614EF163}" type="datetime1">
              <a:rPr lang="en-US" smtClean="0"/>
              <a:t>4/10/2019</a:t>
            </a:fld>
            <a:endParaRPr lang="en-US" dirty="0"/>
          </a:p>
        </p:txBody>
      </p:sp>
      <p:sp>
        <p:nvSpPr>
          <p:cNvPr id="8" name="Footer Placeholder 7"/>
          <p:cNvSpPr>
            <a:spLocks noGrp="1"/>
          </p:cNvSpPr>
          <p:nvPr>
            <p:ph type="ftr" sz="quarter" idx="11"/>
          </p:nvPr>
        </p:nvSpPr>
        <p:spPr/>
        <p:txBody>
          <a:bodyPr/>
          <a:lstStyle/>
          <a:p>
            <a:r>
              <a:rPr lang="en-US" smtClean="0"/>
              <a:t>T.C. SAYIŞTAY BAŞKANLIĞI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6099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ADBD322-6A17-44D4-A3D4-A426321FDA40}" type="datetime1">
              <a:rPr lang="en-US" smtClean="0"/>
              <a:t>4/10/2019</a:t>
            </a:fld>
            <a:endParaRPr lang="en-US" dirty="0"/>
          </a:p>
        </p:txBody>
      </p:sp>
      <p:sp>
        <p:nvSpPr>
          <p:cNvPr id="4" name="Footer Placeholder 3"/>
          <p:cNvSpPr>
            <a:spLocks noGrp="1"/>
          </p:cNvSpPr>
          <p:nvPr>
            <p:ph type="ftr" sz="quarter" idx="11"/>
          </p:nvPr>
        </p:nvSpPr>
        <p:spPr/>
        <p:txBody>
          <a:bodyPr/>
          <a:lstStyle/>
          <a:p>
            <a:r>
              <a:rPr lang="en-US" smtClean="0"/>
              <a:t>T.C. SAYIŞTAY BAŞKANLIĞI</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5565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2F173-4895-493F-B59D-9C200363881E}" type="datetime1">
              <a:rPr lang="en-US" smtClean="0"/>
              <a:t>4/10/2019</a:t>
            </a:fld>
            <a:endParaRPr lang="en-US" dirty="0"/>
          </a:p>
        </p:txBody>
      </p:sp>
      <p:sp>
        <p:nvSpPr>
          <p:cNvPr id="3" name="Footer Placeholder 2"/>
          <p:cNvSpPr>
            <a:spLocks noGrp="1"/>
          </p:cNvSpPr>
          <p:nvPr>
            <p:ph type="ftr" sz="quarter" idx="11"/>
          </p:nvPr>
        </p:nvSpPr>
        <p:spPr/>
        <p:txBody>
          <a:bodyPr/>
          <a:lstStyle/>
          <a:p>
            <a:r>
              <a:rPr lang="en-US" smtClean="0"/>
              <a:t>T.C. SAYIŞTAY BAŞKANLIĞI</a:t>
            </a:r>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1791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C0EFE41-E5BE-464B-854D-E6280EC24068}" type="datetime1">
              <a:rPr lang="en-US" smtClean="0"/>
              <a:t>4/10/2019</a:t>
            </a:fld>
            <a:endParaRPr lang="en-US" dirty="0"/>
          </a:p>
        </p:txBody>
      </p:sp>
      <p:sp>
        <p:nvSpPr>
          <p:cNvPr id="6" name="Footer Placeholder 5"/>
          <p:cNvSpPr>
            <a:spLocks noGrp="1"/>
          </p:cNvSpPr>
          <p:nvPr>
            <p:ph type="ftr" sz="quarter" idx="11"/>
          </p:nvPr>
        </p:nvSpPr>
        <p:spPr/>
        <p:txBody>
          <a:bodyPr/>
          <a:lstStyle/>
          <a:p>
            <a:r>
              <a:rPr lang="en-US" smtClean="0"/>
              <a:t>T.C. SAYIŞTAY BAŞKANLIĞI</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427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3098967-342B-49F4-8A34-32FD3DC4B28B}" type="datetime2">
              <a:rPr lang="tr-TR" smtClean="0"/>
              <a:t>10 Nisan 2019 Çarşamba</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7" name="Resi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000" y="6192000"/>
            <a:ext cx="2472381" cy="638095"/>
          </a:xfrm>
          <a:prstGeom prst="rect">
            <a:avLst/>
          </a:prstGeom>
        </p:spPr>
      </p:pic>
      <p:pic>
        <p:nvPicPr>
          <p:cNvPr id="9" name="Resim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80000" y="252000"/>
            <a:ext cx="907544" cy="907544"/>
          </a:xfrm>
          <a:prstGeom prst="rect">
            <a:avLst/>
          </a:prstGeom>
        </p:spPr>
      </p:pic>
    </p:spTree>
  </p:cSld>
  <p:clrMapOvr>
    <a:masterClrMapping/>
  </p:clrMapOvr>
  <p:transition spd="slow">
    <p:randomBar dir="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FE4ABE9-3D90-46E4-A62E-1F99236A65A6}" type="datetime1">
              <a:rPr lang="en-US" smtClean="0"/>
              <a:t>4/10/2019</a:t>
            </a:fld>
            <a:endParaRPr lang="en-US" dirty="0"/>
          </a:p>
        </p:txBody>
      </p:sp>
      <p:sp>
        <p:nvSpPr>
          <p:cNvPr id="6" name="Footer Placeholder 5"/>
          <p:cNvSpPr>
            <a:spLocks noGrp="1"/>
          </p:cNvSpPr>
          <p:nvPr>
            <p:ph type="ftr" sz="quarter" idx="11"/>
          </p:nvPr>
        </p:nvSpPr>
        <p:spPr/>
        <p:txBody>
          <a:bodyPr/>
          <a:lstStyle/>
          <a:p>
            <a:r>
              <a:rPr lang="en-US" smtClean="0"/>
              <a:t>T.C. SAYIŞTAY BAŞKANLIĞI</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2048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C24CB0D-EA3D-4F3A-A488-0F1C9F26955D}" type="datetime1">
              <a:rPr lang="en-US" smtClean="0"/>
              <a:t>4/10/2019</a:t>
            </a:fld>
            <a:endParaRPr lang="en-US" dirty="0"/>
          </a:p>
        </p:txBody>
      </p:sp>
      <p:sp>
        <p:nvSpPr>
          <p:cNvPr id="6" name="Footer Placeholder 5"/>
          <p:cNvSpPr>
            <a:spLocks noGrp="1"/>
          </p:cNvSpPr>
          <p:nvPr>
            <p:ph type="ftr" sz="quarter" idx="11"/>
          </p:nvPr>
        </p:nvSpPr>
        <p:spPr/>
        <p:txBody>
          <a:bodyPr/>
          <a:lstStyle/>
          <a:p>
            <a:r>
              <a:rPr lang="en-US" smtClean="0"/>
              <a:t>T.C. SAYIŞTAY BAŞKANLIĞI</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942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7E37C601-C07E-4F39-AFCC-9C3806F8742A}"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67371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61490229-23DF-4F52-9EDD-1E8BE59DC833}"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9758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34639DF-E856-4A6E-AB85-071E19DF6A23}"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78649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62CE3D4-7EDD-46FE-9A61-CD65ED3DFCEF}" type="datetime1">
              <a:rPr lang="en-US" smtClean="0"/>
              <a:t>4/10/2019</a:t>
            </a:fld>
            <a:endParaRPr lang="en-US" dirty="0"/>
          </a:p>
        </p:txBody>
      </p:sp>
      <p:sp>
        <p:nvSpPr>
          <p:cNvPr id="8" name="Footer Placeholder 7"/>
          <p:cNvSpPr>
            <a:spLocks noGrp="1"/>
          </p:cNvSpPr>
          <p:nvPr>
            <p:ph type="ftr" sz="quarter" idx="11"/>
          </p:nvPr>
        </p:nvSpPr>
        <p:spPr/>
        <p:txBody>
          <a:bodyPr/>
          <a:lstStyle/>
          <a:p>
            <a:r>
              <a:rPr lang="en-US" smtClean="0"/>
              <a:t>T.C. SAYIŞTAY BAŞKANLIĞI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9663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079D7DC-C5D7-4673-B38B-AF6A4DD283C0}" type="datetime1">
              <a:rPr lang="en-US" smtClean="0"/>
              <a:t>4/10/2019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smtClean="0"/>
              <a:t>T.C. SAYIŞTAY BAŞKANLIĞI</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290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347AA35-BCDE-4512-8A10-4AA74B8BB3ED}"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13888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08566F-F843-4E62-9D94-085BEA6ED328}" type="datetime1">
              <a:rPr lang="en-US" smtClean="0"/>
              <a:t>4/10/2019</a:t>
            </a:fld>
            <a:endParaRPr lang="en-US" dirty="0"/>
          </a:p>
        </p:txBody>
      </p:sp>
      <p:sp>
        <p:nvSpPr>
          <p:cNvPr id="5" name="Footer Placeholder 4"/>
          <p:cNvSpPr>
            <a:spLocks noGrp="1"/>
          </p:cNvSpPr>
          <p:nvPr>
            <p:ph type="ftr" sz="quarter" idx="11"/>
          </p:nvPr>
        </p:nvSpPr>
        <p:spPr/>
        <p:txBody>
          <a:bodyPr/>
          <a:lstStyle/>
          <a:p>
            <a:r>
              <a:rPr lang="en-US" smtClean="0"/>
              <a:t>T.C. SAYIŞTAY BAŞKANLIĞI</a:t>
            </a:r>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6519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22D2BBD5-9FEC-4E50-BCF9-5483E8CEDCEE}" type="datetime2">
              <a:rPr lang="tr-TR" smtClean="0"/>
              <a:t>10 Nisan 2019 Çarşamba</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D46DFDC-9483-4DD1-B3C0-E002396553BE}" type="datetime2">
              <a:rPr lang="tr-TR" smtClean="0"/>
              <a:t>10 Nisan 2019 Çarşamba</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6263F63-F3EC-4F5C-B0CD-323D2751000A}" type="datetime2">
              <a:rPr lang="tr-TR" smtClean="0"/>
              <a:t>10 Nisan 2019 Çarşamba</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36CC966D-0403-481E-B78A-48EEA6C8D177}" type="datetime2">
              <a:rPr lang="tr-TR" smtClean="0"/>
              <a:t>10 Nisan 2019 Çarşamba</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6473D-6967-4070-8C0E-5A5ED2887705}" type="datetime2">
              <a:rPr lang="tr-TR" smtClean="0"/>
              <a:t>10 Nisan 2019 Çarşamba</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7CABF50-7AC9-423F-B156-92D2FDA916FB}" type="datetime2">
              <a:rPr lang="tr-TR" smtClean="0"/>
              <a:t>10 Nisan 2019 Çarşamba</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E22B5CD-661E-4E06-AD26-E16939C645F5}" type="datetime2">
              <a:rPr lang="tr-TR" smtClean="0"/>
              <a:t>10 Nisan 2019 Çarşamba</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7.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492A71CD-F94A-4CFA-AC92-BB740562671C}" type="datetime2">
              <a:rPr lang="tr-TR" smtClean="0"/>
              <a:t>10 Nisan 2019 Çarşamba</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randomBar dir="vert"/>
  </p:transition>
  <p:hf hdr="0" ftr="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568F370-DA98-4AFF-B1B2-6042D345A3DC}" type="datetime1">
              <a:rPr lang="en-US" smtClean="0"/>
              <a:t>4/10/2019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smtClean="0"/>
              <a:t>T.C. SAYIŞTAY BAŞKANLIĞI</a:t>
            </a:r>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488442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xml"/><Relationship Id="rId16" Type="http://schemas.openxmlformats.org/officeDocument/2006/relationships/diagramColors" Target="../diagrams/colors3.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vera.sayistay.gov.tr/"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74800" y="1353600"/>
            <a:ext cx="10313186" cy="3035808"/>
          </a:xfrm>
        </p:spPr>
        <p:txBody>
          <a:bodyPr/>
          <a:lstStyle/>
          <a:p>
            <a:pPr algn="ctr"/>
            <a:r>
              <a:rPr lang="en-GB" sz="8000" b="1" cap="none" dirty="0">
                <a:latin typeface="Garamond" pitchFamily="18" charset="0"/>
              </a:rPr>
              <a:t>Data Analysis Group</a:t>
            </a:r>
            <a:br>
              <a:rPr lang="en-GB" sz="8000" b="1" cap="none" dirty="0">
                <a:latin typeface="Garamond" pitchFamily="18" charset="0"/>
              </a:rPr>
            </a:br>
            <a:r>
              <a:rPr lang="en-GB" sz="8000" b="1" cap="none" dirty="0">
                <a:latin typeface="Garamond" pitchFamily="18" charset="0"/>
              </a:rPr>
              <a:t>(Audit Group 30</a:t>
            </a:r>
            <a:r>
              <a:rPr lang="en-GB" sz="8000" b="1" cap="none" dirty="0" smtClean="0">
                <a:latin typeface="Garamond" pitchFamily="18" charset="0"/>
              </a:rPr>
              <a:t>)</a:t>
            </a:r>
            <a:r>
              <a:rPr lang="tr-TR" sz="8000" b="1" cap="none" dirty="0" smtClean="0">
                <a:latin typeface="Garamond" pitchFamily="18" charset="0"/>
              </a:rPr>
              <a:t> </a:t>
            </a:r>
            <a:r>
              <a:rPr lang="tr-TR" sz="8000" b="1" cap="none" dirty="0" err="1" smtClean="0">
                <a:latin typeface="Garamond" pitchFamily="18" charset="0"/>
              </a:rPr>
              <a:t>and</a:t>
            </a:r>
            <a:r>
              <a:rPr lang="en-GB" sz="8000" b="1" cap="none" dirty="0">
                <a:latin typeface="Garamond" pitchFamily="18" charset="0"/>
              </a:rPr>
              <a:t/>
            </a:r>
            <a:br>
              <a:rPr lang="en-GB" sz="8000" b="1" cap="none" dirty="0">
                <a:latin typeface="Garamond" pitchFamily="18" charset="0"/>
              </a:rPr>
            </a:br>
            <a:r>
              <a:rPr lang="en-GB" sz="8000" b="1" cap="none" dirty="0">
                <a:latin typeface="Garamond" pitchFamily="18" charset="0"/>
              </a:rPr>
              <a:t>TCA </a:t>
            </a:r>
            <a:r>
              <a:rPr lang="en-GB" sz="8000" b="1" cap="none" dirty="0" smtClean="0">
                <a:latin typeface="Garamond" pitchFamily="18" charset="0"/>
              </a:rPr>
              <a:t>Experience</a:t>
            </a:r>
            <a:endParaRPr lang="en-GB" sz="8000" b="1" dirty="0">
              <a:latin typeface="Garamond" pitchFamily="18" charset="0"/>
            </a:endParaRPr>
          </a:p>
        </p:txBody>
      </p:sp>
      <p:sp>
        <p:nvSpPr>
          <p:cNvPr id="3" name="Alt Başlık 2"/>
          <p:cNvSpPr>
            <a:spLocks noGrp="1"/>
          </p:cNvSpPr>
          <p:nvPr>
            <p:ph type="subTitle" idx="1"/>
          </p:nvPr>
        </p:nvSpPr>
        <p:spPr>
          <a:xfrm>
            <a:off x="866647" y="4793931"/>
            <a:ext cx="3656191" cy="1555109"/>
          </a:xfrm>
        </p:spPr>
        <p:txBody>
          <a:bodyPr>
            <a:normAutofit/>
          </a:bodyPr>
          <a:lstStyle/>
          <a:p>
            <a:pPr>
              <a:lnSpc>
                <a:spcPct val="100000"/>
              </a:lnSpc>
              <a:spcBef>
                <a:spcPts val="600"/>
              </a:spcBef>
              <a:spcAft>
                <a:spcPts val="600"/>
              </a:spcAft>
            </a:pPr>
            <a:endParaRPr lang="en-GB" sz="1800" b="1" i="1" dirty="0" smtClean="0">
              <a:solidFill>
                <a:srgbClr val="FF0000"/>
              </a:solidFill>
              <a:latin typeface="Book Antiqua" pitchFamily="18" charset="0"/>
              <a:ea typeface="Batang" pitchFamily="18" charset="-127"/>
            </a:endParaRPr>
          </a:p>
        </p:txBody>
      </p:sp>
    </p:spTree>
    <p:extLst>
      <p:ext uri="{BB962C8B-B14F-4D97-AF65-F5344CB8AC3E}">
        <p14:creationId xmlns:p14="http://schemas.microsoft.com/office/powerpoint/2010/main" val="2698303256"/>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VERA</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a:lnSpc>
                <a:spcPct val="150000"/>
              </a:lnSpc>
              <a:spcBef>
                <a:spcPts val="600"/>
              </a:spcBef>
              <a:spcAft>
                <a:spcPts val="600"/>
              </a:spcAft>
              <a:buSzPct val="100000"/>
            </a:pPr>
            <a:r>
              <a:rPr lang="tr-TR" dirty="0">
                <a:latin typeface="Bookman Old Style" panose="02050604050505020204" pitchFamily="18" charset="0"/>
              </a:rPr>
              <a:t>VERA </a:t>
            </a:r>
            <a:r>
              <a:rPr lang="tr-TR" dirty="0" err="1" smtClean="0">
                <a:latin typeface="Bookman Old Style" panose="02050604050505020204" pitchFamily="18" charset="0"/>
              </a:rPr>
              <a:t>stands</a:t>
            </a:r>
            <a:r>
              <a:rPr lang="tr-TR" dirty="0" smtClean="0">
                <a:latin typeface="Bookman Old Style" panose="02050604050505020204" pitchFamily="18" charset="0"/>
              </a:rPr>
              <a:t> </a:t>
            </a:r>
            <a:r>
              <a:rPr lang="tr-TR" dirty="0" err="1">
                <a:latin typeface="Bookman Old Style" panose="02050604050505020204" pitchFamily="18" charset="0"/>
              </a:rPr>
              <a:t>for</a:t>
            </a:r>
            <a:r>
              <a:rPr lang="tr-TR" dirty="0">
                <a:latin typeface="Bookman Old Style" panose="02050604050505020204" pitchFamily="18" charset="0"/>
              </a:rPr>
              <a:t> </a:t>
            </a:r>
            <a:r>
              <a:rPr lang="tr-TR" dirty="0" smtClean="0">
                <a:latin typeface="Bookman Old Style" panose="02050604050505020204" pitchFamily="18" charset="0"/>
              </a:rPr>
              <a:t>‘</a:t>
            </a:r>
            <a:r>
              <a:rPr lang="tr-TR" b="1" dirty="0" err="1">
                <a:latin typeface="Bookman Old Style" panose="02050604050505020204" pitchFamily="18" charset="0"/>
              </a:rPr>
              <a:t>Turkish</a:t>
            </a:r>
            <a:r>
              <a:rPr lang="tr-TR" b="1" dirty="0">
                <a:latin typeface="Bookman Old Style" panose="02050604050505020204" pitchFamily="18" charset="0"/>
              </a:rPr>
              <a:t> Court of </a:t>
            </a:r>
            <a:r>
              <a:rPr lang="tr-TR" b="1" dirty="0" err="1">
                <a:latin typeface="Bookman Old Style" panose="02050604050505020204" pitchFamily="18" charset="0"/>
              </a:rPr>
              <a:t>Accounts</a:t>
            </a:r>
            <a:r>
              <a:rPr lang="tr-TR" b="1" dirty="0">
                <a:latin typeface="Bookman Old Style" panose="02050604050505020204" pitchFamily="18" charset="0"/>
              </a:rPr>
              <a:t> Data Analysis </a:t>
            </a:r>
            <a:r>
              <a:rPr lang="tr-TR" b="1" dirty="0" err="1">
                <a:latin typeface="Bookman Old Style" panose="02050604050505020204" pitchFamily="18" charset="0"/>
              </a:rPr>
              <a:t>and</a:t>
            </a:r>
            <a:r>
              <a:rPr lang="tr-TR" b="1" dirty="0">
                <a:latin typeface="Bookman Old Style" panose="02050604050505020204" pitchFamily="18" charset="0"/>
              </a:rPr>
              <a:t> Business </a:t>
            </a:r>
            <a:r>
              <a:rPr lang="tr-TR" b="1" dirty="0" err="1">
                <a:latin typeface="Bookman Old Style" panose="02050604050505020204" pitchFamily="18" charset="0"/>
              </a:rPr>
              <a:t>Intelligence</a:t>
            </a:r>
            <a:r>
              <a:rPr lang="tr-TR" b="1" dirty="0">
                <a:latin typeface="Bookman Old Style" panose="02050604050505020204" pitchFamily="18" charset="0"/>
              </a:rPr>
              <a:t> </a:t>
            </a:r>
            <a:r>
              <a:rPr lang="tr-TR" b="1" dirty="0" err="1">
                <a:latin typeface="Bookman Old Style" panose="02050604050505020204" pitchFamily="18" charset="0"/>
              </a:rPr>
              <a:t>System</a:t>
            </a:r>
            <a:r>
              <a:rPr lang="tr-TR" b="1" dirty="0">
                <a:latin typeface="Bookman Old Style" panose="02050604050505020204" pitchFamily="18" charset="0"/>
              </a:rPr>
              <a:t>’</a:t>
            </a:r>
            <a:r>
              <a:rPr lang="en-US" b="1" dirty="0">
                <a:latin typeface="Bookman Old Style" panose="02050604050505020204" pitchFamily="18" charset="0"/>
              </a:rPr>
              <a:t> </a:t>
            </a:r>
            <a:r>
              <a:rPr lang="tr-TR" b="1" dirty="0" smtClean="0">
                <a:latin typeface="Bookman Old Style" panose="02050604050505020204" pitchFamily="18" charset="0"/>
              </a:rPr>
              <a:t>.</a:t>
            </a:r>
          </a:p>
          <a:p>
            <a:pPr>
              <a:lnSpc>
                <a:spcPct val="150000"/>
              </a:lnSpc>
              <a:spcBef>
                <a:spcPts val="600"/>
              </a:spcBef>
              <a:spcAft>
                <a:spcPts val="600"/>
              </a:spcAft>
              <a:buSzPct val="100000"/>
            </a:pPr>
            <a:r>
              <a:rPr lang="en-US" dirty="0">
                <a:latin typeface="Bookman Old Style" panose="02050604050505020204" pitchFamily="18" charset="0"/>
              </a:rPr>
              <a:t>All auditors have access to </a:t>
            </a:r>
            <a:r>
              <a:rPr lang="tr-TR" dirty="0" smtClean="0">
                <a:latin typeface="Bookman Old Style" panose="02050604050505020204" pitchFamily="18" charset="0"/>
              </a:rPr>
              <a:t>VERA</a:t>
            </a:r>
            <a:r>
              <a:rPr lang="en-US" dirty="0" smtClean="0">
                <a:latin typeface="Bookman Old Style" panose="02050604050505020204" pitchFamily="18" charset="0"/>
              </a:rPr>
              <a:t> </a:t>
            </a:r>
            <a:r>
              <a:rPr lang="en-US" dirty="0">
                <a:latin typeface="Bookman Old Style" panose="02050604050505020204" pitchFamily="18" charset="0"/>
              </a:rPr>
              <a:t>and they can reach financial data and analysis results of the public bodies they are auditing via it. </a:t>
            </a:r>
            <a:endParaRPr lang="tr-TR" dirty="0">
              <a:latin typeface="Bookman Old Style" panose="02050604050505020204" pitchFamily="18" charset="0"/>
            </a:endParaRPr>
          </a:p>
          <a:p>
            <a:pPr marL="0" indent="0">
              <a:lnSpc>
                <a:spcPct val="150000"/>
              </a:lnSpc>
              <a:spcBef>
                <a:spcPts val="600"/>
              </a:spcBef>
              <a:spcAft>
                <a:spcPts val="600"/>
              </a:spcAft>
              <a:buSzPct val="100000"/>
              <a:buNone/>
            </a:pPr>
            <a:endParaRPr lang="tr-TR" b="1" dirty="0">
              <a:latin typeface="Bookman Old Style" panose="02050604050505020204" pitchFamily="18" charset="0"/>
            </a:endParaRP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1804733997"/>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VERA</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algn="just">
              <a:lnSpc>
                <a:spcPct val="150000"/>
              </a:lnSpc>
            </a:pPr>
            <a:r>
              <a:rPr lang="tr-TR" dirty="0">
                <a:latin typeface="Bookman Old Style" panose="02050604050505020204" pitchFamily="18" charset="0"/>
              </a:rPr>
              <a:t>VERA</a:t>
            </a:r>
            <a:r>
              <a:rPr lang="en-US" dirty="0">
                <a:latin typeface="Bookman Old Style" panose="02050604050505020204" pitchFamily="18" charset="0"/>
              </a:rPr>
              <a:t> is a centralized and web based system, the data is being kept in data warehouse</a:t>
            </a:r>
            <a:r>
              <a:rPr lang="tr-TR" dirty="0">
                <a:latin typeface="Bookman Old Style" panose="02050604050505020204" pitchFamily="18" charset="0"/>
              </a:rPr>
              <a:t>.</a:t>
            </a:r>
          </a:p>
          <a:p>
            <a:pPr algn="just">
              <a:lnSpc>
                <a:spcPct val="150000"/>
              </a:lnSpc>
            </a:pPr>
            <a:r>
              <a:rPr lang="tr-TR" dirty="0">
                <a:latin typeface="Bookman Old Style" panose="02050604050505020204" pitchFamily="18" charset="0"/>
              </a:rPr>
              <a:t>T</a:t>
            </a:r>
            <a:r>
              <a:rPr lang="en-US" dirty="0">
                <a:latin typeface="Bookman Old Style" panose="02050604050505020204" pitchFamily="18" charset="0"/>
              </a:rPr>
              <a:t>he auditors are accessing the data via the system independent of their current location by using </a:t>
            </a:r>
            <a:r>
              <a:rPr lang="en-US" dirty="0" smtClean="0">
                <a:latin typeface="Bookman Old Style" panose="02050604050505020204" pitchFamily="18" charset="0"/>
              </a:rPr>
              <a:t>VPN </a:t>
            </a:r>
            <a:r>
              <a:rPr lang="tr-TR" dirty="0">
                <a:latin typeface="Bookman Old Style" panose="02050604050505020204" pitchFamily="18" charset="0"/>
              </a:rPr>
              <a:t>(</a:t>
            </a:r>
            <a:r>
              <a:rPr lang="en-US" dirty="0" smtClean="0">
                <a:latin typeface="Bookman Old Style" panose="02050604050505020204" pitchFamily="18" charset="0"/>
              </a:rPr>
              <a:t>secure internet connection</a:t>
            </a:r>
            <a:r>
              <a:rPr lang="tr-TR" dirty="0" smtClean="0">
                <a:latin typeface="Bookman Old Style" panose="02050604050505020204" pitchFamily="18" charset="0"/>
              </a:rPr>
              <a:t>)</a:t>
            </a:r>
            <a:r>
              <a:rPr lang="en-US" dirty="0" smtClean="0">
                <a:latin typeface="Bookman Old Style" panose="02050604050505020204" pitchFamily="18" charset="0"/>
              </a:rPr>
              <a:t>.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The new system puts no limits to the size or dimension of the data and that brings easiness while collecting, managing or </a:t>
            </a:r>
            <a:r>
              <a:rPr lang="en-US" dirty="0" err="1">
                <a:latin typeface="Bookman Old Style" panose="02050604050505020204" pitchFamily="18" charset="0"/>
              </a:rPr>
              <a:t>analysing</a:t>
            </a:r>
            <a:r>
              <a:rPr lang="en-US" dirty="0">
                <a:latin typeface="Bookman Old Style" panose="02050604050505020204" pitchFamily="18" charset="0"/>
              </a:rPr>
              <a:t> big data.</a:t>
            </a:r>
            <a:endParaRPr lang="tr-TR" dirty="0">
              <a:latin typeface="Bookman Old Style" panose="02050604050505020204" pitchFamily="18" charset="0"/>
            </a:endParaRPr>
          </a:p>
          <a:p>
            <a:pPr marL="0" indent="0">
              <a:lnSpc>
                <a:spcPct val="150000"/>
              </a:lnSpc>
              <a:spcBef>
                <a:spcPts val="600"/>
              </a:spcBef>
              <a:spcAft>
                <a:spcPts val="600"/>
              </a:spcAft>
              <a:buSzPct val="100000"/>
              <a:buNone/>
            </a:pPr>
            <a:endParaRPr lang="tr-TR" b="1" dirty="0">
              <a:latin typeface="Bookman Old Style" panose="02050604050505020204" pitchFamily="18" charset="0"/>
            </a:endParaRP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36880002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6084917" y="709684"/>
            <a:ext cx="6107084" cy="5390865"/>
          </a:xfrm>
          <a:prstGeom prst="roundRect">
            <a:avLst/>
          </a:prstGeom>
          <a:noFill/>
          <a:ln w="123825" cmpd="tri">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grpSp>
        <p:nvGrpSpPr>
          <p:cNvPr id="17" name="Grup 16"/>
          <p:cNvGrpSpPr/>
          <p:nvPr/>
        </p:nvGrpSpPr>
        <p:grpSpPr>
          <a:xfrm>
            <a:off x="3163102" y="4731662"/>
            <a:ext cx="2821004" cy="827315"/>
            <a:chOff x="2698637" y="1295615"/>
            <a:chExt cx="3599430" cy="1177558"/>
          </a:xfrm>
        </p:grpSpPr>
        <p:sp>
          <p:nvSpPr>
            <p:cNvPr id="18" name="Sağ Ok 17"/>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Sağ Ok 4"/>
            <p:cNvSpPr txBox="1"/>
            <p:nvPr/>
          </p:nvSpPr>
          <p:spPr>
            <a:xfrm>
              <a:off x="2698637" y="1633514"/>
              <a:ext cx="3157847" cy="6924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5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WEB-PORTAL</a:t>
              </a: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grpSp>
        <p:nvGrpSpPr>
          <p:cNvPr id="20" name="Grup 19"/>
          <p:cNvGrpSpPr/>
          <p:nvPr/>
        </p:nvGrpSpPr>
        <p:grpSpPr>
          <a:xfrm>
            <a:off x="465579" y="4659093"/>
            <a:ext cx="2697522" cy="950400"/>
            <a:chOff x="1115" y="1295615"/>
            <a:chExt cx="2697522" cy="1177558"/>
          </a:xfrm>
        </p:grpSpPr>
        <p:sp>
          <p:nvSpPr>
            <p:cNvPr id="21" name="Yuvarlatılmış Dikdörtgen 20"/>
            <p:cNvSpPr/>
            <p:nvPr/>
          </p:nvSpPr>
          <p:spPr>
            <a:xfrm>
              <a:off x="1115" y="1295615"/>
              <a:ext cx="2697522" cy="11775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Yuvarlatılmış Dikdörtgen 6"/>
            <p:cNvSpPr txBox="1"/>
            <p:nvPr/>
          </p:nvSpPr>
          <p:spPr>
            <a:xfrm>
              <a:off x="203191" y="1353099"/>
              <a:ext cx="2437961" cy="1062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tr-TR" sz="2700" b="0" i="0" u="none" strike="noStrike" kern="1200" cap="none" spc="0" normalizeH="0" baseline="0" noProof="0" dirty="0" smtClean="0">
                  <a:ln>
                    <a:noFill/>
                  </a:ln>
                  <a:solidFill>
                    <a:prstClr val="white"/>
                  </a:solidFill>
                  <a:effectLst/>
                  <a:uLnTx/>
                  <a:uFillTx/>
                  <a:latin typeface="Palatino Linotype" panose="02040502050505030304"/>
                  <a:ea typeface="+mn-ea"/>
                  <a:cs typeface="+mn-cs"/>
                </a:rPr>
                <a:t>PEE - </a:t>
              </a:r>
              <a:r>
                <a:rPr kumimoji="0" lang="tr-TR" sz="27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Company</a:t>
              </a:r>
              <a:endParaRPr kumimoji="0" lang="tr-TR" sz="27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grpSp>
      <p:grpSp>
        <p:nvGrpSpPr>
          <p:cNvPr id="24" name="Grup 23"/>
          <p:cNvGrpSpPr/>
          <p:nvPr/>
        </p:nvGrpSpPr>
        <p:grpSpPr>
          <a:xfrm>
            <a:off x="3163103" y="5718626"/>
            <a:ext cx="2821004" cy="827315"/>
            <a:chOff x="2698637" y="1295615"/>
            <a:chExt cx="3599430" cy="1177558"/>
          </a:xfrm>
        </p:grpSpPr>
        <p:sp>
          <p:nvSpPr>
            <p:cNvPr id="25" name="Sağ Ok 24"/>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6" name="Sağ Ok 4"/>
            <p:cNvSpPr txBox="1"/>
            <p:nvPr/>
          </p:nvSpPr>
          <p:spPr>
            <a:xfrm>
              <a:off x="2698637" y="1576701"/>
              <a:ext cx="3157847" cy="74927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5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WEB-PORTAL</a:t>
              </a: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grpSp>
        <p:nvGrpSpPr>
          <p:cNvPr id="27" name="Grup 26"/>
          <p:cNvGrpSpPr/>
          <p:nvPr/>
        </p:nvGrpSpPr>
        <p:grpSpPr>
          <a:xfrm>
            <a:off x="465580" y="5646062"/>
            <a:ext cx="2697522" cy="950400"/>
            <a:chOff x="1115" y="1295615"/>
            <a:chExt cx="2697522" cy="1177558"/>
          </a:xfrm>
        </p:grpSpPr>
        <p:sp>
          <p:nvSpPr>
            <p:cNvPr id="28" name="Yuvarlatılmış Dikdörtgen 27"/>
            <p:cNvSpPr/>
            <p:nvPr/>
          </p:nvSpPr>
          <p:spPr>
            <a:xfrm>
              <a:off x="1115" y="1295615"/>
              <a:ext cx="2697522" cy="11775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Yuvarlatılmış Dikdörtgen 6"/>
            <p:cNvSpPr txBox="1"/>
            <p:nvPr/>
          </p:nvSpPr>
          <p:spPr>
            <a:xfrm>
              <a:off x="203191" y="1353099"/>
              <a:ext cx="2437961" cy="1062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tr-TR" sz="27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Others</a:t>
              </a:r>
              <a:endParaRPr kumimoji="0" lang="tr-TR" sz="27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grpSp>
      <p:grpSp>
        <p:nvGrpSpPr>
          <p:cNvPr id="30" name="Grup 29"/>
          <p:cNvGrpSpPr/>
          <p:nvPr/>
        </p:nvGrpSpPr>
        <p:grpSpPr>
          <a:xfrm>
            <a:off x="3170363" y="616858"/>
            <a:ext cx="2821004" cy="827315"/>
            <a:chOff x="2698637" y="1295615"/>
            <a:chExt cx="3599430" cy="1177558"/>
          </a:xfrm>
        </p:grpSpPr>
        <p:sp>
          <p:nvSpPr>
            <p:cNvPr id="31" name="Sağ Ok 30"/>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2" name="Sağ Ok 4"/>
            <p:cNvSpPr txBox="1"/>
            <p:nvPr/>
          </p:nvSpPr>
          <p:spPr>
            <a:xfrm>
              <a:off x="2698637" y="1442811"/>
              <a:ext cx="3547189" cy="883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5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KBS - DMİS</a:t>
              </a: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grpSp>
        <p:nvGrpSpPr>
          <p:cNvPr id="33" name="Grup 32"/>
          <p:cNvGrpSpPr/>
          <p:nvPr/>
        </p:nvGrpSpPr>
        <p:grpSpPr>
          <a:xfrm>
            <a:off x="472840" y="573316"/>
            <a:ext cx="2697522" cy="950400"/>
            <a:chOff x="1115" y="1295615"/>
            <a:chExt cx="2697522" cy="1177558"/>
          </a:xfrm>
        </p:grpSpPr>
        <p:sp>
          <p:nvSpPr>
            <p:cNvPr id="34" name="Yuvarlatılmış Dikdörtgen 33"/>
            <p:cNvSpPr/>
            <p:nvPr/>
          </p:nvSpPr>
          <p:spPr>
            <a:xfrm>
              <a:off x="1115" y="1295615"/>
              <a:ext cx="2697522" cy="11775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Yuvarlatılmış Dikdörtgen 6"/>
            <p:cNvSpPr txBox="1"/>
            <p:nvPr/>
          </p:nvSpPr>
          <p:spPr>
            <a:xfrm>
              <a:off x="203191" y="1353099"/>
              <a:ext cx="2437961" cy="1062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tr-TR" sz="2000" b="0" i="0" u="none" strike="noStrike" kern="1200" cap="none" spc="0" normalizeH="0" baseline="0" noProof="0" dirty="0" smtClean="0">
                  <a:ln>
                    <a:noFill/>
                  </a:ln>
                  <a:solidFill>
                    <a:prstClr val="white"/>
                  </a:solidFill>
                  <a:effectLst/>
                  <a:uLnTx/>
                  <a:uFillTx/>
                  <a:latin typeface="Palatino Linotype" panose="02040502050505030304"/>
                  <a:ea typeface="+mn-ea"/>
                  <a:cs typeface="+mn-cs"/>
                </a:rPr>
                <a:t>Central </a:t>
              </a:r>
              <a:r>
                <a:rPr kumimoji="0" lang="tr-TR" sz="20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Government</a:t>
              </a:r>
              <a:r>
                <a:rPr kumimoji="0" lang="tr-TR" sz="2000" b="0" i="0" u="none" strike="noStrike" kern="1200" cap="none" spc="0" normalizeH="0" baseline="0" noProof="0" dirty="0" smtClean="0">
                  <a:ln>
                    <a:noFill/>
                  </a:ln>
                  <a:solidFill>
                    <a:prstClr val="white"/>
                  </a:solidFill>
                  <a:effectLst/>
                  <a:uLnTx/>
                  <a:uFillTx/>
                  <a:latin typeface="Palatino Linotype" panose="02040502050505030304"/>
                  <a:ea typeface="+mn-ea"/>
                  <a:cs typeface="+mn-cs"/>
                </a:rPr>
                <a:t>+ </a:t>
              </a:r>
              <a:r>
                <a:rPr kumimoji="0" lang="tr-TR" sz="20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Revolving</a:t>
              </a:r>
              <a:r>
                <a:rPr kumimoji="0" lang="tr-TR" sz="2000" b="0" i="0" u="none" strike="noStrike" kern="1200" cap="none" spc="0" normalizeH="0" baseline="0" noProof="0" dirty="0" smtClean="0">
                  <a:ln>
                    <a:noFill/>
                  </a:ln>
                  <a:solidFill>
                    <a:prstClr val="white"/>
                  </a:solidFill>
                  <a:effectLst/>
                  <a:uLnTx/>
                  <a:uFillTx/>
                  <a:latin typeface="Palatino Linotype" panose="02040502050505030304"/>
                  <a:ea typeface="+mn-ea"/>
                  <a:cs typeface="+mn-cs"/>
                </a:rPr>
                <a:t> </a:t>
              </a:r>
              <a:r>
                <a:rPr kumimoji="0" lang="tr-TR" sz="20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Fund</a:t>
              </a:r>
              <a:endParaRPr kumimoji="0" lang="tr-TR" sz="20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grpSp>
      <p:grpSp>
        <p:nvGrpSpPr>
          <p:cNvPr id="36" name="Grup 35"/>
          <p:cNvGrpSpPr/>
          <p:nvPr/>
        </p:nvGrpSpPr>
        <p:grpSpPr>
          <a:xfrm>
            <a:off x="3177620" y="1640115"/>
            <a:ext cx="2813747" cy="827315"/>
            <a:chOff x="2698637" y="1295615"/>
            <a:chExt cx="3599430" cy="1177558"/>
          </a:xfrm>
        </p:grpSpPr>
        <p:sp>
          <p:nvSpPr>
            <p:cNvPr id="37" name="Sağ Ok 36"/>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8" name="Sağ Ok 4"/>
            <p:cNvSpPr txBox="1"/>
            <p:nvPr/>
          </p:nvSpPr>
          <p:spPr>
            <a:xfrm>
              <a:off x="2698637" y="1442810"/>
              <a:ext cx="3157846" cy="883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5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WEB-PORTAL</a:t>
              </a: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grpSp>
        <p:nvGrpSpPr>
          <p:cNvPr id="39" name="Grup 38"/>
          <p:cNvGrpSpPr/>
          <p:nvPr/>
        </p:nvGrpSpPr>
        <p:grpSpPr>
          <a:xfrm>
            <a:off x="480097" y="1596573"/>
            <a:ext cx="2697522" cy="950400"/>
            <a:chOff x="1115" y="1295615"/>
            <a:chExt cx="2697522" cy="1177558"/>
          </a:xfrm>
        </p:grpSpPr>
        <p:sp>
          <p:nvSpPr>
            <p:cNvPr id="40" name="Yuvarlatılmış Dikdörtgen 39"/>
            <p:cNvSpPr/>
            <p:nvPr/>
          </p:nvSpPr>
          <p:spPr>
            <a:xfrm>
              <a:off x="1115" y="1295615"/>
              <a:ext cx="2697522" cy="11775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Yuvarlatılmış Dikdörtgen 6"/>
            <p:cNvSpPr txBox="1"/>
            <p:nvPr/>
          </p:nvSpPr>
          <p:spPr>
            <a:xfrm>
              <a:off x="203191" y="1353099"/>
              <a:ext cx="2437961" cy="1062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tr-TR" sz="26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Municipalities</a:t>
              </a:r>
              <a:endParaRPr kumimoji="0" lang="tr-TR" sz="26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grpSp>
      <p:grpSp>
        <p:nvGrpSpPr>
          <p:cNvPr id="42" name="Grup 41"/>
          <p:cNvGrpSpPr/>
          <p:nvPr/>
        </p:nvGrpSpPr>
        <p:grpSpPr>
          <a:xfrm>
            <a:off x="3170366" y="2663373"/>
            <a:ext cx="2821004" cy="827315"/>
            <a:chOff x="2698637" y="1295615"/>
            <a:chExt cx="3599430" cy="1177558"/>
          </a:xfrm>
        </p:grpSpPr>
        <p:sp>
          <p:nvSpPr>
            <p:cNvPr id="43" name="Sağ Ok 42"/>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Sağ Ok 4"/>
            <p:cNvSpPr txBox="1"/>
            <p:nvPr/>
          </p:nvSpPr>
          <p:spPr>
            <a:xfrm>
              <a:off x="2698637" y="1566354"/>
              <a:ext cx="3157847" cy="7596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ts val="0"/>
                </a:spcAft>
                <a:buClrTx/>
                <a:buSzTx/>
                <a:buFontTx/>
                <a:buChar char="••"/>
                <a:tabLst/>
                <a:defRPr/>
              </a:pPr>
              <a:r>
                <a:rPr kumimoji="0" lang="tr-TR" sz="25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WEB-PORTAL</a:t>
              </a: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a:p>
              <a:pPr marL="0" marR="0" lvl="1" indent="0" algn="l" defTabSz="2489200" rtl="0" eaLnBrk="1" fontAlgn="auto" latinLnBrk="0" hangingPunct="1">
                <a:lnSpc>
                  <a:spcPct val="90000"/>
                </a:lnSpc>
                <a:spcBef>
                  <a:spcPct val="0"/>
                </a:spcBef>
                <a:spcAft>
                  <a:spcPct val="15000"/>
                </a:spcAft>
                <a:buClrTx/>
                <a:buSzTx/>
                <a:buFontTx/>
                <a:buNone/>
                <a:tabLst/>
                <a:defRPr/>
              </a:pP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grpSp>
        <p:nvGrpSpPr>
          <p:cNvPr id="45" name="Grup 44"/>
          <p:cNvGrpSpPr/>
          <p:nvPr/>
        </p:nvGrpSpPr>
        <p:grpSpPr>
          <a:xfrm>
            <a:off x="472843" y="2605317"/>
            <a:ext cx="2697522" cy="950400"/>
            <a:chOff x="1115" y="1295615"/>
            <a:chExt cx="2697522" cy="1177558"/>
          </a:xfrm>
        </p:grpSpPr>
        <p:sp>
          <p:nvSpPr>
            <p:cNvPr id="46" name="Yuvarlatılmış Dikdörtgen 45"/>
            <p:cNvSpPr/>
            <p:nvPr/>
          </p:nvSpPr>
          <p:spPr>
            <a:xfrm>
              <a:off x="1115" y="1295615"/>
              <a:ext cx="2697522" cy="11775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Yuvarlatılmış Dikdörtgen 6"/>
            <p:cNvSpPr txBox="1"/>
            <p:nvPr/>
          </p:nvSpPr>
          <p:spPr>
            <a:xfrm>
              <a:off x="203191" y="1353099"/>
              <a:ext cx="2437961" cy="1062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Special Provincial Administration</a:t>
              </a:r>
              <a:r>
                <a:rPr kumimoji="0" lang="tr-TR" sz="2400" b="0" i="0" u="none" strike="noStrike" kern="1200" cap="none" spc="0" normalizeH="0" baseline="0" noProof="0" dirty="0" smtClean="0">
                  <a:ln>
                    <a:noFill/>
                  </a:ln>
                  <a:solidFill>
                    <a:prstClr val="white"/>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t>
              </a:r>
              <a:endParaRPr kumimoji="0" lang="tr-TR" sz="24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grpSp>
      <p:grpSp>
        <p:nvGrpSpPr>
          <p:cNvPr id="48" name="Grup 47"/>
          <p:cNvGrpSpPr/>
          <p:nvPr/>
        </p:nvGrpSpPr>
        <p:grpSpPr>
          <a:xfrm>
            <a:off x="3177626" y="3701147"/>
            <a:ext cx="2821004" cy="827315"/>
            <a:chOff x="2698637" y="1295615"/>
            <a:chExt cx="3599430" cy="1177558"/>
          </a:xfrm>
        </p:grpSpPr>
        <p:sp>
          <p:nvSpPr>
            <p:cNvPr id="49" name="Sağ Ok 48"/>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0" name="Sağ Ok 4"/>
            <p:cNvSpPr txBox="1"/>
            <p:nvPr/>
          </p:nvSpPr>
          <p:spPr>
            <a:xfrm>
              <a:off x="2698637" y="1600253"/>
              <a:ext cx="3157847" cy="72572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5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WEB-PORTAL</a:t>
              </a:r>
              <a:endParaRPr kumimoji="0" lang="tr-TR" sz="25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grpSp>
        <p:nvGrpSpPr>
          <p:cNvPr id="51" name="Grup 50"/>
          <p:cNvGrpSpPr/>
          <p:nvPr/>
        </p:nvGrpSpPr>
        <p:grpSpPr>
          <a:xfrm>
            <a:off x="480103" y="3628576"/>
            <a:ext cx="2697522" cy="950400"/>
            <a:chOff x="1115" y="1295615"/>
            <a:chExt cx="2697522" cy="1177558"/>
          </a:xfrm>
        </p:grpSpPr>
        <p:sp>
          <p:nvSpPr>
            <p:cNvPr id="52" name="Yuvarlatılmış Dikdörtgen 51"/>
            <p:cNvSpPr/>
            <p:nvPr/>
          </p:nvSpPr>
          <p:spPr>
            <a:xfrm>
              <a:off x="1115" y="1295615"/>
              <a:ext cx="2697522" cy="117755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Yuvarlatılmış Dikdörtgen 6"/>
            <p:cNvSpPr txBox="1"/>
            <p:nvPr/>
          </p:nvSpPr>
          <p:spPr>
            <a:xfrm>
              <a:off x="203191" y="1353099"/>
              <a:ext cx="2437961" cy="10625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marL="0" marR="0" lvl="0" indent="0" algn="ctr" defTabSz="1555750" rtl="0" eaLnBrk="1" fontAlgn="auto" latinLnBrk="0" hangingPunct="1">
                <a:lnSpc>
                  <a:spcPct val="90000"/>
                </a:lnSpc>
                <a:spcBef>
                  <a:spcPct val="0"/>
                </a:spcBef>
                <a:spcAft>
                  <a:spcPct val="35000"/>
                </a:spcAft>
                <a:buClrTx/>
                <a:buSzTx/>
                <a:buFontTx/>
                <a:buNone/>
                <a:tabLst/>
                <a:defRPr/>
              </a:pPr>
              <a:r>
                <a:rPr kumimoji="0" lang="tr-TR" sz="24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Social</a:t>
              </a:r>
              <a:r>
                <a:rPr kumimoji="0" lang="tr-TR" sz="2400" b="0" i="0" u="none" strike="noStrike" kern="1200" cap="none" spc="0" normalizeH="0" baseline="0" noProof="0" dirty="0" smtClean="0">
                  <a:ln>
                    <a:noFill/>
                  </a:ln>
                  <a:solidFill>
                    <a:prstClr val="white"/>
                  </a:solidFill>
                  <a:effectLst/>
                  <a:uLnTx/>
                  <a:uFillTx/>
                  <a:latin typeface="Palatino Linotype" panose="02040502050505030304"/>
                  <a:ea typeface="+mn-ea"/>
                  <a:cs typeface="+mn-cs"/>
                </a:rPr>
                <a:t> Security </a:t>
              </a:r>
              <a:r>
                <a:rPr kumimoji="0" lang="tr-TR" sz="2400" b="0" i="0" u="none" strike="noStrike" kern="1200" cap="none" spc="0" normalizeH="0" baseline="0" noProof="0" dirty="0" err="1" smtClean="0">
                  <a:ln>
                    <a:noFill/>
                  </a:ln>
                  <a:solidFill>
                    <a:prstClr val="white"/>
                  </a:solidFill>
                  <a:effectLst/>
                  <a:uLnTx/>
                  <a:uFillTx/>
                  <a:latin typeface="Palatino Linotype" panose="02040502050505030304"/>
                  <a:ea typeface="+mn-ea"/>
                  <a:cs typeface="+mn-cs"/>
                </a:rPr>
                <a:t>Institutions</a:t>
              </a:r>
              <a:endParaRPr kumimoji="0" lang="tr-TR" sz="2400" b="0" i="0" u="none" strike="noStrike" kern="1200" cap="none" spc="0" normalizeH="0" baseline="0" noProof="0" dirty="0">
                <a:ln>
                  <a:noFill/>
                </a:ln>
                <a:solidFill>
                  <a:prstClr val="white"/>
                </a:solidFill>
                <a:effectLst/>
                <a:uLnTx/>
                <a:uFillTx/>
                <a:latin typeface="Palatino Linotype" panose="02040502050505030304"/>
                <a:ea typeface="+mn-ea"/>
                <a:cs typeface="+mn-cs"/>
              </a:endParaRPr>
            </a:p>
          </p:txBody>
        </p:sp>
      </p:grpSp>
      <p:graphicFrame>
        <p:nvGraphicFramePr>
          <p:cNvPr id="4" name="Diyagram 3"/>
          <p:cNvGraphicFramePr/>
          <p:nvPr>
            <p:extLst/>
          </p:nvPr>
        </p:nvGraphicFramePr>
        <p:xfrm>
          <a:off x="5595579" y="-327547"/>
          <a:ext cx="3766782" cy="67692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yagram 4"/>
          <p:cNvGraphicFramePr/>
          <p:nvPr>
            <p:extLst/>
          </p:nvPr>
        </p:nvGraphicFramePr>
        <p:xfrm>
          <a:off x="8474599" y="743181"/>
          <a:ext cx="3502925" cy="474942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yagram 8"/>
          <p:cNvGraphicFramePr/>
          <p:nvPr>
            <p:extLst/>
          </p:nvPr>
        </p:nvGraphicFramePr>
        <p:xfrm>
          <a:off x="6136102" y="4472247"/>
          <a:ext cx="4533350" cy="11465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0" name="Metin kutusu 9"/>
          <p:cNvSpPr txBox="1"/>
          <p:nvPr/>
        </p:nvSpPr>
        <p:spPr>
          <a:xfrm>
            <a:off x="8229599" y="864523"/>
            <a:ext cx="2699133" cy="707886"/>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2000" b="1" i="0" u="none" strike="noStrike" kern="1200" cap="none" spc="0" normalizeH="0" baseline="0" noProof="0" dirty="0" smtClean="0">
                <a:ln>
                  <a:noFill/>
                </a:ln>
                <a:solidFill>
                  <a:srgbClr val="00B0F0"/>
                </a:solidFill>
                <a:effectLst/>
                <a:uLnTx/>
                <a:uFillTx/>
                <a:latin typeface="Palatino Linotype" panose="02040502050505030304"/>
                <a:ea typeface="+mn-ea"/>
                <a:cs typeface="+mn-cs"/>
              </a:rPr>
              <a:t>TURKISH COURT of ACCOUNTS</a:t>
            </a:r>
            <a:endParaRPr kumimoji="0" lang="en-GB" sz="2000" b="1" i="0" u="none" strike="noStrike" kern="1200" cap="none" spc="0" normalizeH="0" baseline="0" noProof="0" dirty="0" err="1" smtClean="0">
              <a:ln>
                <a:noFill/>
              </a:ln>
              <a:solidFill>
                <a:srgbClr val="00B0F0"/>
              </a:solidFill>
              <a:effectLst/>
              <a:uLnTx/>
              <a:uFillTx/>
              <a:latin typeface="Palatino Linotype" panose="02040502050505030304"/>
              <a:ea typeface="+mn-ea"/>
              <a:cs typeface="+mn-cs"/>
            </a:endParaRPr>
          </a:p>
        </p:txBody>
      </p:sp>
      <p:sp>
        <p:nvSpPr>
          <p:cNvPr id="11" name="Sağa Bükülü Ok 10"/>
          <p:cNvSpPr/>
          <p:nvPr/>
        </p:nvSpPr>
        <p:spPr>
          <a:xfrm rot="14979859">
            <a:off x="10178449" y="4581695"/>
            <a:ext cx="602504" cy="2053211"/>
          </a:xfrm>
          <a:prstGeom prst="curvedRightArrow">
            <a:avLst>
              <a:gd name="adj1" fmla="val 31943"/>
              <a:gd name="adj2" fmla="val 78240"/>
              <a:gd name="adj3" fmla="val 49421"/>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58" name="Sağa Bükülü Ok 57"/>
          <p:cNvSpPr/>
          <p:nvPr/>
        </p:nvSpPr>
        <p:spPr>
          <a:xfrm rot="3937161">
            <a:off x="9315870" y="2783253"/>
            <a:ext cx="566365" cy="2093716"/>
          </a:xfrm>
          <a:prstGeom prst="curvedRightArrow">
            <a:avLst>
              <a:gd name="adj1" fmla="val 31943"/>
              <a:gd name="adj2" fmla="val 85640"/>
              <a:gd name="adj3" fmla="val 49156"/>
            </a:avLst>
          </a:prstGeom>
          <a:solidFill>
            <a:srgbClr val="00B050"/>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Palatino Linotype" panose="02040502050505030304"/>
              <a:ea typeface="+mn-ea"/>
              <a:cs typeface="+mn-cs"/>
            </a:endParaRPr>
          </a:p>
        </p:txBody>
      </p:sp>
      <p:sp>
        <p:nvSpPr>
          <p:cNvPr id="12" name="Metin kutusu 11"/>
          <p:cNvSpPr txBox="1"/>
          <p:nvPr/>
        </p:nvSpPr>
        <p:spPr>
          <a:xfrm>
            <a:off x="6971614" y="5599651"/>
            <a:ext cx="171961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smtClean="0">
                <a:ln>
                  <a:noFill/>
                </a:ln>
                <a:solidFill>
                  <a:srgbClr val="E9943A">
                    <a:lumMod val="40000"/>
                    <a:lumOff val="60000"/>
                  </a:srgbClr>
                </a:solidFill>
                <a:effectLst/>
                <a:uLnTx/>
                <a:uFillTx/>
                <a:latin typeface="Palatino Linotype" panose="02040502050505030304"/>
                <a:ea typeface="+mn-ea"/>
                <a:cs typeface="+mn-cs"/>
              </a:rPr>
              <a:t>DATA WAREHOUSE</a:t>
            </a:r>
            <a:endParaRPr kumimoji="0" lang="en-GB" sz="1800" b="0" i="0" u="none" strike="noStrike" kern="1200" cap="none" spc="0" normalizeH="0" baseline="0" noProof="0" dirty="0" err="1" smtClean="0">
              <a:ln>
                <a:noFill/>
              </a:ln>
              <a:solidFill>
                <a:srgbClr val="E9943A">
                  <a:lumMod val="40000"/>
                  <a:lumOff val="60000"/>
                </a:srgbClr>
              </a:solidFill>
              <a:effectLst/>
              <a:uLnTx/>
              <a:uFillTx/>
              <a:latin typeface="Palatino Linotype" panose="02040502050505030304"/>
              <a:ea typeface="+mn-ea"/>
              <a:cs typeface="+mn-cs"/>
            </a:endParaRPr>
          </a:p>
        </p:txBody>
      </p:sp>
      <p:sp>
        <p:nvSpPr>
          <p:cNvPr id="2" name="Metin kutusu 1"/>
          <p:cNvSpPr txBox="1"/>
          <p:nvPr/>
        </p:nvSpPr>
        <p:spPr>
          <a:xfrm>
            <a:off x="7226300" y="4057650"/>
            <a:ext cx="622300" cy="307777"/>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smtClean="0">
                <a:ln>
                  <a:noFill/>
                </a:ln>
                <a:solidFill>
                  <a:srgbClr val="D53DD0">
                    <a:lumMod val="50000"/>
                  </a:srgbClr>
                </a:solidFill>
                <a:effectLst/>
                <a:uLnTx/>
                <a:uFillTx/>
                <a:latin typeface="Palatino Linotype" panose="02040502050505030304"/>
                <a:ea typeface="+mn-ea"/>
                <a:cs typeface="+mn-cs"/>
              </a:rPr>
              <a:t>ETL</a:t>
            </a:r>
            <a:endParaRPr kumimoji="0" lang="en-GB" sz="1400" b="0" i="0" u="none" strike="noStrike" kern="1200" cap="none" spc="0" normalizeH="0" baseline="0" noProof="0" dirty="0" err="1" smtClean="0">
              <a:ln>
                <a:noFill/>
              </a:ln>
              <a:solidFill>
                <a:srgbClr val="D53DD0">
                  <a:lumMod val="50000"/>
                </a:srgbClr>
              </a:solidFill>
              <a:effectLst/>
              <a:uLnTx/>
              <a:uFillTx/>
              <a:latin typeface="Palatino Linotype" panose="02040502050505030304"/>
              <a:ea typeface="+mn-ea"/>
              <a:cs typeface="+mn-cs"/>
            </a:endParaRPr>
          </a:p>
        </p:txBody>
      </p:sp>
      <p:grpSp>
        <p:nvGrpSpPr>
          <p:cNvPr id="60" name="Grup 59"/>
          <p:cNvGrpSpPr/>
          <p:nvPr/>
        </p:nvGrpSpPr>
        <p:grpSpPr>
          <a:xfrm>
            <a:off x="3146300" y="608837"/>
            <a:ext cx="2821004" cy="827315"/>
            <a:chOff x="2698637" y="1295615"/>
            <a:chExt cx="3599430" cy="1177558"/>
          </a:xfrm>
        </p:grpSpPr>
        <p:sp>
          <p:nvSpPr>
            <p:cNvPr id="61" name="Sağ Ok 60"/>
            <p:cNvSpPr/>
            <p:nvPr/>
          </p:nvSpPr>
          <p:spPr>
            <a:xfrm>
              <a:off x="2698637" y="1295615"/>
              <a:ext cx="3599430" cy="1177558"/>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2" name="Sağ Ok 4"/>
            <p:cNvSpPr txBox="1"/>
            <p:nvPr/>
          </p:nvSpPr>
          <p:spPr>
            <a:xfrm>
              <a:off x="2698637" y="1442811"/>
              <a:ext cx="3547189" cy="88316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5560" tIns="35560" rIns="35560" bIns="35560" numCol="1" spcCol="1270" anchor="t" anchorCtr="0">
              <a:noAutofit/>
            </a:bodyPr>
            <a:lstStyle/>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4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IPFMS</a:t>
              </a:r>
            </a:p>
            <a:p>
              <a:pPr marL="285750" marR="0" lvl="1" indent="-285750" algn="l" defTabSz="2489200" rtl="0" eaLnBrk="1" fontAlgn="auto" latinLnBrk="0" hangingPunct="1">
                <a:lnSpc>
                  <a:spcPct val="90000"/>
                </a:lnSpc>
                <a:spcBef>
                  <a:spcPct val="0"/>
                </a:spcBef>
                <a:spcAft>
                  <a:spcPct val="15000"/>
                </a:spcAft>
                <a:buClrTx/>
                <a:buSzTx/>
                <a:buFontTx/>
                <a:buChar char="••"/>
                <a:tabLst/>
                <a:defRPr/>
              </a:pPr>
              <a:r>
                <a:rPr kumimoji="0" lang="tr-TR" sz="2400" b="0" i="0" u="none" strike="noStrike" kern="1200" cap="none" spc="0" normalizeH="0" baseline="0" noProof="0" dirty="0" smtClean="0">
                  <a:ln>
                    <a:noFill/>
                  </a:ln>
                  <a:solidFill>
                    <a:prstClr val="black">
                      <a:hueOff val="0"/>
                      <a:satOff val="0"/>
                      <a:lumOff val="0"/>
                      <a:alphaOff val="0"/>
                    </a:prstClr>
                  </a:solidFill>
                  <a:effectLst/>
                  <a:uLnTx/>
                  <a:uFillTx/>
                  <a:latin typeface="Palatino Linotype" panose="02040502050505030304"/>
                  <a:ea typeface="+mn-ea"/>
                  <a:cs typeface="+mn-cs"/>
                </a:rPr>
                <a:t>WEB-PORTAL</a:t>
              </a:r>
              <a:endParaRPr kumimoji="0" lang="tr-TR" sz="2400" b="0" i="0" u="none" strike="noStrike" kern="1200" cap="none" spc="0" normalizeH="0" baseline="0" noProof="0" dirty="0">
                <a:ln>
                  <a:noFill/>
                </a:ln>
                <a:solidFill>
                  <a:prstClr val="black">
                    <a:hueOff val="0"/>
                    <a:satOff val="0"/>
                    <a:lumOff val="0"/>
                    <a:alphaOff val="0"/>
                  </a:prstClr>
                </a:solidFill>
                <a:effectLst/>
                <a:uLnTx/>
                <a:uFillTx/>
                <a:latin typeface="Palatino Linotype" panose="02040502050505030304"/>
                <a:ea typeface="+mn-ea"/>
                <a:cs typeface="+mn-cs"/>
              </a:endParaRPr>
            </a:p>
          </p:txBody>
        </p:sp>
      </p:grpSp>
    </p:spTree>
    <p:extLst>
      <p:ext uri="{BB962C8B-B14F-4D97-AF65-F5344CB8AC3E}">
        <p14:creationId xmlns:p14="http://schemas.microsoft.com/office/powerpoint/2010/main" val="8448360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5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2000"/>
                                        <p:tgtEl>
                                          <p:spTgt spid="39"/>
                                        </p:tgtEl>
                                      </p:cBhvr>
                                    </p:animEffect>
                                    <p:anim calcmode="lin" valueType="num">
                                      <p:cBhvr>
                                        <p:cTn id="14" dur="2000" fill="hold"/>
                                        <p:tgtEl>
                                          <p:spTgt spid="39"/>
                                        </p:tgtEl>
                                        <p:attrNameLst>
                                          <p:attrName>ppt_x</p:attrName>
                                        </p:attrNameLst>
                                      </p:cBhvr>
                                      <p:tavLst>
                                        <p:tav tm="0">
                                          <p:val>
                                            <p:strVal val="#ppt_x"/>
                                          </p:val>
                                        </p:tav>
                                        <p:tav tm="100000">
                                          <p:val>
                                            <p:strVal val="#ppt_x"/>
                                          </p:val>
                                        </p:tav>
                                      </p:tavLst>
                                    </p:anim>
                                    <p:anim calcmode="lin" valueType="num">
                                      <p:cBhvr>
                                        <p:cTn id="15" dur="2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3500"/>
                            </p:stCondLst>
                            <p:childTnLst>
                              <p:par>
                                <p:cTn id="17" presetID="47" presetClass="entr" presetSubtype="0" fill="hold" nodeType="afterEffect">
                                  <p:stCondLst>
                                    <p:cond delay="5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2000"/>
                                        <p:tgtEl>
                                          <p:spTgt spid="45"/>
                                        </p:tgtEl>
                                      </p:cBhvr>
                                    </p:animEffect>
                                    <p:anim calcmode="lin" valueType="num">
                                      <p:cBhvr>
                                        <p:cTn id="20" dur="2000" fill="hold"/>
                                        <p:tgtEl>
                                          <p:spTgt spid="45"/>
                                        </p:tgtEl>
                                        <p:attrNameLst>
                                          <p:attrName>ppt_x</p:attrName>
                                        </p:attrNameLst>
                                      </p:cBhvr>
                                      <p:tavLst>
                                        <p:tav tm="0">
                                          <p:val>
                                            <p:strVal val="#ppt_x"/>
                                          </p:val>
                                        </p:tav>
                                        <p:tav tm="100000">
                                          <p:val>
                                            <p:strVal val="#ppt_x"/>
                                          </p:val>
                                        </p:tav>
                                      </p:tavLst>
                                    </p:anim>
                                    <p:anim calcmode="lin" valueType="num">
                                      <p:cBhvr>
                                        <p:cTn id="21" dur="2000" fill="hold"/>
                                        <p:tgtEl>
                                          <p:spTgt spid="45"/>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7" presetClass="entr" presetSubtype="0" fill="hold" nodeType="afterEffect">
                                  <p:stCondLst>
                                    <p:cond delay="50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2000"/>
                                        <p:tgtEl>
                                          <p:spTgt spid="51"/>
                                        </p:tgtEl>
                                      </p:cBhvr>
                                    </p:animEffect>
                                    <p:anim calcmode="lin" valueType="num">
                                      <p:cBhvr>
                                        <p:cTn id="26" dur="2000" fill="hold"/>
                                        <p:tgtEl>
                                          <p:spTgt spid="51"/>
                                        </p:tgtEl>
                                        <p:attrNameLst>
                                          <p:attrName>ppt_x</p:attrName>
                                        </p:attrNameLst>
                                      </p:cBhvr>
                                      <p:tavLst>
                                        <p:tav tm="0">
                                          <p:val>
                                            <p:strVal val="#ppt_x"/>
                                          </p:val>
                                        </p:tav>
                                        <p:tav tm="100000">
                                          <p:val>
                                            <p:strVal val="#ppt_x"/>
                                          </p:val>
                                        </p:tav>
                                      </p:tavLst>
                                    </p:anim>
                                    <p:anim calcmode="lin" valueType="num">
                                      <p:cBhvr>
                                        <p:cTn id="27" dur="2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7" presetClass="entr" presetSubtype="0" fill="hold" nodeType="after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2000"/>
                                        <p:tgtEl>
                                          <p:spTgt spid="20"/>
                                        </p:tgtEl>
                                      </p:cBhvr>
                                    </p:animEffect>
                                    <p:anim calcmode="lin" valueType="num">
                                      <p:cBhvr>
                                        <p:cTn id="32" dur="2000" fill="hold"/>
                                        <p:tgtEl>
                                          <p:spTgt spid="20"/>
                                        </p:tgtEl>
                                        <p:attrNameLst>
                                          <p:attrName>ppt_x</p:attrName>
                                        </p:attrNameLst>
                                      </p:cBhvr>
                                      <p:tavLst>
                                        <p:tav tm="0">
                                          <p:val>
                                            <p:strVal val="#ppt_x"/>
                                          </p:val>
                                        </p:tav>
                                        <p:tav tm="100000">
                                          <p:val>
                                            <p:strVal val="#ppt_x"/>
                                          </p:val>
                                        </p:tav>
                                      </p:tavLst>
                                    </p:anim>
                                    <p:anim calcmode="lin" valueType="num">
                                      <p:cBhvr>
                                        <p:cTn id="33" dur="2000" fill="hold"/>
                                        <p:tgtEl>
                                          <p:spTgt spid="20"/>
                                        </p:tgtEl>
                                        <p:attrNameLst>
                                          <p:attrName>ppt_y</p:attrName>
                                        </p:attrNameLst>
                                      </p:cBhvr>
                                      <p:tavLst>
                                        <p:tav tm="0">
                                          <p:val>
                                            <p:strVal val="#ppt_y-.1"/>
                                          </p:val>
                                        </p:tav>
                                        <p:tav tm="100000">
                                          <p:val>
                                            <p:strVal val="#ppt_y"/>
                                          </p:val>
                                        </p:tav>
                                      </p:tavLst>
                                    </p:anim>
                                  </p:childTnLst>
                                </p:cTn>
                              </p:par>
                            </p:childTnLst>
                          </p:cTn>
                        </p:par>
                        <p:par>
                          <p:cTn id="34" fill="hold">
                            <p:stCondLst>
                              <p:cond delay="11000"/>
                            </p:stCondLst>
                            <p:childTnLst>
                              <p:par>
                                <p:cTn id="35" presetID="47" presetClass="entr" presetSubtype="0" fill="hold" nodeType="afterEffect">
                                  <p:stCondLst>
                                    <p:cond delay="5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anim calcmode="lin" valueType="num">
                                      <p:cBhvr>
                                        <p:cTn id="38" dur="2000" fill="hold"/>
                                        <p:tgtEl>
                                          <p:spTgt spid="27"/>
                                        </p:tgtEl>
                                        <p:attrNameLst>
                                          <p:attrName>ppt_x</p:attrName>
                                        </p:attrNameLst>
                                      </p:cBhvr>
                                      <p:tavLst>
                                        <p:tav tm="0">
                                          <p:val>
                                            <p:strVal val="#ppt_x"/>
                                          </p:val>
                                        </p:tav>
                                        <p:tav tm="100000">
                                          <p:val>
                                            <p:strVal val="#ppt_x"/>
                                          </p:val>
                                        </p:tav>
                                      </p:tavLst>
                                    </p:anim>
                                    <p:anim calcmode="lin" valueType="num">
                                      <p:cBhvr>
                                        <p:cTn id="39" dur="2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1000" fill="hold"/>
                                        <p:tgtEl>
                                          <p:spTgt spid="30"/>
                                        </p:tgtEl>
                                        <p:attrNameLst>
                                          <p:attrName>ppt_x</p:attrName>
                                        </p:attrNameLst>
                                      </p:cBhvr>
                                      <p:tavLst>
                                        <p:tav tm="0">
                                          <p:val>
                                            <p:strVal val="0-#ppt_w/2"/>
                                          </p:val>
                                        </p:tav>
                                        <p:tav tm="100000">
                                          <p:val>
                                            <p:strVal val="#ppt_x"/>
                                          </p:val>
                                        </p:tav>
                                      </p:tavLst>
                                    </p:anim>
                                    <p:anim calcmode="lin" valueType="num">
                                      <p:cBhvr additive="base">
                                        <p:cTn id="45" dur="10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additive="base">
                                        <p:cTn id="49" dur="1000" fill="hold"/>
                                        <p:tgtEl>
                                          <p:spTgt spid="36"/>
                                        </p:tgtEl>
                                        <p:attrNameLst>
                                          <p:attrName>ppt_x</p:attrName>
                                        </p:attrNameLst>
                                      </p:cBhvr>
                                      <p:tavLst>
                                        <p:tav tm="0">
                                          <p:val>
                                            <p:strVal val="0-#ppt_w/2"/>
                                          </p:val>
                                        </p:tav>
                                        <p:tav tm="100000">
                                          <p:val>
                                            <p:strVal val="#ppt_x"/>
                                          </p:val>
                                        </p:tav>
                                      </p:tavLst>
                                    </p:anim>
                                    <p:anim calcmode="lin" valueType="num">
                                      <p:cBhvr additive="base">
                                        <p:cTn id="5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circle(in)">
                                      <p:cBhvr>
                                        <p:cTn id="55" dur="2000"/>
                                        <p:tgtEl>
                                          <p:spTgt spid="42"/>
                                        </p:tgtEl>
                                      </p:cBhvr>
                                    </p:animEffect>
                                  </p:childTnLst>
                                </p:cTn>
                              </p:par>
                              <p:par>
                                <p:cTn id="56" presetID="6" presetClass="entr" presetSubtype="16"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in)">
                                      <p:cBhvr>
                                        <p:cTn id="58" dur="2000"/>
                                        <p:tgtEl>
                                          <p:spTgt spid="48"/>
                                        </p:tgtEl>
                                      </p:cBhvr>
                                    </p:animEffect>
                                  </p:childTnLst>
                                </p:cTn>
                              </p:par>
                              <p:par>
                                <p:cTn id="59" presetID="6" presetClass="entr" presetSubtype="16"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circle(in)">
                                      <p:cBhvr>
                                        <p:cTn id="61" dur="2000"/>
                                        <p:tgtEl>
                                          <p:spTgt spid="17"/>
                                        </p:tgtEl>
                                      </p:cBhvr>
                                    </p:animEffect>
                                  </p:childTnLst>
                                </p:cTn>
                              </p:par>
                              <p:par>
                                <p:cTn id="62" presetID="6" presetClass="entr" presetSubtype="16"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ircle(in)">
                                      <p:cBhvr>
                                        <p:cTn id="64" dur="2000"/>
                                        <p:tgtEl>
                                          <p:spTgt spid="24"/>
                                        </p:tgtEl>
                                      </p:cBhvr>
                                    </p:animEffect>
                                  </p:childTnLst>
                                </p:cTn>
                              </p:par>
                              <p:par>
                                <p:cTn id="65" presetID="2" presetClass="entr" presetSubtype="8" fill="hold"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1000" fill="hold"/>
                                        <p:tgtEl>
                                          <p:spTgt spid="60"/>
                                        </p:tgtEl>
                                        <p:attrNameLst>
                                          <p:attrName>ppt_x</p:attrName>
                                        </p:attrNameLst>
                                      </p:cBhvr>
                                      <p:tavLst>
                                        <p:tav tm="0">
                                          <p:val>
                                            <p:strVal val="0-#ppt_w/2"/>
                                          </p:val>
                                        </p:tav>
                                        <p:tav tm="100000">
                                          <p:val>
                                            <p:strVal val="#ppt_x"/>
                                          </p:val>
                                        </p:tav>
                                      </p:tavLst>
                                    </p:anim>
                                    <p:anim calcmode="lin" valueType="num">
                                      <p:cBhvr additive="base">
                                        <p:cTn id="68" dur="10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4">
                                            <p:graphicEl>
                                              <a:dgm id="{5FE05BF2-F1A8-4877-8FBD-03B93A316EB0}"/>
                                            </p:graphicEl>
                                          </p:spTgt>
                                        </p:tgtEl>
                                        <p:attrNameLst>
                                          <p:attrName>style.visibility</p:attrName>
                                        </p:attrNameLst>
                                      </p:cBhvr>
                                      <p:to>
                                        <p:strVal val="visible"/>
                                      </p:to>
                                    </p:set>
                                    <p:animEffect transition="in" filter="wipe(down)">
                                      <p:cBhvr>
                                        <p:cTn id="73" dur="870">
                                          <p:stCondLst>
                                            <p:cond delay="0"/>
                                          </p:stCondLst>
                                        </p:cTn>
                                        <p:tgtEl>
                                          <p:spTgt spid="4">
                                            <p:graphicEl>
                                              <a:dgm id="{5FE05BF2-F1A8-4877-8FBD-03B93A316EB0}"/>
                                            </p:graphicEl>
                                          </p:spTgt>
                                        </p:tgtEl>
                                      </p:cBhvr>
                                    </p:animEffect>
                                    <p:anim calcmode="lin" valueType="num">
                                      <p:cBhvr>
                                        <p:cTn id="74" dur="2733" tmFilter="0,0; 0.14,0.36; 0.43,0.73; 0.71,0.91; 1.0,1.0">
                                          <p:stCondLst>
                                            <p:cond delay="0"/>
                                          </p:stCondLst>
                                        </p:cTn>
                                        <p:tgtEl>
                                          <p:spTgt spid="4">
                                            <p:graphicEl>
                                              <a:dgm id="{5FE05BF2-F1A8-4877-8FBD-03B93A316EB0}"/>
                                            </p:graphicEl>
                                          </p:spTgt>
                                        </p:tgtEl>
                                        <p:attrNameLst>
                                          <p:attrName>ppt_x</p:attrName>
                                        </p:attrNameLst>
                                      </p:cBhvr>
                                      <p:tavLst>
                                        <p:tav tm="0">
                                          <p:val>
                                            <p:strVal val="#ppt_x-0.25"/>
                                          </p:val>
                                        </p:tav>
                                        <p:tav tm="100000">
                                          <p:val>
                                            <p:strVal val="#ppt_x"/>
                                          </p:val>
                                        </p:tav>
                                      </p:tavLst>
                                    </p:anim>
                                    <p:anim calcmode="lin" valueType="num">
                                      <p:cBhvr>
                                        <p:cTn id="75" dur="996" tmFilter="0.0,0.0; 0.25,0.07; 0.50,0.2; 0.75,0.467; 1.0,1.0">
                                          <p:stCondLst>
                                            <p:cond delay="0"/>
                                          </p:stCondLst>
                                        </p:cTn>
                                        <p:tgtEl>
                                          <p:spTgt spid="4">
                                            <p:graphicEl>
                                              <a:dgm id="{5FE05BF2-F1A8-4877-8FBD-03B93A316EB0}"/>
                                            </p:graphicEl>
                                          </p:spTgt>
                                        </p:tgtEl>
                                        <p:attrNameLst>
                                          <p:attrName>ppt_y</p:attrName>
                                        </p:attrNameLst>
                                      </p:cBhvr>
                                      <p:tavLst>
                                        <p:tav tm="0" fmla="#ppt_y-sin(pi*$)/3">
                                          <p:val>
                                            <p:fltVal val="0.5"/>
                                          </p:val>
                                        </p:tav>
                                        <p:tav tm="100000">
                                          <p:val>
                                            <p:fltVal val="1"/>
                                          </p:val>
                                        </p:tav>
                                      </p:tavLst>
                                    </p:anim>
                                    <p:anim calcmode="lin" valueType="num">
                                      <p:cBhvr>
                                        <p:cTn id="76" dur="996" tmFilter="0, 0; 0.125,0.2665; 0.25,0.4; 0.375,0.465; 0.5,0.5;  0.625,0.535; 0.75,0.6; 0.875,0.7335; 1,1">
                                          <p:stCondLst>
                                            <p:cond delay="996"/>
                                          </p:stCondLst>
                                        </p:cTn>
                                        <p:tgtEl>
                                          <p:spTgt spid="4">
                                            <p:graphicEl>
                                              <a:dgm id="{5FE05BF2-F1A8-4877-8FBD-03B93A316EB0}"/>
                                            </p:graphicEl>
                                          </p:spTgt>
                                        </p:tgtEl>
                                        <p:attrNameLst>
                                          <p:attrName>ppt_y</p:attrName>
                                        </p:attrNameLst>
                                      </p:cBhvr>
                                      <p:tavLst>
                                        <p:tav tm="0" fmla="#ppt_y-sin(pi*$)/9">
                                          <p:val>
                                            <p:fltVal val="0"/>
                                          </p:val>
                                        </p:tav>
                                        <p:tav tm="100000">
                                          <p:val>
                                            <p:fltVal val="1"/>
                                          </p:val>
                                        </p:tav>
                                      </p:tavLst>
                                    </p:anim>
                                    <p:anim calcmode="lin" valueType="num">
                                      <p:cBhvr>
                                        <p:cTn id="77" dur="498" tmFilter="0, 0; 0.125,0.2665; 0.25,0.4; 0.375,0.465; 0.5,0.5;  0.625,0.535; 0.75,0.6; 0.875,0.7335; 1,1">
                                          <p:stCondLst>
                                            <p:cond delay="1986"/>
                                          </p:stCondLst>
                                        </p:cTn>
                                        <p:tgtEl>
                                          <p:spTgt spid="4">
                                            <p:graphicEl>
                                              <a:dgm id="{5FE05BF2-F1A8-4877-8FBD-03B93A316EB0}"/>
                                            </p:graphicEl>
                                          </p:spTgt>
                                        </p:tgtEl>
                                        <p:attrNameLst>
                                          <p:attrName>ppt_y</p:attrName>
                                        </p:attrNameLst>
                                      </p:cBhvr>
                                      <p:tavLst>
                                        <p:tav tm="0" fmla="#ppt_y-sin(pi*$)/27">
                                          <p:val>
                                            <p:fltVal val="0"/>
                                          </p:val>
                                        </p:tav>
                                        <p:tav tm="100000">
                                          <p:val>
                                            <p:fltVal val="1"/>
                                          </p:val>
                                        </p:tav>
                                      </p:tavLst>
                                    </p:anim>
                                    <p:anim calcmode="lin" valueType="num">
                                      <p:cBhvr>
                                        <p:cTn id="78" dur="246" tmFilter="0, 0; 0.125,0.2665; 0.25,0.4; 0.375,0.465; 0.5,0.5;  0.625,0.535; 0.75,0.6; 0.875,0.7335; 1,1">
                                          <p:stCondLst>
                                            <p:cond delay="2484"/>
                                          </p:stCondLst>
                                        </p:cTn>
                                        <p:tgtEl>
                                          <p:spTgt spid="4">
                                            <p:graphicEl>
                                              <a:dgm id="{5FE05BF2-F1A8-4877-8FBD-03B93A316EB0}"/>
                                            </p:graphicEl>
                                          </p:spTgt>
                                        </p:tgtEl>
                                        <p:attrNameLst>
                                          <p:attrName>ppt_y</p:attrName>
                                        </p:attrNameLst>
                                      </p:cBhvr>
                                      <p:tavLst>
                                        <p:tav tm="0" fmla="#ppt_y-sin(pi*$)/81">
                                          <p:val>
                                            <p:fltVal val="0"/>
                                          </p:val>
                                        </p:tav>
                                        <p:tav tm="100000">
                                          <p:val>
                                            <p:fltVal val="1"/>
                                          </p:val>
                                        </p:tav>
                                      </p:tavLst>
                                    </p:anim>
                                    <p:animScale>
                                      <p:cBhvr>
                                        <p:cTn id="79" dur="39">
                                          <p:stCondLst>
                                            <p:cond delay="975"/>
                                          </p:stCondLst>
                                        </p:cTn>
                                        <p:tgtEl>
                                          <p:spTgt spid="4">
                                            <p:graphicEl>
                                              <a:dgm id="{5FE05BF2-F1A8-4877-8FBD-03B93A316EB0}"/>
                                            </p:graphicEl>
                                          </p:spTgt>
                                        </p:tgtEl>
                                      </p:cBhvr>
                                      <p:to x="100000" y="60000"/>
                                    </p:animScale>
                                    <p:animScale>
                                      <p:cBhvr>
                                        <p:cTn id="80" dur="249" decel="50000">
                                          <p:stCondLst>
                                            <p:cond delay="1014"/>
                                          </p:stCondLst>
                                        </p:cTn>
                                        <p:tgtEl>
                                          <p:spTgt spid="4">
                                            <p:graphicEl>
                                              <a:dgm id="{5FE05BF2-F1A8-4877-8FBD-03B93A316EB0}"/>
                                            </p:graphicEl>
                                          </p:spTgt>
                                        </p:tgtEl>
                                      </p:cBhvr>
                                      <p:to x="100000" y="100000"/>
                                    </p:animScale>
                                    <p:animScale>
                                      <p:cBhvr>
                                        <p:cTn id="81" dur="39">
                                          <p:stCondLst>
                                            <p:cond delay="1968"/>
                                          </p:stCondLst>
                                        </p:cTn>
                                        <p:tgtEl>
                                          <p:spTgt spid="4">
                                            <p:graphicEl>
                                              <a:dgm id="{5FE05BF2-F1A8-4877-8FBD-03B93A316EB0}"/>
                                            </p:graphicEl>
                                          </p:spTgt>
                                        </p:tgtEl>
                                      </p:cBhvr>
                                      <p:to x="100000" y="80000"/>
                                    </p:animScale>
                                    <p:animScale>
                                      <p:cBhvr>
                                        <p:cTn id="82" dur="249" decel="50000">
                                          <p:stCondLst>
                                            <p:cond delay="2007"/>
                                          </p:stCondLst>
                                        </p:cTn>
                                        <p:tgtEl>
                                          <p:spTgt spid="4">
                                            <p:graphicEl>
                                              <a:dgm id="{5FE05BF2-F1A8-4877-8FBD-03B93A316EB0}"/>
                                            </p:graphicEl>
                                          </p:spTgt>
                                        </p:tgtEl>
                                      </p:cBhvr>
                                      <p:to x="100000" y="100000"/>
                                    </p:animScale>
                                    <p:animScale>
                                      <p:cBhvr>
                                        <p:cTn id="83" dur="39">
                                          <p:stCondLst>
                                            <p:cond delay="2463"/>
                                          </p:stCondLst>
                                        </p:cTn>
                                        <p:tgtEl>
                                          <p:spTgt spid="4">
                                            <p:graphicEl>
                                              <a:dgm id="{5FE05BF2-F1A8-4877-8FBD-03B93A316EB0}"/>
                                            </p:graphicEl>
                                          </p:spTgt>
                                        </p:tgtEl>
                                      </p:cBhvr>
                                      <p:to x="100000" y="90000"/>
                                    </p:animScale>
                                    <p:animScale>
                                      <p:cBhvr>
                                        <p:cTn id="84" dur="249" decel="50000">
                                          <p:stCondLst>
                                            <p:cond delay="2502"/>
                                          </p:stCondLst>
                                        </p:cTn>
                                        <p:tgtEl>
                                          <p:spTgt spid="4">
                                            <p:graphicEl>
                                              <a:dgm id="{5FE05BF2-F1A8-4877-8FBD-03B93A316EB0}"/>
                                            </p:graphicEl>
                                          </p:spTgt>
                                        </p:tgtEl>
                                      </p:cBhvr>
                                      <p:to x="100000" y="100000"/>
                                    </p:animScale>
                                    <p:animScale>
                                      <p:cBhvr>
                                        <p:cTn id="85" dur="39">
                                          <p:stCondLst>
                                            <p:cond delay="2712"/>
                                          </p:stCondLst>
                                        </p:cTn>
                                        <p:tgtEl>
                                          <p:spTgt spid="4">
                                            <p:graphicEl>
                                              <a:dgm id="{5FE05BF2-F1A8-4877-8FBD-03B93A316EB0}"/>
                                            </p:graphicEl>
                                          </p:spTgt>
                                        </p:tgtEl>
                                      </p:cBhvr>
                                      <p:to x="100000" y="95000"/>
                                    </p:animScale>
                                    <p:animScale>
                                      <p:cBhvr>
                                        <p:cTn id="86" dur="249" decel="50000">
                                          <p:stCondLst>
                                            <p:cond delay="2751"/>
                                          </p:stCondLst>
                                        </p:cTn>
                                        <p:tgtEl>
                                          <p:spTgt spid="4">
                                            <p:graphicEl>
                                              <a:dgm id="{5FE05BF2-F1A8-4877-8FBD-03B93A316EB0}"/>
                                            </p:graphicEl>
                                          </p:spTgt>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4">
                                            <p:graphicEl>
                                              <a:dgm id="{5E72B957-2D45-4B84-801C-3B7ADCA1551D}"/>
                                            </p:graphicEl>
                                          </p:spTgt>
                                        </p:tgtEl>
                                        <p:attrNameLst>
                                          <p:attrName>style.visibility</p:attrName>
                                        </p:attrNameLst>
                                      </p:cBhvr>
                                      <p:to>
                                        <p:strVal val="visible"/>
                                      </p:to>
                                    </p:set>
                                    <p:animEffect transition="in" filter="wipe(down)">
                                      <p:cBhvr>
                                        <p:cTn id="89" dur="580">
                                          <p:stCondLst>
                                            <p:cond delay="0"/>
                                          </p:stCondLst>
                                        </p:cTn>
                                        <p:tgtEl>
                                          <p:spTgt spid="4">
                                            <p:graphicEl>
                                              <a:dgm id="{5E72B957-2D45-4B84-801C-3B7ADCA1551D}"/>
                                            </p:graphicEl>
                                          </p:spTgt>
                                        </p:tgtEl>
                                      </p:cBhvr>
                                    </p:animEffect>
                                    <p:anim calcmode="lin" valueType="num">
                                      <p:cBhvr>
                                        <p:cTn id="90" dur="1822" tmFilter="0,0; 0.14,0.36; 0.43,0.73; 0.71,0.91; 1.0,1.0">
                                          <p:stCondLst>
                                            <p:cond delay="0"/>
                                          </p:stCondLst>
                                        </p:cTn>
                                        <p:tgtEl>
                                          <p:spTgt spid="4">
                                            <p:graphicEl>
                                              <a:dgm id="{5E72B957-2D45-4B84-801C-3B7ADCA1551D}"/>
                                            </p:graphic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
                                            <p:graphicEl>
                                              <a:dgm id="{5E72B957-2D45-4B84-801C-3B7ADCA1551D}"/>
                                            </p:graphic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
                                            <p:graphicEl>
                                              <a:dgm id="{5E72B957-2D45-4B84-801C-3B7ADCA1551D}"/>
                                            </p:graphic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
                                            <p:graphicEl>
                                              <a:dgm id="{5E72B957-2D45-4B84-801C-3B7ADCA1551D}"/>
                                            </p:graphic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
                                            <p:graphicEl>
                                              <a:dgm id="{5E72B957-2D45-4B84-801C-3B7ADCA1551D}"/>
                                            </p:graphic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4">
                                            <p:graphicEl>
                                              <a:dgm id="{5E72B957-2D45-4B84-801C-3B7ADCA1551D}"/>
                                            </p:graphicEl>
                                          </p:spTgt>
                                        </p:tgtEl>
                                      </p:cBhvr>
                                      <p:to x="100000" y="60000"/>
                                    </p:animScale>
                                    <p:animScale>
                                      <p:cBhvr>
                                        <p:cTn id="96" dur="166" decel="50000">
                                          <p:stCondLst>
                                            <p:cond delay="676"/>
                                          </p:stCondLst>
                                        </p:cTn>
                                        <p:tgtEl>
                                          <p:spTgt spid="4">
                                            <p:graphicEl>
                                              <a:dgm id="{5E72B957-2D45-4B84-801C-3B7ADCA1551D}"/>
                                            </p:graphicEl>
                                          </p:spTgt>
                                        </p:tgtEl>
                                      </p:cBhvr>
                                      <p:to x="100000" y="100000"/>
                                    </p:animScale>
                                    <p:animScale>
                                      <p:cBhvr>
                                        <p:cTn id="97" dur="26">
                                          <p:stCondLst>
                                            <p:cond delay="1312"/>
                                          </p:stCondLst>
                                        </p:cTn>
                                        <p:tgtEl>
                                          <p:spTgt spid="4">
                                            <p:graphicEl>
                                              <a:dgm id="{5E72B957-2D45-4B84-801C-3B7ADCA1551D}"/>
                                            </p:graphicEl>
                                          </p:spTgt>
                                        </p:tgtEl>
                                      </p:cBhvr>
                                      <p:to x="100000" y="80000"/>
                                    </p:animScale>
                                    <p:animScale>
                                      <p:cBhvr>
                                        <p:cTn id="98" dur="166" decel="50000">
                                          <p:stCondLst>
                                            <p:cond delay="1338"/>
                                          </p:stCondLst>
                                        </p:cTn>
                                        <p:tgtEl>
                                          <p:spTgt spid="4">
                                            <p:graphicEl>
                                              <a:dgm id="{5E72B957-2D45-4B84-801C-3B7ADCA1551D}"/>
                                            </p:graphicEl>
                                          </p:spTgt>
                                        </p:tgtEl>
                                      </p:cBhvr>
                                      <p:to x="100000" y="100000"/>
                                    </p:animScale>
                                    <p:animScale>
                                      <p:cBhvr>
                                        <p:cTn id="99" dur="26">
                                          <p:stCondLst>
                                            <p:cond delay="1642"/>
                                          </p:stCondLst>
                                        </p:cTn>
                                        <p:tgtEl>
                                          <p:spTgt spid="4">
                                            <p:graphicEl>
                                              <a:dgm id="{5E72B957-2D45-4B84-801C-3B7ADCA1551D}"/>
                                            </p:graphicEl>
                                          </p:spTgt>
                                        </p:tgtEl>
                                      </p:cBhvr>
                                      <p:to x="100000" y="90000"/>
                                    </p:animScale>
                                    <p:animScale>
                                      <p:cBhvr>
                                        <p:cTn id="100" dur="166" decel="50000">
                                          <p:stCondLst>
                                            <p:cond delay="1668"/>
                                          </p:stCondLst>
                                        </p:cTn>
                                        <p:tgtEl>
                                          <p:spTgt spid="4">
                                            <p:graphicEl>
                                              <a:dgm id="{5E72B957-2D45-4B84-801C-3B7ADCA1551D}"/>
                                            </p:graphicEl>
                                          </p:spTgt>
                                        </p:tgtEl>
                                      </p:cBhvr>
                                      <p:to x="100000" y="100000"/>
                                    </p:animScale>
                                    <p:animScale>
                                      <p:cBhvr>
                                        <p:cTn id="101" dur="26">
                                          <p:stCondLst>
                                            <p:cond delay="1808"/>
                                          </p:stCondLst>
                                        </p:cTn>
                                        <p:tgtEl>
                                          <p:spTgt spid="4">
                                            <p:graphicEl>
                                              <a:dgm id="{5E72B957-2D45-4B84-801C-3B7ADCA1551D}"/>
                                            </p:graphicEl>
                                          </p:spTgt>
                                        </p:tgtEl>
                                      </p:cBhvr>
                                      <p:to x="100000" y="95000"/>
                                    </p:animScale>
                                    <p:animScale>
                                      <p:cBhvr>
                                        <p:cTn id="102" dur="166" decel="50000">
                                          <p:stCondLst>
                                            <p:cond delay="1834"/>
                                          </p:stCondLst>
                                        </p:cTn>
                                        <p:tgtEl>
                                          <p:spTgt spid="4">
                                            <p:graphicEl>
                                              <a:dgm id="{5E72B957-2D45-4B84-801C-3B7ADCA1551D}"/>
                                            </p:graphicEl>
                                          </p:spTgt>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4">
                                            <p:graphicEl>
                                              <a:dgm id="{32EC28B0-3707-4AD0-9D7D-333E5178C3BA}"/>
                                            </p:graphicEl>
                                          </p:spTgt>
                                        </p:tgtEl>
                                        <p:attrNameLst>
                                          <p:attrName>style.visibility</p:attrName>
                                        </p:attrNameLst>
                                      </p:cBhvr>
                                      <p:to>
                                        <p:strVal val="visible"/>
                                      </p:to>
                                    </p:set>
                                    <p:animEffect transition="in" filter="wipe(down)">
                                      <p:cBhvr>
                                        <p:cTn id="105" dur="580">
                                          <p:stCondLst>
                                            <p:cond delay="0"/>
                                          </p:stCondLst>
                                        </p:cTn>
                                        <p:tgtEl>
                                          <p:spTgt spid="4">
                                            <p:graphicEl>
                                              <a:dgm id="{32EC28B0-3707-4AD0-9D7D-333E5178C3BA}"/>
                                            </p:graphicEl>
                                          </p:spTgt>
                                        </p:tgtEl>
                                      </p:cBhvr>
                                    </p:animEffect>
                                    <p:anim calcmode="lin" valueType="num">
                                      <p:cBhvr>
                                        <p:cTn id="106" dur="1822" tmFilter="0,0; 0.14,0.36; 0.43,0.73; 0.71,0.91; 1.0,1.0">
                                          <p:stCondLst>
                                            <p:cond delay="0"/>
                                          </p:stCondLst>
                                        </p:cTn>
                                        <p:tgtEl>
                                          <p:spTgt spid="4">
                                            <p:graphicEl>
                                              <a:dgm id="{32EC28B0-3707-4AD0-9D7D-333E5178C3BA}"/>
                                            </p:graphic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4">
                                            <p:graphicEl>
                                              <a:dgm id="{32EC28B0-3707-4AD0-9D7D-333E5178C3BA}"/>
                                            </p:graphic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4">
                                            <p:graphicEl>
                                              <a:dgm id="{32EC28B0-3707-4AD0-9D7D-333E5178C3BA}"/>
                                            </p:graphic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4">
                                            <p:graphicEl>
                                              <a:dgm id="{32EC28B0-3707-4AD0-9D7D-333E5178C3BA}"/>
                                            </p:graphic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4">
                                            <p:graphicEl>
                                              <a:dgm id="{32EC28B0-3707-4AD0-9D7D-333E5178C3BA}"/>
                                            </p:graphic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4">
                                            <p:graphicEl>
                                              <a:dgm id="{32EC28B0-3707-4AD0-9D7D-333E5178C3BA}"/>
                                            </p:graphicEl>
                                          </p:spTgt>
                                        </p:tgtEl>
                                      </p:cBhvr>
                                      <p:to x="100000" y="60000"/>
                                    </p:animScale>
                                    <p:animScale>
                                      <p:cBhvr>
                                        <p:cTn id="112" dur="166" decel="50000">
                                          <p:stCondLst>
                                            <p:cond delay="676"/>
                                          </p:stCondLst>
                                        </p:cTn>
                                        <p:tgtEl>
                                          <p:spTgt spid="4">
                                            <p:graphicEl>
                                              <a:dgm id="{32EC28B0-3707-4AD0-9D7D-333E5178C3BA}"/>
                                            </p:graphicEl>
                                          </p:spTgt>
                                        </p:tgtEl>
                                      </p:cBhvr>
                                      <p:to x="100000" y="100000"/>
                                    </p:animScale>
                                    <p:animScale>
                                      <p:cBhvr>
                                        <p:cTn id="113" dur="26">
                                          <p:stCondLst>
                                            <p:cond delay="1312"/>
                                          </p:stCondLst>
                                        </p:cTn>
                                        <p:tgtEl>
                                          <p:spTgt spid="4">
                                            <p:graphicEl>
                                              <a:dgm id="{32EC28B0-3707-4AD0-9D7D-333E5178C3BA}"/>
                                            </p:graphicEl>
                                          </p:spTgt>
                                        </p:tgtEl>
                                      </p:cBhvr>
                                      <p:to x="100000" y="80000"/>
                                    </p:animScale>
                                    <p:animScale>
                                      <p:cBhvr>
                                        <p:cTn id="114" dur="166" decel="50000">
                                          <p:stCondLst>
                                            <p:cond delay="1338"/>
                                          </p:stCondLst>
                                        </p:cTn>
                                        <p:tgtEl>
                                          <p:spTgt spid="4">
                                            <p:graphicEl>
                                              <a:dgm id="{32EC28B0-3707-4AD0-9D7D-333E5178C3BA}"/>
                                            </p:graphicEl>
                                          </p:spTgt>
                                        </p:tgtEl>
                                      </p:cBhvr>
                                      <p:to x="100000" y="100000"/>
                                    </p:animScale>
                                    <p:animScale>
                                      <p:cBhvr>
                                        <p:cTn id="115" dur="26">
                                          <p:stCondLst>
                                            <p:cond delay="1642"/>
                                          </p:stCondLst>
                                        </p:cTn>
                                        <p:tgtEl>
                                          <p:spTgt spid="4">
                                            <p:graphicEl>
                                              <a:dgm id="{32EC28B0-3707-4AD0-9D7D-333E5178C3BA}"/>
                                            </p:graphicEl>
                                          </p:spTgt>
                                        </p:tgtEl>
                                      </p:cBhvr>
                                      <p:to x="100000" y="90000"/>
                                    </p:animScale>
                                    <p:animScale>
                                      <p:cBhvr>
                                        <p:cTn id="116" dur="166" decel="50000">
                                          <p:stCondLst>
                                            <p:cond delay="1668"/>
                                          </p:stCondLst>
                                        </p:cTn>
                                        <p:tgtEl>
                                          <p:spTgt spid="4">
                                            <p:graphicEl>
                                              <a:dgm id="{32EC28B0-3707-4AD0-9D7D-333E5178C3BA}"/>
                                            </p:graphicEl>
                                          </p:spTgt>
                                        </p:tgtEl>
                                      </p:cBhvr>
                                      <p:to x="100000" y="100000"/>
                                    </p:animScale>
                                    <p:animScale>
                                      <p:cBhvr>
                                        <p:cTn id="117" dur="26">
                                          <p:stCondLst>
                                            <p:cond delay="1808"/>
                                          </p:stCondLst>
                                        </p:cTn>
                                        <p:tgtEl>
                                          <p:spTgt spid="4">
                                            <p:graphicEl>
                                              <a:dgm id="{32EC28B0-3707-4AD0-9D7D-333E5178C3BA}"/>
                                            </p:graphicEl>
                                          </p:spTgt>
                                        </p:tgtEl>
                                      </p:cBhvr>
                                      <p:to x="100000" y="95000"/>
                                    </p:animScale>
                                    <p:animScale>
                                      <p:cBhvr>
                                        <p:cTn id="118" dur="166" decel="50000">
                                          <p:stCondLst>
                                            <p:cond delay="1834"/>
                                          </p:stCondLst>
                                        </p:cTn>
                                        <p:tgtEl>
                                          <p:spTgt spid="4">
                                            <p:graphicEl>
                                              <a:dgm id="{32EC28B0-3707-4AD0-9D7D-333E5178C3BA}"/>
                                            </p:graphicEl>
                                          </p:spTgt>
                                        </p:tgtEl>
                                      </p:cBhvr>
                                      <p:to x="100000" y="100000"/>
                                    </p:animScale>
                                  </p:childTnLst>
                                </p:cTn>
                              </p:par>
                            </p:childTnLst>
                          </p:cTn>
                        </p:par>
                        <p:par>
                          <p:cTn id="119" fill="hold">
                            <p:stCondLst>
                              <p:cond delay="3000"/>
                            </p:stCondLst>
                            <p:childTnLst>
                              <p:par>
                                <p:cTn id="120" presetID="26" presetClass="entr" presetSubtype="0" fill="hold" grpId="0" nodeType="afterEffect">
                                  <p:stCondLst>
                                    <p:cond delay="250"/>
                                  </p:stCondLst>
                                  <p:childTnLst>
                                    <p:set>
                                      <p:cBhvr>
                                        <p:cTn id="121" dur="1" fill="hold">
                                          <p:stCondLst>
                                            <p:cond delay="0"/>
                                          </p:stCondLst>
                                        </p:cTn>
                                        <p:tgtEl>
                                          <p:spTgt spid="4">
                                            <p:graphicEl>
                                              <a:dgm id="{765F2F07-A1D9-446C-AC4E-5CA85DC358C9}"/>
                                            </p:graphicEl>
                                          </p:spTgt>
                                        </p:tgtEl>
                                        <p:attrNameLst>
                                          <p:attrName>style.visibility</p:attrName>
                                        </p:attrNameLst>
                                      </p:cBhvr>
                                      <p:to>
                                        <p:strVal val="visible"/>
                                      </p:to>
                                    </p:set>
                                    <p:animEffect transition="in" filter="wipe(down)">
                                      <p:cBhvr>
                                        <p:cTn id="122" dur="580">
                                          <p:stCondLst>
                                            <p:cond delay="0"/>
                                          </p:stCondLst>
                                        </p:cTn>
                                        <p:tgtEl>
                                          <p:spTgt spid="4">
                                            <p:graphicEl>
                                              <a:dgm id="{765F2F07-A1D9-446C-AC4E-5CA85DC358C9}"/>
                                            </p:graphicEl>
                                          </p:spTgt>
                                        </p:tgtEl>
                                      </p:cBhvr>
                                    </p:animEffect>
                                    <p:anim calcmode="lin" valueType="num">
                                      <p:cBhvr>
                                        <p:cTn id="123" dur="1822" tmFilter="0,0; 0.14,0.36; 0.43,0.73; 0.71,0.91; 1.0,1.0">
                                          <p:stCondLst>
                                            <p:cond delay="0"/>
                                          </p:stCondLst>
                                        </p:cTn>
                                        <p:tgtEl>
                                          <p:spTgt spid="4">
                                            <p:graphicEl>
                                              <a:dgm id="{765F2F07-A1D9-446C-AC4E-5CA85DC358C9}"/>
                                            </p:graphicEl>
                                          </p:spTgt>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4">
                                            <p:graphicEl>
                                              <a:dgm id="{765F2F07-A1D9-446C-AC4E-5CA85DC358C9}"/>
                                            </p:graphicEl>
                                          </p:spTgt>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4">
                                            <p:graphicEl>
                                              <a:dgm id="{765F2F07-A1D9-446C-AC4E-5CA85DC358C9}"/>
                                            </p:graphicEl>
                                          </p:spTgt>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4">
                                            <p:graphicEl>
                                              <a:dgm id="{765F2F07-A1D9-446C-AC4E-5CA85DC358C9}"/>
                                            </p:graphicEl>
                                          </p:spTgt>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4">
                                            <p:graphicEl>
                                              <a:dgm id="{765F2F07-A1D9-446C-AC4E-5CA85DC358C9}"/>
                                            </p:graphicEl>
                                          </p:spTgt>
                                        </p:tgtEl>
                                        <p:attrNameLst>
                                          <p:attrName>ppt_y</p:attrName>
                                        </p:attrNameLst>
                                      </p:cBhvr>
                                      <p:tavLst>
                                        <p:tav tm="0" fmla="#ppt_y-sin(pi*$)/81">
                                          <p:val>
                                            <p:fltVal val="0"/>
                                          </p:val>
                                        </p:tav>
                                        <p:tav tm="100000">
                                          <p:val>
                                            <p:fltVal val="1"/>
                                          </p:val>
                                        </p:tav>
                                      </p:tavLst>
                                    </p:anim>
                                    <p:animScale>
                                      <p:cBhvr>
                                        <p:cTn id="128" dur="26">
                                          <p:stCondLst>
                                            <p:cond delay="650"/>
                                          </p:stCondLst>
                                        </p:cTn>
                                        <p:tgtEl>
                                          <p:spTgt spid="4">
                                            <p:graphicEl>
                                              <a:dgm id="{765F2F07-A1D9-446C-AC4E-5CA85DC358C9}"/>
                                            </p:graphicEl>
                                          </p:spTgt>
                                        </p:tgtEl>
                                      </p:cBhvr>
                                      <p:to x="100000" y="60000"/>
                                    </p:animScale>
                                    <p:animScale>
                                      <p:cBhvr>
                                        <p:cTn id="129" dur="166" decel="50000">
                                          <p:stCondLst>
                                            <p:cond delay="676"/>
                                          </p:stCondLst>
                                        </p:cTn>
                                        <p:tgtEl>
                                          <p:spTgt spid="4">
                                            <p:graphicEl>
                                              <a:dgm id="{765F2F07-A1D9-446C-AC4E-5CA85DC358C9}"/>
                                            </p:graphicEl>
                                          </p:spTgt>
                                        </p:tgtEl>
                                      </p:cBhvr>
                                      <p:to x="100000" y="100000"/>
                                    </p:animScale>
                                    <p:animScale>
                                      <p:cBhvr>
                                        <p:cTn id="130" dur="26">
                                          <p:stCondLst>
                                            <p:cond delay="1312"/>
                                          </p:stCondLst>
                                        </p:cTn>
                                        <p:tgtEl>
                                          <p:spTgt spid="4">
                                            <p:graphicEl>
                                              <a:dgm id="{765F2F07-A1D9-446C-AC4E-5CA85DC358C9}"/>
                                            </p:graphicEl>
                                          </p:spTgt>
                                        </p:tgtEl>
                                      </p:cBhvr>
                                      <p:to x="100000" y="80000"/>
                                    </p:animScale>
                                    <p:animScale>
                                      <p:cBhvr>
                                        <p:cTn id="131" dur="166" decel="50000">
                                          <p:stCondLst>
                                            <p:cond delay="1338"/>
                                          </p:stCondLst>
                                        </p:cTn>
                                        <p:tgtEl>
                                          <p:spTgt spid="4">
                                            <p:graphicEl>
                                              <a:dgm id="{765F2F07-A1D9-446C-AC4E-5CA85DC358C9}"/>
                                            </p:graphicEl>
                                          </p:spTgt>
                                        </p:tgtEl>
                                      </p:cBhvr>
                                      <p:to x="100000" y="100000"/>
                                    </p:animScale>
                                    <p:animScale>
                                      <p:cBhvr>
                                        <p:cTn id="132" dur="26">
                                          <p:stCondLst>
                                            <p:cond delay="1642"/>
                                          </p:stCondLst>
                                        </p:cTn>
                                        <p:tgtEl>
                                          <p:spTgt spid="4">
                                            <p:graphicEl>
                                              <a:dgm id="{765F2F07-A1D9-446C-AC4E-5CA85DC358C9}"/>
                                            </p:graphicEl>
                                          </p:spTgt>
                                        </p:tgtEl>
                                      </p:cBhvr>
                                      <p:to x="100000" y="90000"/>
                                    </p:animScale>
                                    <p:animScale>
                                      <p:cBhvr>
                                        <p:cTn id="133" dur="166" decel="50000">
                                          <p:stCondLst>
                                            <p:cond delay="1668"/>
                                          </p:stCondLst>
                                        </p:cTn>
                                        <p:tgtEl>
                                          <p:spTgt spid="4">
                                            <p:graphicEl>
                                              <a:dgm id="{765F2F07-A1D9-446C-AC4E-5CA85DC358C9}"/>
                                            </p:graphicEl>
                                          </p:spTgt>
                                        </p:tgtEl>
                                      </p:cBhvr>
                                      <p:to x="100000" y="100000"/>
                                    </p:animScale>
                                    <p:animScale>
                                      <p:cBhvr>
                                        <p:cTn id="134" dur="26">
                                          <p:stCondLst>
                                            <p:cond delay="1808"/>
                                          </p:stCondLst>
                                        </p:cTn>
                                        <p:tgtEl>
                                          <p:spTgt spid="4">
                                            <p:graphicEl>
                                              <a:dgm id="{765F2F07-A1D9-446C-AC4E-5CA85DC358C9}"/>
                                            </p:graphicEl>
                                          </p:spTgt>
                                        </p:tgtEl>
                                      </p:cBhvr>
                                      <p:to x="100000" y="95000"/>
                                    </p:animScale>
                                    <p:animScale>
                                      <p:cBhvr>
                                        <p:cTn id="135" dur="166" decel="50000">
                                          <p:stCondLst>
                                            <p:cond delay="1834"/>
                                          </p:stCondLst>
                                        </p:cTn>
                                        <p:tgtEl>
                                          <p:spTgt spid="4">
                                            <p:graphicEl>
                                              <a:dgm id="{765F2F07-A1D9-446C-AC4E-5CA85DC358C9}"/>
                                            </p:graphicEl>
                                          </p:spTgt>
                                        </p:tgtEl>
                                      </p:cBhvr>
                                      <p:to x="100000" y="100000"/>
                                    </p:animScale>
                                  </p:childTnLst>
                                </p:cTn>
                              </p:par>
                            </p:childTnLst>
                          </p:cTn>
                        </p:par>
                        <p:par>
                          <p:cTn id="136" fill="hold">
                            <p:stCondLst>
                              <p:cond delay="5250"/>
                            </p:stCondLst>
                            <p:childTnLst>
                              <p:par>
                                <p:cTn id="137" presetID="26" presetClass="entr" presetSubtype="0" fill="hold" grpId="0" nodeType="afterEffect">
                                  <p:stCondLst>
                                    <p:cond delay="250"/>
                                  </p:stCondLst>
                                  <p:childTnLst>
                                    <p:set>
                                      <p:cBhvr>
                                        <p:cTn id="138" dur="1" fill="hold">
                                          <p:stCondLst>
                                            <p:cond delay="0"/>
                                          </p:stCondLst>
                                        </p:cTn>
                                        <p:tgtEl>
                                          <p:spTgt spid="4">
                                            <p:graphicEl>
                                              <a:dgm id="{B67CDF0C-AE92-474D-B123-D1DE7A544F27}"/>
                                            </p:graphicEl>
                                          </p:spTgt>
                                        </p:tgtEl>
                                        <p:attrNameLst>
                                          <p:attrName>style.visibility</p:attrName>
                                        </p:attrNameLst>
                                      </p:cBhvr>
                                      <p:to>
                                        <p:strVal val="visible"/>
                                      </p:to>
                                    </p:set>
                                    <p:animEffect transition="in" filter="wipe(down)">
                                      <p:cBhvr>
                                        <p:cTn id="139" dur="580">
                                          <p:stCondLst>
                                            <p:cond delay="0"/>
                                          </p:stCondLst>
                                        </p:cTn>
                                        <p:tgtEl>
                                          <p:spTgt spid="4">
                                            <p:graphicEl>
                                              <a:dgm id="{B67CDF0C-AE92-474D-B123-D1DE7A544F27}"/>
                                            </p:graphicEl>
                                          </p:spTgt>
                                        </p:tgtEl>
                                      </p:cBhvr>
                                    </p:animEffect>
                                    <p:anim calcmode="lin" valueType="num">
                                      <p:cBhvr>
                                        <p:cTn id="140" dur="1822" tmFilter="0,0; 0.14,0.36; 0.43,0.73; 0.71,0.91; 1.0,1.0">
                                          <p:stCondLst>
                                            <p:cond delay="0"/>
                                          </p:stCondLst>
                                        </p:cTn>
                                        <p:tgtEl>
                                          <p:spTgt spid="4">
                                            <p:graphicEl>
                                              <a:dgm id="{B67CDF0C-AE92-474D-B123-D1DE7A544F27}"/>
                                            </p:graphic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4">
                                            <p:graphicEl>
                                              <a:dgm id="{B67CDF0C-AE92-474D-B123-D1DE7A544F27}"/>
                                            </p:graphic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4">
                                            <p:graphicEl>
                                              <a:dgm id="{B67CDF0C-AE92-474D-B123-D1DE7A544F27}"/>
                                            </p:graphic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4">
                                            <p:graphicEl>
                                              <a:dgm id="{B67CDF0C-AE92-474D-B123-D1DE7A544F27}"/>
                                            </p:graphic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4">
                                            <p:graphicEl>
                                              <a:dgm id="{B67CDF0C-AE92-474D-B123-D1DE7A544F27}"/>
                                            </p:graphic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4">
                                            <p:graphicEl>
                                              <a:dgm id="{B67CDF0C-AE92-474D-B123-D1DE7A544F27}"/>
                                            </p:graphicEl>
                                          </p:spTgt>
                                        </p:tgtEl>
                                      </p:cBhvr>
                                      <p:to x="100000" y="60000"/>
                                    </p:animScale>
                                    <p:animScale>
                                      <p:cBhvr>
                                        <p:cTn id="146" dur="166" decel="50000">
                                          <p:stCondLst>
                                            <p:cond delay="676"/>
                                          </p:stCondLst>
                                        </p:cTn>
                                        <p:tgtEl>
                                          <p:spTgt spid="4">
                                            <p:graphicEl>
                                              <a:dgm id="{B67CDF0C-AE92-474D-B123-D1DE7A544F27}"/>
                                            </p:graphicEl>
                                          </p:spTgt>
                                        </p:tgtEl>
                                      </p:cBhvr>
                                      <p:to x="100000" y="100000"/>
                                    </p:animScale>
                                    <p:animScale>
                                      <p:cBhvr>
                                        <p:cTn id="147" dur="26">
                                          <p:stCondLst>
                                            <p:cond delay="1312"/>
                                          </p:stCondLst>
                                        </p:cTn>
                                        <p:tgtEl>
                                          <p:spTgt spid="4">
                                            <p:graphicEl>
                                              <a:dgm id="{B67CDF0C-AE92-474D-B123-D1DE7A544F27}"/>
                                            </p:graphicEl>
                                          </p:spTgt>
                                        </p:tgtEl>
                                      </p:cBhvr>
                                      <p:to x="100000" y="80000"/>
                                    </p:animScale>
                                    <p:animScale>
                                      <p:cBhvr>
                                        <p:cTn id="148" dur="166" decel="50000">
                                          <p:stCondLst>
                                            <p:cond delay="1338"/>
                                          </p:stCondLst>
                                        </p:cTn>
                                        <p:tgtEl>
                                          <p:spTgt spid="4">
                                            <p:graphicEl>
                                              <a:dgm id="{B67CDF0C-AE92-474D-B123-D1DE7A544F27}"/>
                                            </p:graphicEl>
                                          </p:spTgt>
                                        </p:tgtEl>
                                      </p:cBhvr>
                                      <p:to x="100000" y="100000"/>
                                    </p:animScale>
                                    <p:animScale>
                                      <p:cBhvr>
                                        <p:cTn id="149" dur="26">
                                          <p:stCondLst>
                                            <p:cond delay="1642"/>
                                          </p:stCondLst>
                                        </p:cTn>
                                        <p:tgtEl>
                                          <p:spTgt spid="4">
                                            <p:graphicEl>
                                              <a:dgm id="{B67CDF0C-AE92-474D-B123-D1DE7A544F27}"/>
                                            </p:graphicEl>
                                          </p:spTgt>
                                        </p:tgtEl>
                                      </p:cBhvr>
                                      <p:to x="100000" y="90000"/>
                                    </p:animScale>
                                    <p:animScale>
                                      <p:cBhvr>
                                        <p:cTn id="150" dur="166" decel="50000">
                                          <p:stCondLst>
                                            <p:cond delay="1668"/>
                                          </p:stCondLst>
                                        </p:cTn>
                                        <p:tgtEl>
                                          <p:spTgt spid="4">
                                            <p:graphicEl>
                                              <a:dgm id="{B67CDF0C-AE92-474D-B123-D1DE7A544F27}"/>
                                            </p:graphicEl>
                                          </p:spTgt>
                                        </p:tgtEl>
                                      </p:cBhvr>
                                      <p:to x="100000" y="100000"/>
                                    </p:animScale>
                                    <p:animScale>
                                      <p:cBhvr>
                                        <p:cTn id="151" dur="26">
                                          <p:stCondLst>
                                            <p:cond delay="1808"/>
                                          </p:stCondLst>
                                        </p:cTn>
                                        <p:tgtEl>
                                          <p:spTgt spid="4">
                                            <p:graphicEl>
                                              <a:dgm id="{B67CDF0C-AE92-474D-B123-D1DE7A544F27}"/>
                                            </p:graphicEl>
                                          </p:spTgt>
                                        </p:tgtEl>
                                      </p:cBhvr>
                                      <p:to x="100000" y="95000"/>
                                    </p:animScale>
                                    <p:animScale>
                                      <p:cBhvr>
                                        <p:cTn id="152" dur="166" decel="50000">
                                          <p:stCondLst>
                                            <p:cond delay="1834"/>
                                          </p:stCondLst>
                                        </p:cTn>
                                        <p:tgtEl>
                                          <p:spTgt spid="4">
                                            <p:graphicEl>
                                              <a:dgm id="{B67CDF0C-AE92-474D-B123-D1DE7A544F27}"/>
                                            </p:graphicEl>
                                          </p:spTgt>
                                        </p:tgtEl>
                                      </p:cBhvr>
                                      <p:to x="100000" y="100000"/>
                                    </p:animScale>
                                  </p:childTnLst>
                                </p:cTn>
                              </p:par>
                            </p:childTnLst>
                          </p:cTn>
                        </p:par>
                        <p:par>
                          <p:cTn id="153" fill="hold">
                            <p:stCondLst>
                              <p:cond delay="7500"/>
                            </p:stCondLst>
                            <p:childTnLst>
                              <p:par>
                                <p:cTn id="154" presetID="26" presetClass="entr" presetSubtype="0" fill="hold" grpId="0" nodeType="afterEffect">
                                  <p:stCondLst>
                                    <p:cond delay="500"/>
                                  </p:stCondLst>
                                  <p:childTnLst>
                                    <p:set>
                                      <p:cBhvr>
                                        <p:cTn id="155" dur="1" fill="hold">
                                          <p:stCondLst>
                                            <p:cond delay="0"/>
                                          </p:stCondLst>
                                        </p:cTn>
                                        <p:tgtEl>
                                          <p:spTgt spid="4">
                                            <p:graphicEl>
                                              <a:dgm id="{7838D15B-1759-4742-B2C4-CE70DE1D9C2D}"/>
                                            </p:graphicEl>
                                          </p:spTgt>
                                        </p:tgtEl>
                                        <p:attrNameLst>
                                          <p:attrName>style.visibility</p:attrName>
                                        </p:attrNameLst>
                                      </p:cBhvr>
                                      <p:to>
                                        <p:strVal val="visible"/>
                                      </p:to>
                                    </p:set>
                                    <p:animEffect transition="in" filter="wipe(down)">
                                      <p:cBhvr>
                                        <p:cTn id="156" dur="580">
                                          <p:stCondLst>
                                            <p:cond delay="0"/>
                                          </p:stCondLst>
                                        </p:cTn>
                                        <p:tgtEl>
                                          <p:spTgt spid="4">
                                            <p:graphicEl>
                                              <a:dgm id="{7838D15B-1759-4742-B2C4-CE70DE1D9C2D}"/>
                                            </p:graphicEl>
                                          </p:spTgt>
                                        </p:tgtEl>
                                      </p:cBhvr>
                                    </p:animEffect>
                                    <p:anim calcmode="lin" valueType="num">
                                      <p:cBhvr>
                                        <p:cTn id="157" dur="1822" tmFilter="0,0; 0.14,0.36; 0.43,0.73; 0.71,0.91; 1.0,1.0">
                                          <p:stCondLst>
                                            <p:cond delay="0"/>
                                          </p:stCondLst>
                                        </p:cTn>
                                        <p:tgtEl>
                                          <p:spTgt spid="4">
                                            <p:graphicEl>
                                              <a:dgm id="{7838D15B-1759-4742-B2C4-CE70DE1D9C2D}"/>
                                            </p:graphicEl>
                                          </p:spTgt>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4">
                                            <p:graphicEl>
                                              <a:dgm id="{7838D15B-1759-4742-B2C4-CE70DE1D9C2D}"/>
                                            </p:graphicEl>
                                          </p:spTgt>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4">
                                            <p:graphicEl>
                                              <a:dgm id="{7838D15B-1759-4742-B2C4-CE70DE1D9C2D}"/>
                                            </p:graphicEl>
                                          </p:spTgt>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4">
                                            <p:graphicEl>
                                              <a:dgm id="{7838D15B-1759-4742-B2C4-CE70DE1D9C2D}"/>
                                            </p:graphicEl>
                                          </p:spTgt>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4">
                                            <p:graphicEl>
                                              <a:dgm id="{7838D15B-1759-4742-B2C4-CE70DE1D9C2D}"/>
                                            </p:graphicEl>
                                          </p:spTgt>
                                        </p:tgtEl>
                                        <p:attrNameLst>
                                          <p:attrName>ppt_y</p:attrName>
                                        </p:attrNameLst>
                                      </p:cBhvr>
                                      <p:tavLst>
                                        <p:tav tm="0" fmla="#ppt_y-sin(pi*$)/81">
                                          <p:val>
                                            <p:fltVal val="0"/>
                                          </p:val>
                                        </p:tav>
                                        <p:tav tm="100000">
                                          <p:val>
                                            <p:fltVal val="1"/>
                                          </p:val>
                                        </p:tav>
                                      </p:tavLst>
                                    </p:anim>
                                    <p:animScale>
                                      <p:cBhvr>
                                        <p:cTn id="162" dur="26">
                                          <p:stCondLst>
                                            <p:cond delay="650"/>
                                          </p:stCondLst>
                                        </p:cTn>
                                        <p:tgtEl>
                                          <p:spTgt spid="4">
                                            <p:graphicEl>
                                              <a:dgm id="{7838D15B-1759-4742-B2C4-CE70DE1D9C2D}"/>
                                            </p:graphicEl>
                                          </p:spTgt>
                                        </p:tgtEl>
                                      </p:cBhvr>
                                      <p:to x="100000" y="60000"/>
                                    </p:animScale>
                                    <p:animScale>
                                      <p:cBhvr>
                                        <p:cTn id="163" dur="166" decel="50000">
                                          <p:stCondLst>
                                            <p:cond delay="676"/>
                                          </p:stCondLst>
                                        </p:cTn>
                                        <p:tgtEl>
                                          <p:spTgt spid="4">
                                            <p:graphicEl>
                                              <a:dgm id="{7838D15B-1759-4742-B2C4-CE70DE1D9C2D}"/>
                                            </p:graphicEl>
                                          </p:spTgt>
                                        </p:tgtEl>
                                      </p:cBhvr>
                                      <p:to x="100000" y="100000"/>
                                    </p:animScale>
                                    <p:animScale>
                                      <p:cBhvr>
                                        <p:cTn id="164" dur="26">
                                          <p:stCondLst>
                                            <p:cond delay="1312"/>
                                          </p:stCondLst>
                                        </p:cTn>
                                        <p:tgtEl>
                                          <p:spTgt spid="4">
                                            <p:graphicEl>
                                              <a:dgm id="{7838D15B-1759-4742-B2C4-CE70DE1D9C2D}"/>
                                            </p:graphicEl>
                                          </p:spTgt>
                                        </p:tgtEl>
                                      </p:cBhvr>
                                      <p:to x="100000" y="80000"/>
                                    </p:animScale>
                                    <p:animScale>
                                      <p:cBhvr>
                                        <p:cTn id="165" dur="166" decel="50000">
                                          <p:stCondLst>
                                            <p:cond delay="1338"/>
                                          </p:stCondLst>
                                        </p:cTn>
                                        <p:tgtEl>
                                          <p:spTgt spid="4">
                                            <p:graphicEl>
                                              <a:dgm id="{7838D15B-1759-4742-B2C4-CE70DE1D9C2D}"/>
                                            </p:graphicEl>
                                          </p:spTgt>
                                        </p:tgtEl>
                                      </p:cBhvr>
                                      <p:to x="100000" y="100000"/>
                                    </p:animScale>
                                    <p:animScale>
                                      <p:cBhvr>
                                        <p:cTn id="166" dur="26">
                                          <p:stCondLst>
                                            <p:cond delay="1642"/>
                                          </p:stCondLst>
                                        </p:cTn>
                                        <p:tgtEl>
                                          <p:spTgt spid="4">
                                            <p:graphicEl>
                                              <a:dgm id="{7838D15B-1759-4742-B2C4-CE70DE1D9C2D}"/>
                                            </p:graphicEl>
                                          </p:spTgt>
                                        </p:tgtEl>
                                      </p:cBhvr>
                                      <p:to x="100000" y="90000"/>
                                    </p:animScale>
                                    <p:animScale>
                                      <p:cBhvr>
                                        <p:cTn id="167" dur="166" decel="50000">
                                          <p:stCondLst>
                                            <p:cond delay="1668"/>
                                          </p:stCondLst>
                                        </p:cTn>
                                        <p:tgtEl>
                                          <p:spTgt spid="4">
                                            <p:graphicEl>
                                              <a:dgm id="{7838D15B-1759-4742-B2C4-CE70DE1D9C2D}"/>
                                            </p:graphicEl>
                                          </p:spTgt>
                                        </p:tgtEl>
                                      </p:cBhvr>
                                      <p:to x="100000" y="100000"/>
                                    </p:animScale>
                                    <p:animScale>
                                      <p:cBhvr>
                                        <p:cTn id="168" dur="26">
                                          <p:stCondLst>
                                            <p:cond delay="1808"/>
                                          </p:stCondLst>
                                        </p:cTn>
                                        <p:tgtEl>
                                          <p:spTgt spid="4">
                                            <p:graphicEl>
                                              <a:dgm id="{7838D15B-1759-4742-B2C4-CE70DE1D9C2D}"/>
                                            </p:graphicEl>
                                          </p:spTgt>
                                        </p:tgtEl>
                                      </p:cBhvr>
                                      <p:to x="100000" y="95000"/>
                                    </p:animScale>
                                    <p:animScale>
                                      <p:cBhvr>
                                        <p:cTn id="169" dur="166" decel="50000">
                                          <p:stCondLst>
                                            <p:cond delay="1834"/>
                                          </p:stCondLst>
                                        </p:cTn>
                                        <p:tgtEl>
                                          <p:spTgt spid="4">
                                            <p:graphicEl>
                                              <a:dgm id="{7838D15B-1759-4742-B2C4-CE70DE1D9C2D}"/>
                                            </p:graphicEl>
                                          </p:spTgt>
                                        </p:tgtEl>
                                      </p:cBhvr>
                                      <p:to x="100000" y="100000"/>
                                    </p:animScale>
                                  </p:childTnLst>
                                </p:cTn>
                              </p:par>
                            </p:childTnLst>
                          </p:cTn>
                        </p:par>
                        <p:par>
                          <p:cTn id="170" fill="hold">
                            <p:stCondLst>
                              <p:cond delay="10000"/>
                            </p:stCondLst>
                            <p:childTnLst>
                              <p:par>
                                <p:cTn id="171" presetID="26" presetClass="entr" presetSubtype="0" fill="hold" grpId="0" nodeType="afterEffect">
                                  <p:stCondLst>
                                    <p:cond delay="500"/>
                                  </p:stCondLst>
                                  <p:childTnLst>
                                    <p:set>
                                      <p:cBhvr>
                                        <p:cTn id="172" dur="1" fill="hold">
                                          <p:stCondLst>
                                            <p:cond delay="0"/>
                                          </p:stCondLst>
                                        </p:cTn>
                                        <p:tgtEl>
                                          <p:spTgt spid="4">
                                            <p:graphicEl>
                                              <a:dgm id="{5163E78A-A57B-4583-A72C-3D8F5B6BC707}"/>
                                            </p:graphicEl>
                                          </p:spTgt>
                                        </p:tgtEl>
                                        <p:attrNameLst>
                                          <p:attrName>style.visibility</p:attrName>
                                        </p:attrNameLst>
                                      </p:cBhvr>
                                      <p:to>
                                        <p:strVal val="visible"/>
                                      </p:to>
                                    </p:set>
                                    <p:animEffect transition="in" filter="wipe(down)">
                                      <p:cBhvr>
                                        <p:cTn id="173" dur="580">
                                          <p:stCondLst>
                                            <p:cond delay="0"/>
                                          </p:stCondLst>
                                        </p:cTn>
                                        <p:tgtEl>
                                          <p:spTgt spid="4">
                                            <p:graphicEl>
                                              <a:dgm id="{5163E78A-A57B-4583-A72C-3D8F5B6BC707}"/>
                                            </p:graphicEl>
                                          </p:spTgt>
                                        </p:tgtEl>
                                      </p:cBhvr>
                                    </p:animEffect>
                                    <p:anim calcmode="lin" valueType="num">
                                      <p:cBhvr>
                                        <p:cTn id="174" dur="1822" tmFilter="0,0; 0.14,0.36; 0.43,0.73; 0.71,0.91; 1.0,1.0">
                                          <p:stCondLst>
                                            <p:cond delay="0"/>
                                          </p:stCondLst>
                                        </p:cTn>
                                        <p:tgtEl>
                                          <p:spTgt spid="4">
                                            <p:graphicEl>
                                              <a:dgm id="{5163E78A-A57B-4583-A72C-3D8F5B6BC707}"/>
                                            </p:graphic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
                                            <p:graphicEl>
                                              <a:dgm id="{5163E78A-A57B-4583-A72C-3D8F5B6BC707}"/>
                                            </p:graphic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
                                            <p:graphicEl>
                                              <a:dgm id="{5163E78A-A57B-4583-A72C-3D8F5B6BC707}"/>
                                            </p:graphic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
                                            <p:graphicEl>
                                              <a:dgm id="{5163E78A-A57B-4583-A72C-3D8F5B6BC707}"/>
                                            </p:graphic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
                                            <p:graphicEl>
                                              <a:dgm id="{5163E78A-A57B-4583-A72C-3D8F5B6BC707}"/>
                                            </p:graphic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4">
                                            <p:graphicEl>
                                              <a:dgm id="{5163E78A-A57B-4583-A72C-3D8F5B6BC707}"/>
                                            </p:graphicEl>
                                          </p:spTgt>
                                        </p:tgtEl>
                                      </p:cBhvr>
                                      <p:to x="100000" y="60000"/>
                                    </p:animScale>
                                    <p:animScale>
                                      <p:cBhvr>
                                        <p:cTn id="180" dur="166" decel="50000">
                                          <p:stCondLst>
                                            <p:cond delay="676"/>
                                          </p:stCondLst>
                                        </p:cTn>
                                        <p:tgtEl>
                                          <p:spTgt spid="4">
                                            <p:graphicEl>
                                              <a:dgm id="{5163E78A-A57B-4583-A72C-3D8F5B6BC707}"/>
                                            </p:graphicEl>
                                          </p:spTgt>
                                        </p:tgtEl>
                                      </p:cBhvr>
                                      <p:to x="100000" y="100000"/>
                                    </p:animScale>
                                    <p:animScale>
                                      <p:cBhvr>
                                        <p:cTn id="181" dur="26">
                                          <p:stCondLst>
                                            <p:cond delay="1312"/>
                                          </p:stCondLst>
                                        </p:cTn>
                                        <p:tgtEl>
                                          <p:spTgt spid="4">
                                            <p:graphicEl>
                                              <a:dgm id="{5163E78A-A57B-4583-A72C-3D8F5B6BC707}"/>
                                            </p:graphicEl>
                                          </p:spTgt>
                                        </p:tgtEl>
                                      </p:cBhvr>
                                      <p:to x="100000" y="80000"/>
                                    </p:animScale>
                                    <p:animScale>
                                      <p:cBhvr>
                                        <p:cTn id="182" dur="166" decel="50000">
                                          <p:stCondLst>
                                            <p:cond delay="1338"/>
                                          </p:stCondLst>
                                        </p:cTn>
                                        <p:tgtEl>
                                          <p:spTgt spid="4">
                                            <p:graphicEl>
                                              <a:dgm id="{5163E78A-A57B-4583-A72C-3D8F5B6BC707}"/>
                                            </p:graphicEl>
                                          </p:spTgt>
                                        </p:tgtEl>
                                      </p:cBhvr>
                                      <p:to x="100000" y="100000"/>
                                    </p:animScale>
                                    <p:animScale>
                                      <p:cBhvr>
                                        <p:cTn id="183" dur="26">
                                          <p:stCondLst>
                                            <p:cond delay="1642"/>
                                          </p:stCondLst>
                                        </p:cTn>
                                        <p:tgtEl>
                                          <p:spTgt spid="4">
                                            <p:graphicEl>
                                              <a:dgm id="{5163E78A-A57B-4583-A72C-3D8F5B6BC707}"/>
                                            </p:graphicEl>
                                          </p:spTgt>
                                        </p:tgtEl>
                                      </p:cBhvr>
                                      <p:to x="100000" y="90000"/>
                                    </p:animScale>
                                    <p:animScale>
                                      <p:cBhvr>
                                        <p:cTn id="184" dur="166" decel="50000">
                                          <p:stCondLst>
                                            <p:cond delay="1668"/>
                                          </p:stCondLst>
                                        </p:cTn>
                                        <p:tgtEl>
                                          <p:spTgt spid="4">
                                            <p:graphicEl>
                                              <a:dgm id="{5163E78A-A57B-4583-A72C-3D8F5B6BC707}"/>
                                            </p:graphicEl>
                                          </p:spTgt>
                                        </p:tgtEl>
                                      </p:cBhvr>
                                      <p:to x="100000" y="100000"/>
                                    </p:animScale>
                                    <p:animScale>
                                      <p:cBhvr>
                                        <p:cTn id="185" dur="26">
                                          <p:stCondLst>
                                            <p:cond delay="1808"/>
                                          </p:stCondLst>
                                        </p:cTn>
                                        <p:tgtEl>
                                          <p:spTgt spid="4">
                                            <p:graphicEl>
                                              <a:dgm id="{5163E78A-A57B-4583-A72C-3D8F5B6BC707}"/>
                                            </p:graphicEl>
                                          </p:spTgt>
                                        </p:tgtEl>
                                      </p:cBhvr>
                                      <p:to x="100000" y="95000"/>
                                    </p:animScale>
                                    <p:animScale>
                                      <p:cBhvr>
                                        <p:cTn id="186" dur="166" decel="50000">
                                          <p:stCondLst>
                                            <p:cond delay="1834"/>
                                          </p:stCondLst>
                                        </p:cTn>
                                        <p:tgtEl>
                                          <p:spTgt spid="4">
                                            <p:graphicEl>
                                              <a:dgm id="{5163E78A-A57B-4583-A72C-3D8F5B6BC707}"/>
                                            </p:graphicEl>
                                          </p:spTgt>
                                        </p:tgtEl>
                                      </p:cBhvr>
                                      <p:to x="100000" y="100000"/>
                                    </p:animScale>
                                  </p:childTnLst>
                                </p:cTn>
                              </p:par>
                            </p:childTnLst>
                          </p:cTn>
                        </p:par>
                        <p:par>
                          <p:cTn id="187" fill="hold">
                            <p:stCondLst>
                              <p:cond delay="12500"/>
                            </p:stCondLst>
                            <p:childTnLst>
                              <p:par>
                                <p:cTn id="188" presetID="14" presetClass="entr" presetSubtype="10" fill="hold" grpId="0" nodeType="afterEffect">
                                  <p:stCondLst>
                                    <p:cond delay="1750"/>
                                  </p:stCondLst>
                                  <p:childTnLst>
                                    <p:set>
                                      <p:cBhvr>
                                        <p:cTn id="189" dur="1" fill="hold">
                                          <p:stCondLst>
                                            <p:cond delay="0"/>
                                          </p:stCondLst>
                                        </p:cTn>
                                        <p:tgtEl>
                                          <p:spTgt spid="9">
                                            <p:graphicEl>
                                              <a:dgm id="{B17043F9-81C1-48E1-B0B2-63DEFA1C975B}"/>
                                            </p:graphicEl>
                                          </p:spTgt>
                                        </p:tgtEl>
                                        <p:attrNameLst>
                                          <p:attrName>style.visibility</p:attrName>
                                        </p:attrNameLst>
                                      </p:cBhvr>
                                      <p:to>
                                        <p:strVal val="visible"/>
                                      </p:to>
                                    </p:set>
                                    <p:animEffect transition="in" filter="randombar(horizontal)">
                                      <p:cBhvr>
                                        <p:cTn id="190" dur="1500"/>
                                        <p:tgtEl>
                                          <p:spTgt spid="9">
                                            <p:graphicEl>
                                              <a:dgm id="{B17043F9-81C1-48E1-B0B2-63DEFA1C975B}"/>
                                            </p:graphicEl>
                                          </p:spTgt>
                                        </p:tgtEl>
                                      </p:cBhvr>
                                    </p:animEffect>
                                  </p:childTnLst>
                                </p:cTn>
                              </p:par>
                            </p:childTnLst>
                          </p:cTn>
                        </p:par>
                        <p:par>
                          <p:cTn id="191" fill="hold">
                            <p:stCondLst>
                              <p:cond delay="15750"/>
                            </p:stCondLst>
                            <p:childTnLst>
                              <p:par>
                                <p:cTn id="192" presetID="14" presetClass="entr" presetSubtype="10" fill="hold" grpId="0" nodeType="afterEffect">
                                  <p:stCondLst>
                                    <p:cond delay="1750"/>
                                  </p:stCondLst>
                                  <p:childTnLst>
                                    <p:set>
                                      <p:cBhvr>
                                        <p:cTn id="193" dur="1" fill="hold">
                                          <p:stCondLst>
                                            <p:cond delay="0"/>
                                          </p:stCondLst>
                                        </p:cTn>
                                        <p:tgtEl>
                                          <p:spTgt spid="9">
                                            <p:graphicEl>
                                              <a:dgm id="{5471E6F3-1EDD-453E-AAA1-237045225029}"/>
                                            </p:graphicEl>
                                          </p:spTgt>
                                        </p:tgtEl>
                                        <p:attrNameLst>
                                          <p:attrName>style.visibility</p:attrName>
                                        </p:attrNameLst>
                                      </p:cBhvr>
                                      <p:to>
                                        <p:strVal val="visible"/>
                                      </p:to>
                                    </p:set>
                                    <p:animEffect transition="in" filter="randombar(horizontal)">
                                      <p:cBhvr>
                                        <p:cTn id="194" dur="1500"/>
                                        <p:tgtEl>
                                          <p:spTgt spid="9">
                                            <p:graphicEl>
                                              <a:dgm id="{5471E6F3-1EDD-453E-AAA1-237045225029}"/>
                                            </p:graphicEl>
                                          </p:spTgt>
                                        </p:tgtEl>
                                      </p:cBhvr>
                                    </p:animEffect>
                                  </p:childTnLst>
                                </p:cTn>
                              </p:par>
                            </p:childTnLst>
                          </p:cTn>
                        </p:par>
                        <p:par>
                          <p:cTn id="195" fill="hold">
                            <p:stCondLst>
                              <p:cond delay="19000"/>
                            </p:stCondLst>
                            <p:childTnLst>
                              <p:par>
                                <p:cTn id="196" presetID="14" presetClass="entr" presetSubtype="10" fill="hold" grpId="0" nodeType="afterEffect">
                                  <p:stCondLst>
                                    <p:cond delay="1750"/>
                                  </p:stCondLst>
                                  <p:childTnLst>
                                    <p:set>
                                      <p:cBhvr>
                                        <p:cTn id="197" dur="1" fill="hold">
                                          <p:stCondLst>
                                            <p:cond delay="0"/>
                                          </p:stCondLst>
                                        </p:cTn>
                                        <p:tgtEl>
                                          <p:spTgt spid="9">
                                            <p:graphicEl>
                                              <a:dgm id="{0E5DE275-FAA2-42F3-A2B1-0DBBE2D43DCB}"/>
                                            </p:graphicEl>
                                          </p:spTgt>
                                        </p:tgtEl>
                                        <p:attrNameLst>
                                          <p:attrName>style.visibility</p:attrName>
                                        </p:attrNameLst>
                                      </p:cBhvr>
                                      <p:to>
                                        <p:strVal val="visible"/>
                                      </p:to>
                                    </p:set>
                                    <p:animEffect transition="in" filter="randombar(horizontal)">
                                      <p:cBhvr>
                                        <p:cTn id="198" dur="1500"/>
                                        <p:tgtEl>
                                          <p:spTgt spid="9">
                                            <p:graphicEl>
                                              <a:dgm id="{0E5DE275-FAA2-42F3-A2B1-0DBBE2D43DCB}"/>
                                            </p:graphicEl>
                                          </p:spTgt>
                                        </p:tgtEl>
                                      </p:cBhvr>
                                    </p:animEffect>
                                  </p:childTnLst>
                                </p:cTn>
                              </p:par>
                            </p:childTnLst>
                          </p:cTn>
                        </p:par>
                        <p:par>
                          <p:cTn id="199" fill="hold">
                            <p:stCondLst>
                              <p:cond delay="22250"/>
                            </p:stCondLst>
                            <p:childTnLst>
                              <p:par>
                                <p:cTn id="200" presetID="14" presetClass="entr" presetSubtype="10" fill="hold" grpId="0" nodeType="afterEffect">
                                  <p:stCondLst>
                                    <p:cond delay="1750"/>
                                  </p:stCondLst>
                                  <p:childTnLst>
                                    <p:set>
                                      <p:cBhvr>
                                        <p:cTn id="201" dur="1" fill="hold">
                                          <p:stCondLst>
                                            <p:cond delay="0"/>
                                          </p:stCondLst>
                                        </p:cTn>
                                        <p:tgtEl>
                                          <p:spTgt spid="9">
                                            <p:graphicEl>
                                              <a:dgm id="{B1736AA9-4E73-4335-B8BD-8DD60D1E3967}"/>
                                            </p:graphicEl>
                                          </p:spTgt>
                                        </p:tgtEl>
                                        <p:attrNameLst>
                                          <p:attrName>style.visibility</p:attrName>
                                        </p:attrNameLst>
                                      </p:cBhvr>
                                      <p:to>
                                        <p:strVal val="visible"/>
                                      </p:to>
                                    </p:set>
                                    <p:animEffect transition="in" filter="randombar(horizontal)">
                                      <p:cBhvr>
                                        <p:cTn id="202" dur="1500"/>
                                        <p:tgtEl>
                                          <p:spTgt spid="9">
                                            <p:graphicEl>
                                              <a:dgm id="{B1736AA9-4E73-4335-B8BD-8DD60D1E3967}"/>
                                            </p:graphicEl>
                                          </p:spTgt>
                                        </p:tgtEl>
                                      </p:cBhvr>
                                    </p:animEffect>
                                  </p:childTnLst>
                                </p:cTn>
                              </p:par>
                            </p:childTnLst>
                          </p:cTn>
                        </p:par>
                        <p:par>
                          <p:cTn id="203" fill="hold">
                            <p:stCondLst>
                              <p:cond delay="25500"/>
                            </p:stCondLst>
                            <p:childTnLst>
                              <p:par>
                                <p:cTn id="204" presetID="10" presetClass="entr" presetSubtype="0" fill="hold" grpId="0" nodeType="afterEffect">
                                  <p:stCondLst>
                                    <p:cond delay="500"/>
                                  </p:stCondLst>
                                  <p:childTnLst>
                                    <p:set>
                                      <p:cBhvr>
                                        <p:cTn id="205" dur="1" fill="hold">
                                          <p:stCondLst>
                                            <p:cond delay="0"/>
                                          </p:stCondLst>
                                        </p:cTn>
                                        <p:tgtEl>
                                          <p:spTgt spid="5">
                                            <p:graphicEl>
                                              <a:dgm id="{A7B9F8A0-C4E3-4F8A-B19D-6A6BD5D03AA2}"/>
                                            </p:graphicEl>
                                          </p:spTgt>
                                        </p:tgtEl>
                                        <p:attrNameLst>
                                          <p:attrName>style.visibility</p:attrName>
                                        </p:attrNameLst>
                                      </p:cBhvr>
                                      <p:to>
                                        <p:strVal val="visible"/>
                                      </p:to>
                                    </p:set>
                                    <p:animEffect transition="in" filter="fade">
                                      <p:cBhvr>
                                        <p:cTn id="206" dur="750"/>
                                        <p:tgtEl>
                                          <p:spTgt spid="5">
                                            <p:graphicEl>
                                              <a:dgm id="{A7B9F8A0-C4E3-4F8A-B19D-6A6BD5D03AA2}"/>
                                            </p:graphicEl>
                                          </p:spTgt>
                                        </p:tgtEl>
                                      </p:cBhvr>
                                    </p:animEffect>
                                  </p:childTnLst>
                                </p:cTn>
                              </p:par>
                            </p:childTnLst>
                          </p:cTn>
                        </p:par>
                        <p:par>
                          <p:cTn id="207" fill="hold">
                            <p:stCondLst>
                              <p:cond delay="26750"/>
                            </p:stCondLst>
                            <p:childTnLst>
                              <p:par>
                                <p:cTn id="208" presetID="10" presetClass="entr" presetSubtype="0" fill="hold" grpId="0" nodeType="afterEffect">
                                  <p:stCondLst>
                                    <p:cond delay="750"/>
                                  </p:stCondLst>
                                  <p:childTnLst>
                                    <p:set>
                                      <p:cBhvr>
                                        <p:cTn id="209" dur="1" fill="hold">
                                          <p:stCondLst>
                                            <p:cond delay="0"/>
                                          </p:stCondLst>
                                        </p:cTn>
                                        <p:tgtEl>
                                          <p:spTgt spid="5">
                                            <p:graphicEl>
                                              <a:dgm id="{5057A8C1-D47F-4D76-A4CC-82286D40674A}"/>
                                            </p:graphicEl>
                                          </p:spTgt>
                                        </p:tgtEl>
                                        <p:attrNameLst>
                                          <p:attrName>style.visibility</p:attrName>
                                        </p:attrNameLst>
                                      </p:cBhvr>
                                      <p:to>
                                        <p:strVal val="visible"/>
                                      </p:to>
                                    </p:set>
                                    <p:animEffect transition="in" filter="fade">
                                      <p:cBhvr>
                                        <p:cTn id="210" dur="750"/>
                                        <p:tgtEl>
                                          <p:spTgt spid="5">
                                            <p:graphicEl>
                                              <a:dgm id="{5057A8C1-D47F-4D76-A4CC-82286D40674A}"/>
                                            </p:graphicEl>
                                          </p:spTgt>
                                        </p:tgtEl>
                                      </p:cBhvr>
                                    </p:animEffect>
                                  </p:childTnLst>
                                </p:cTn>
                              </p:par>
                              <p:par>
                                <p:cTn id="211" presetID="10" presetClass="entr" presetSubtype="0" fill="hold" grpId="0" nodeType="withEffect">
                                  <p:stCondLst>
                                    <p:cond delay="1250"/>
                                  </p:stCondLst>
                                  <p:childTnLst>
                                    <p:set>
                                      <p:cBhvr>
                                        <p:cTn id="212" dur="1" fill="hold">
                                          <p:stCondLst>
                                            <p:cond delay="0"/>
                                          </p:stCondLst>
                                        </p:cTn>
                                        <p:tgtEl>
                                          <p:spTgt spid="5">
                                            <p:graphicEl>
                                              <a:dgm id="{185E684E-B656-4342-AE97-8B7A1EA64F4B}"/>
                                            </p:graphicEl>
                                          </p:spTgt>
                                        </p:tgtEl>
                                        <p:attrNameLst>
                                          <p:attrName>style.visibility</p:attrName>
                                        </p:attrNameLst>
                                      </p:cBhvr>
                                      <p:to>
                                        <p:strVal val="visible"/>
                                      </p:to>
                                    </p:set>
                                    <p:animEffect transition="in" filter="fade">
                                      <p:cBhvr>
                                        <p:cTn id="213" dur="500"/>
                                        <p:tgtEl>
                                          <p:spTgt spid="5">
                                            <p:graphicEl>
                                              <a:dgm id="{185E684E-B656-4342-AE97-8B7A1EA64F4B}"/>
                                            </p:graphicEl>
                                          </p:spTgt>
                                        </p:tgtEl>
                                      </p:cBhvr>
                                    </p:animEffect>
                                  </p:childTnLst>
                                </p:cTn>
                              </p:par>
                            </p:childTnLst>
                          </p:cTn>
                        </p:par>
                        <p:par>
                          <p:cTn id="214" fill="hold">
                            <p:stCondLst>
                              <p:cond delay="28500"/>
                            </p:stCondLst>
                            <p:childTnLst>
                              <p:par>
                                <p:cTn id="215" presetID="10" presetClass="entr" presetSubtype="0" fill="hold" grpId="0" nodeType="afterEffect">
                                  <p:stCondLst>
                                    <p:cond delay="750"/>
                                  </p:stCondLst>
                                  <p:childTnLst>
                                    <p:set>
                                      <p:cBhvr>
                                        <p:cTn id="216" dur="1" fill="hold">
                                          <p:stCondLst>
                                            <p:cond delay="0"/>
                                          </p:stCondLst>
                                        </p:cTn>
                                        <p:tgtEl>
                                          <p:spTgt spid="5">
                                            <p:graphicEl>
                                              <a:dgm id="{105EC55D-AB19-4395-BBD8-23A6587FA376}"/>
                                            </p:graphicEl>
                                          </p:spTgt>
                                        </p:tgtEl>
                                        <p:attrNameLst>
                                          <p:attrName>style.visibility</p:attrName>
                                        </p:attrNameLst>
                                      </p:cBhvr>
                                      <p:to>
                                        <p:strVal val="visible"/>
                                      </p:to>
                                    </p:set>
                                    <p:animEffect transition="in" filter="fade">
                                      <p:cBhvr>
                                        <p:cTn id="217" dur="500"/>
                                        <p:tgtEl>
                                          <p:spTgt spid="5">
                                            <p:graphicEl>
                                              <a:dgm id="{105EC55D-AB19-4395-BBD8-23A6587FA376}"/>
                                            </p:graphicEl>
                                          </p:spTgt>
                                        </p:tgtEl>
                                      </p:cBhvr>
                                    </p:animEffect>
                                  </p:childTnLst>
                                </p:cTn>
                              </p:par>
                              <p:par>
                                <p:cTn id="218" presetID="10" presetClass="entr" presetSubtype="0" fill="hold" grpId="0" nodeType="withEffect">
                                  <p:stCondLst>
                                    <p:cond delay="1250"/>
                                  </p:stCondLst>
                                  <p:childTnLst>
                                    <p:set>
                                      <p:cBhvr>
                                        <p:cTn id="219" dur="1" fill="hold">
                                          <p:stCondLst>
                                            <p:cond delay="0"/>
                                          </p:stCondLst>
                                        </p:cTn>
                                        <p:tgtEl>
                                          <p:spTgt spid="5">
                                            <p:graphicEl>
                                              <a:dgm id="{36CC7EB9-A1D2-4D8A-A0A9-17AC876330AA}"/>
                                            </p:graphicEl>
                                          </p:spTgt>
                                        </p:tgtEl>
                                        <p:attrNameLst>
                                          <p:attrName>style.visibility</p:attrName>
                                        </p:attrNameLst>
                                      </p:cBhvr>
                                      <p:to>
                                        <p:strVal val="visible"/>
                                      </p:to>
                                    </p:set>
                                    <p:animEffect transition="in" filter="fade">
                                      <p:cBhvr>
                                        <p:cTn id="220" dur="500"/>
                                        <p:tgtEl>
                                          <p:spTgt spid="5">
                                            <p:graphicEl>
                                              <a:dgm id="{36CC7EB9-A1D2-4D8A-A0A9-17AC876330AA}"/>
                                            </p:graphicEl>
                                          </p:spTgt>
                                        </p:tgtEl>
                                      </p:cBhvr>
                                    </p:animEffect>
                                  </p:childTnLst>
                                </p:cTn>
                              </p:par>
                            </p:childTnLst>
                          </p:cTn>
                        </p:par>
                        <p:par>
                          <p:cTn id="221" fill="hold">
                            <p:stCondLst>
                              <p:cond delay="30250"/>
                            </p:stCondLst>
                            <p:childTnLst>
                              <p:par>
                                <p:cTn id="222" presetID="10" presetClass="entr" presetSubtype="0" fill="hold" grpId="0" nodeType="afterEffect">
                                  <p:stCondLst>
                                    <p:cond delay="0"/>
                                  </p:stCondLst>
                                  <p:childTnLst>
                                    <p:set>
                                      <p:cBhvr>
                                        <p:cTn id="223" dur="1" fill="hold">
                                          <p:stCondLst>
                                            <p:cond delay="0"/>
                                          </p:stCondLst>
                                        </p:cTn>
                                        <p:tgtEl>
                                          <p:spTgt spid="5">
                                            <p:graphicEl>
                                              <a:dgm id="{8E6699CC-F419-4791-B324-BFBEF9B40863}"/>
                                            </p:graphicEl>
                                          </p:spTgt>
                                        </p:tgtEl>
                                        <p:attrNameLst>
                                          <p:attrName>style.visibility</p:attrName>
                                        </p:attrNameLst>
                                      </p:cBhvr>
                                      <p:to>
                                        <p:strVal val="visible"/>
                                      </p:to>
                                    </p:set>
                                    <p:animEffect transition="in" filter="fade">
                                      <p:cBhvr>
                                        <p:cTn id="224" dur="500"/>
                                        <p:tgtEl>
                                          <p:spTgt spid="5">
                                            <p:graphicEl>
                                              <a:dgm id="{8E6699CC-F419-4791-B324-BFBEF9B40863}"/>
                                            </p:graphicEl>
                                          </p:spTgt>
                                        </p:tgtEl>
                                      </p:cBhvr>
                                    </p:animEffect>
                                  </p:childTnLst>
                                </p:cTn>
                              </p:par>
                            </p:childTnLst>
                          </p:cTn>
                        </p:par>
                        <p:par>
                          <p:cTn id="225" fill="hold">
                            <p:stCondLst>
                              <p:cond delay="30750"/>
                            </p:stCondLst>
                            <p:childTnLst>
                              <p:par>
                                <p:cTn id="226" presetID="21" presetClass="entr" presetSubtype="1" fill="hold" grpId="0" nodeType="afterEffect">
                                  <p:stCondLst>
                                    <p:cond delay="500"/>
                                  </p:stCondLst>
                                  <p:childTnLst>
                                    <p:set>
                                      <p:cBhvr>
                                        <p:cTn id="227" dur="1" fill="hold">
                                          <p:stCondLst>
                                            <p:cond delay="0"/>
                                          </p:stCondLst>
                                        </p:cTn>
                                        <p:tgtEl>
                                          <p:spTgt spid="58"/>
                                        </p:tgtEl>
                                        <p:attrNameLst>
                                          <p:attrName>style.visibility</p:attrName>
                                        </p:attrNameLst>
                                      </p:cBhvr>
                                      <p:to>
                                        <p:strVal val="visible"/>
                                      </p:to>
                                    </p:set>
                                    <p:animEffect transition="in" filter="wheel(1)">
                                      <p:cBhvr>
                                        <p:cTn id="228" dur="2000"/>
                                        <p:tgtEl>
                                          <p:spTgt spid="58"/>
                                        </p:tgtEl>
                                      </p:cBhvr>
                                    </p:animEffect>
                                  </p:childTnLst>
                                </p:cTn>
                              </p:par>
                            </p:childTnLst>
                          </p:cTn>
                        </p:par>
                        <p:par>
                          <p:cTn id="229" fill="hold">
                            <p:stCondLst>
                              <p:cond delay="33250"/>
                            </p:stCondLst>
                            <p:childTnLst>
                              <p:par>
                                <p:cTn id="230" presetID="21" presetClass="entr" presetSubtype="1" fill="hold" grpId="0" nodeType="afterEffect">
                                  <p:stCondLst>
                                    <p:cond delay="500"/>
                                  </p:stCondLst>
                                  <p:childTnLst>
                                    <p:set>
                                      <p:cBhvr>
                                        <p:cTn id="231" dur="1" fill="hold">
                                          <p:stCondLst>
                                            <p:cond delay="0"/>
                                          </p:stCondLst>
                                        </p:cTn>
                                        <p:tgtEl>
                                          <p:spTgt spid="11"/>
                                        </p:tgtEl>
                                        <p:attrNameLst>
                                          <p:attrName>style.visibility</p:attrName>
                                        </p:attrNameLst>
                                      </p:cBhvr>
                                      <p:to>
                                        <p:strVal val="visible"/>
                                      </p:to>
                                    </p:set>
                                    <p:animEffect transition="in" filter="wheel(1)">
                                      <p:cBhvr>
                                        <p:cTn id="232" dur="1500"/>
                                        <p:tgtEl>
                                          <p:spTgt spid="11"/>
                                        </p:tgtEl>
                                      </p:cBhvr>
                                    </p:animEffect>
                                  </p:childTnLst>
                                </p:cTn>
                              </p:par>
                            </p:childTnLst>
                          </p:cTn>
                        </p:par>
                        <p:par>
                          <p:cTn id="233" fill="hold">
                            <p:stCondLst>
                              <p:cond delay="35250"/>
                            </p:stCondLst>
                            <p:childTnLst>
                              <p:par>
                                <p:cTn id="234" presetID="22" presetClass="entr" presetSubtype="4" fill="hold" grpId="0" nodeType="afterEffect">
                                  <p:stCondLst>
                                    <p:cond delay="0"/>
                                  </p:stCondLst>
                                  <p:childTnLst>
                                    <p:set>
                                      <p:cBhvr>
                                        <p:cTn id="235" dur="1" fill="hold">
                                          <p:stCondLst>
                                            <p:cond delay="0"/>
                                          </p:stCondLst>
                                        </p:cTn>
                                        <p:tgtEl>
                                          <p:spTgt spid="12"/>
                                        </p:tgtEl>
                                        <p:attrNameLst>
                                          <p:attrName>style.visibility</p:attrName>
                                        </p:attrNameLst>
                                      </p:cBhvr>
                                      <p:to>
                                        <p:strVal val="visible"/>
                                      </p:to>
                                    </p:set>
                                    <p:animEffect transition="in" filter="wipe(down)">
                                      <p:cBhvr>
                                        <p:cTn id="2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Graphic spid="5" grpId="0" uiExpand="1">
        <p:bldSub>
          <a:bldDgm bld="lvlOne"/>
        </p:bldSub>
      </p:bldGraphic>
      <p:bldGraphic spid="9" grpId="0" uiExpand="1">
        <p:bldSub>
          <a:bldDgm bld="one"/>
        </p:bldSub>
      </p:bldGraphic>
      <p:bldP spid="11" grpId="0" animBg="1"/>
      <p:bldP spid="58"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a:latin typeface="Book Antiqua" panose="02040602050305030304" pitchFamily="18" charset="0"/>
              </a:rPr>
              <a:t>System</a:t>
            </a:r>
            <a:r>
              <a:rPr lang="tr-TR" sz="4400" cap="none" dirty="0">
                <a:latin typeface="Book Antiqua" panose="02040602050305030304" pitchFamily="18" charset="0"/>
              </a:rPr>
              <a:t> </a:t>
            </a:r>
            <a:r>
              <a:rPr lang="tr-TR" sz="4400" cap="none" dirty="0" err="1">
                <a:latin typeface="Book Antiqua" panose="02040602050305030304" pitchFamily="18" charset="0"/>
              </a:rPr>
              <a:t>and</a:t>
            </a:r>
            <a:r>
              <a:rPr lang="tr-TR" sz="4400" cap="none" dirty="0">
                <a:latin typeface="Book Antiqua" panose="02040602050305030304" pitchFamily="18" charset="0"/>
              </a:rPr>
              <a:t> 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lnSpcReduction="10000"/>
          </a:bodyPr>
          <a:lstStyle/>
          <a:p>
            <a:pPr algn="just">
              <a:lnSpc>
                <a:spcPct val="150000"/>
              </a:lnSpc>
            </a:pPr>
            <a:r>
              <a:rPr lang="en-US" dirty="0">
                <a:latin typeface="Bookman Old Style" panose="02050604050505020204" pitchFamily="18" charset="0"/>
              </a:rPr>
              <a:t>TCA aims to have a </a:t>
            </a:r>
            <a:r>
              <a:rPr lang="en-US" dirty="0" err="1">
                <a:latin typeface="Bookman Old Style" panose="02050604050505020204" pitchFamily="18" charset="0"/>
              </a:rPr>
              <a:t>centralised</a:t>
            </a:r>
            <a:r>
              <a:rPr lang="en-US" dirty="0">
                <a:latin typeface="Bookman Old Style" panose="02050604050505020204" pitchFamily="18" charset="0"/>
              </a:rPr>
              <a:t> data processing function by which the management will identify the risks earlier before the annual audit programming/planning process and set the audit strategy.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Also with development of predefined analysis scenarios, the data will be reviewed on a regular basis with respect to the predetermined parameters during the audit process</a:t>
            </a:r>
            <a:r>
              <a:rPr lang="en-US" dirty="0" smtClean="0">
                <a:latin typeface="Bookman Old Style" panose="02050604050505020204" pitchFamily="18" charset="0"/>
              </a:rPr>
              <a:t>.</a:t>
            </a:r>
            <a:endParaRPr lang="tr-TR" dirty="0" smtClean="0">
              <a:latin typeface="Bookman Old Style" panose="02050604050505020204" pitchFamily="18" charset="0"/>
            </a:endParaRPr>
          </a:p>
          <a:p>
            <a:pPr algn="just">
              <a:lnSpc>
                <a:spcPct val="150000"/>
              </a:lnSpc>
            </a:pPr>
            <a:r>
              <a:rPr lang="en-US" dirty="0">
                <a:latin typeface="Bookman Old Style" panose="02050604050505020204" pitchFamily="18" charset="0"/>
              </a:rPr>
              <a:t>Scenarios putted forward are in fact primary controls imposed by the management. The results will provide the auditors with an assurance to some degree about the veracity of the data. If they see it necessary further investigation will be done by auditors. </a:t>
            </a:r>
          </a:p>
          <a:p>
            <a:pPr algn="just">
              <a:lnSpc>
                <a:spcPct val="150000"/>
              </a:lnSpc>
            </a:pPr>
            <a:endParaRPr lang="en-US" dirty="0">
              <a:latin typeface="Bookman Old Style" panose="02050604050505020204" pitchFamily="18" charset="0"/>
            </a:endParaRPr>
          </a:p>
          <a:p>
            <a:pPr marL="0" indent="0" algn="just">
              <a:lnSpc>
                <a:spcPct val="150000"/>
              </a:lnSpc>
              <a:buNone/>
            </a:pPr>
            <a:endParaRPr lang="en-US"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42448985"/>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a:latin typeface="Book Antiqua" panose="02040602050305030304" pitchFamily="18" charset="0"/>
              </a:rPr>
              <a:t>System</a:t>
            </a:r>
            <a:r>
              <a:rPr lang="tr-TR" sz="4400" cap="none" dirty="0">
                <a:latin typeface="Book Antiqua" panose="02040602050305030304" pitchFamily="18" charset="0"/>
              </a:rPr>
              <a:t> </a:t>
            </a:r>
            <a:r>
              <a:rPr lang="tr-TR" sz="4400" cap="none" dirty="0" err="1">
                <a:latin typeface="Book Antiqua" panose="02040602050305030304" pitchFamily="18" charset="0"/>
              </a:rPr>
              <a:t>and</a:t>
            </a:r>
            <a:r>
              <a:rPr lang="tr-TR" sz="4400" cap="none" dirty="0">
                <a:latin typeface="Book Antiqua" panose="02040602050305030304" pitchFamily="18" charset="0"/>
              </a:rPr>
              <a:t> 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algn="just">
              <a:lnSpc>
                <a:spcPct val="150000"/>
              </a:lnSpc>
            </a:pPr>
            <a:r>
              <a:rPr lang="en-US" dirty="0">
                <a:latin typeface="Bookman Old Style" panose="02050604050505020204" pitchFamily="18" charset="0"/>
              </a:rPr>
              <a:t>Analysis scenarios that</a:t>
            </a:r>
            <a:r>
              <a:rPr lang="tr-TR" dirty="0">
                <a:latin typeface="Bookman Old Style" panose="02050604050505020204" pitchFamily="18" charset="0"/>
              </a:rPr>
              <a:t> </a:t>
            </a:r>
            <a:r>
              <a:rPr lang="en-US" dirty="0">
                <a:latin typeface="Bookman Old Style" panose="02050604050505020204" pitchFamily="18" charset="0"/>
              </a:rPr>
              <a:t>work on the data submitted by the auditees are designed to crosscheck a wide range of data sets and to detect risks and accounting errors.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Not only risk-detecting scenarios but also iterative and time taking procedures that fall upon the auditor while conducting audits are being identified and computerized.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All data in the data warehouse system is being controlled for both data integrity and compliance. </a:t>
            </a:r>
          </a:p>
          <a:p>
            <a:pPr marL="0" indent="0" algn="just">
              <a:lnSpc>
                <a:spcPct val="150000"/>
              </a:lnSpc>
              <a:buNone/>
            </a:pPr>
            <a:endParaRPr lang="en-US"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1919335422"/>
      </p:ext>
    </p:extLst>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a:latin typeface="Book Antiqua" panose="02040602050305030304" pitchFamily="18" charset="0"/>
              </a:rPr>
              <a:t>System</a:t>
            </a:r>
            <a:r>
              <a:rPr lang="tr-TR" sz="4400" cap="none" dirty="0">
                <a:latin typeface="Book Antiqua" panose="02040602050305030304" pitchFamily="18" charset="0"/>
              </a:rPr>
              <a:t> </a:t>
            </a:r>
            <a:r>
              <a:rPr lang="tr-TR" sz="4400" cap="none" dirty="0" err="1">
                <a:latin typeface="Book Antiqua" panose="02040602050305030304" pitchFamily="18" charset="0"/>
              </a:rPr>
              <a:t>and</a:t>
            </a:r>
            <a:r>
              <a:rPr lang="tr-TR" sz="4400" cap="none" dirty="0">
                <a:latin typeface="Book Antiqua" panose="02040602050305030304" pitchFamily="18" charset="0"/>
              </a:rPr>
              <a:t> 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14</a:t>
            </a:fld>
            <a:endParaRPr lang="en-US" dirty="0"/>
          </a:p>
        </p:txBody>
      </p:sp>
      <p:sp>
        <p:nvSpPr>
          <p:cNvPr id="3" name="İçerik Yer Tutucusu 2"/>
          <p:cNvSpPr>
            <a:spLocks noGrp="1"/>
          </p:cNvSpPr>
          <p:nvPr>
            <p:ph idx="1"/>
          </p:nvPr>
        </p:nvSpPr>
        <p:spPr>
          <a:xfrm>
            <a:off x="885600" y="1582565"/>
            <a:ext cx="10058400" cy="4050792"/>
          </a:xfrm>
        </p:spPr>
        <p:txBody>
          <a:bodyPr/>
          <a:lstStyle/>
          <a:p>
            <a:pPr marL="0" indent="0">
              <a:buNone/>
            </a:pPr>
            <a:r>
              <a:rPr lang="en-US" dirty="0" smtClean="0">
                <a:latin typeface="Bookman Old Style" panose="02050604050505020204" pitchFamily="18" charset="0"/>
              </a:rPr>
              <a:t>Analysis on Financial Statements</a:t>
            </a:r>
          </a:p>
          <a:p>
            <a:r>
              <a:rPr lang="en-US" sz="1800" dirty="0" smtClean="0">
                <a:latin typeface="Bookman Old Style" panose="02050604050505020204" pitchFamily="18" charset="0"/>
              </a:rPr>
              <a:t>Calculation of Balance Sheet Balances</a:t>
            </a:r>
          </a:p>
          <a:p>
            <a:r>
              <a:rPr lang="en-US" sz="1800" dirty="0" smtClean="0">
                <a:latin typeface="Bookman Old Style" panose="02050604050505020204" pitchFamily="18" charset="0"/>
              </a:rPr>
              <a:t>Calculation of Income Statement Balances</a:t>
            </a:r>
          </a:p>
          <a:p>
            <a:r>
              <a:rPr lang="en-US" sz="1800" dirty="0" smtClean="0">
                <a:latin typeface="Bookman Old Style" panose="02050604050505020204" pitchFamily="18" charset="0"/>
              </a:rPr>
              <a:t>Vertical and Horizontal Analyses</a:t>
            </a:r>
          </a:p>
          <a:p>
            <a:pPr marL="0" indent="0">
              <a:buNone/>
            </a:pPr>
            <a:endParaRPr lang="en-US" dirty="0"/>
          </a:p>
        </p:txBody>
      </p:sp>
      <p:pic>
        <p:nvPicPr>
          <p:cNvPr id="6" name="Resim 5"/>
          <p:cNvPicPr>
            <a:picLocks noChangeAspect="1"/>
          </p:cNvPicPr>
          <p:nvPr/>
        </p:nvPicPr>
        <p:blipFill>
          <a:blip r:embed="rId2"/>
          <a:stretch>
            <a:fillRect/>
          </a:stretch>
        </p:blipFill>
        <p:spPr>
          <a:xfrm>
            <a:off x="1742510" y="3302940"/>
            <a:ext cx="6182290" cy="3264281"/>
          </a:xfrm>
          <a:prstGeom prst="rect">
            <a:avLst/>
          </a:prstGeom>
        </p:spPr>
      </p:pic>
      <p:pic>
        <p:nvPicPr>
          <p:cNvPr id="9" name="Resim 8"/>
          <p:cNvPicPr>
            <a:picLocks noChangeAspect="1"/>
          </p:cNvPicPr>
          <p:nvPr/>
        </p:nvPicPr>
        <p:blipFill>
          <a:blip r:embed="rId3"/>
          <a:stretch>
            <a:fillRect/>
          </a:stretch>
        </p:blipFill>
        <p:spPr>
          <a:xfrm>
            <a:off x="7152270" y="1902784"/>
            <a:ext cx="4291585" cy="2334020"/>
          </a:xfrm>
          <a:prstGeom prst="rect">
            <a:avLst/>
          </a:prstGeom>
        </p:spPr>
      </p:pic>
    </p:spTree>
    <p:extLst>
      <p:ext uri="{BB962C8B-B14F-4D97-AF65-F5344CB8AC3E}">
        <p14:creationId xmlns:p14="http://schemas.microsoft.com/office/powerpoint/2010/main" val="1930230800"/>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smtClean="0">
                <a:latin typeface="Book Antiqua" panose="02040602050305030304" pitchFamily="18" charset="0"/>
              </a:rPr>
              <a:t>System</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15</a:t>
            </a:fld>
            <a:endParaRPr lang="en-US" dirty="0"/>
          </a:p>
        </p:txBody>
      </p:sp>
      <p:sp>
        <p:nvSpPr>
          <p:cNvPr id="3" name="İçerik Yer Tutucusu 2"/>
          <p:cNvSpPr>
            <a:spLocks noGrp="1"/>
          </p:cNvSpPr>
          <p:nvPr>
            <p:ph idx="1"/>
          </p:nvPr>
        </p:nvSpPr>
        <p:spPr>
          <a:xfrm>
            <a:off x="1252728" y="1647879"/>
            <a:ext cx="10058400" cy="4050792"/>
          </a:xfrm>
        </p:spPr>
        <p:txBody>
          <a:bodyPr/>
          <a:lstStyle/>
          <a:p>
            <a:r>
              <a:rPr lang="en-US" dirty="0">
                <a:latin typeface="Bookman Old Style" panose="02050604050505020204" pitchFamily="18" charset="0"/>
              </a:rPr>
              <a:t>Due to the risk criteria designed by the audit group 30, some municipalities can be</a:t>
            </a:r>
            <a:r>
              <a:rPr lang="tr-TR" dirty="0">
                <a:latin typeface="Bookman Old Style" panose="02050604050505020204" pitchFamily="18" charset="0"/>
              </a:rPr>
              <a:t> </a:t>
            </a:r>
            <a:r>
              <a:rPr lang="tr-TR" dirty="0" err="1">
                <a:latin typeface="Bookman Old Style" panose="02050604050505020204" pitchFamily="18" charset="0"/>
              </a:rPr>
              <a:t>classified</a:t>
            </a:r>
            <a:r>
              <a:rPr lang="en-US" dirty="0">
                <a:latin typeface="Bookman Old Style" panose="02050604050505020204" pitchFamily="18" charset="0"/>
              </a:rPr>
              <a:t> as </a:t>
            </a:r>
            <a:r>
              <a:rPr lang="tr-TR" dirty="0" err="1">
                <a:latin typeface="Bookman Old Style" panose="02050604050505020204" pitchFamily="18" charset="0"/>
              </a:rPr>
              <a:t>more</a:t>
            </a:r>
            <a:r>
              <a:rPr lang="tr-TR" dirty="0">
                <a:latin typeface="Bookman Old Style" panose="02050604050505020204" pitchFamily="18" charset="0"/>
              </a:rPr>
              <a:t> </a:t>
            </a:r>
            <a:r>
              <a:rPr lang="en-US" dirty="0">
                <a:latin typeface="Bookman Old Style" panose="02050604050505020204" pitchFamily="18" charset="0"/>
              </a:rPr>
              <a:t>risky.</a:t>
            </a:r>
            <a:endParaRPr lang="tr-TR" dirty="0">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667079809"/>
      </p:ext>
    </p:extLst>
  </p:cSld>
  <p:clrMapOvr>
    <a:masterClrMapping/>
  </p:clrMapOvr>
  <p:transition spd="slow">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smtClean="0">
                <a:latin typeface="Book Antiqua" panose="02040602050305030304" pitchFamily="18" charset="0"/>
              </a:rPr>
              <a:t>System</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16</a:t>
            </a:fld>
            <a:endParaRPr lang="en-US" dirty="0"/>
          </a:p>
        </p:txBody>
      </p:sp>
      <p:sp>
        <p:nvSpPr>
          <p:cNvPr id="5" name="Unvan 1"/>
          <p:cNvSpPr>
            <a:spLocks noGrp="1"/>
          </p:cNvSpPr>
          <p:nvPr>
            <p:ph idx="1"/>
          </p:nvPr>
        </p:nvSpPr>
        <p:spPr>
          <a:xfrm>
            <a:off x="1252538" y="1647825"/>
            <a:ext cx="4341927" cy="4051300"/>
          </a:xfrm>
        </p:spPr>
        <p:txBody>
          <a:bodyPr>
            <a:normAutofit/>
          </a:bodyPr>
          <a:lstStyle/>
          <a:p>
            <a:r>
              <a:rPr lang="en-US" dirty="0" smtClean="0">
                <a:latin typeface="Bookman Old Style" panose="02050604050505020204" pitchFamily="18" charset="0"/>
              </a:rPr>
              <a:t>For example, </a:t>
            </a:r>
            <a:r>
              <a:rPr lang="tr-TR" dirty="0" err="1" smtClean="0">
                <a:latin typeface="Bookman Old Style" panose="02050604050505020204" pitchFamily="18" charset="0"/>
              </a:rPr>
              <a:t>this</a:t>
            </a:r>
            <a:r>
              <a:rPr lang="en-US" dirty="0" smtClean="0">
                <a:latin typeface="Bookman Old Style" panose="02050604050505020204" pitchFamily="18" charset="0"/>
              </a:rPr>
              <a:t> scenario lists the building sales revenues of municipalities. </a:t>
            </a:r>
            <a:r>
              <a:rPr lang="tr-TR" dirty="0" smtClean="0">
                <a:latin typeface="Bookman Old Style" panose="02050604050505020204" pitchFamily="18" charset="0"/>
              </a:rPr>
              <a:t>M</a:t>
            </a:r>
            <a:r>
              <a:rPr lang="en-US" dirty="0" err="1" smtClean="0">
                <a:latin typeface="Bookman Old Style" panose="02050604050505020204" pitchFamily="18" charset="0"/>
              </a:rPr>
              <a:t>unicipalities</a:t>
            </a:r>
            <a:r>
              <a:rPr lang="en-US" dirty="0" smtClean="0">
                <a:latin typeface="Bookman Old Style" panose="02050604050505020204" pitchFamily="18" charset="0"/>
              </a:rPr>
              <a:t> with higher income than other municipalities are classified as risky.</a:t>
            </a:r>
            <a:endParaRPr lang="tr-TR" dirty="0">
              <a:latin typeface="Bookman Old Style" panose="020506040505050202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000" y="1260000"/>
            <a:ext cx="5365233" cy="6134791"/>
          </a:xfrm>
          <a:prstGeom prst="rect">
            <a:avLst/>
          </a:prstGeom>
        </p:spPr>
      </p:pic>
    </p:spTree>
    <p:extLst>
      <p:ext uri="{BB962C8B-B14F-4D97-AF65-F5344CB8AC3E}">
        <p14:creationId xmlns:p14="http://schemas.microsoft.com/office/powerpoint/2010/main" val="604468009"/>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smtClean="0">
                <a:latin typeface="Book Antiqua" panose="02040602050305030304" pitchFamily="18" charset="0"/>
              </a:rPr>
              <a:t>System</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17</a:t>
            </a:fld>
            <a:endParaRPr lang="en-US" dirty="0"/>
          </a:p>
        </p:txBody>
      </p:sp>
      <p:sp>
        <p:nvSpPr>
          <p:cNvPr id="3" name="İçerik Yer Tutucusu 2"/>
          <p:cNvSpPr>
            <a:spLocks noGrp="1"/>
          </p:cNvSpPr>
          <p:nvPr>
            <p:ph idx="1"/>
          </p:nvPr>
        </p:nvSpPr>
        <p:spPr/>
        <p:txBody>
          <a:bodyPr/>
          <a:lstStyle/>
          <a:p>
            <a:r>
              <a:rPr lang="en-GB" dirty="0">
                <a:latin typeface="Bookman Old Style" panose="02050604050505020204" pitchFamily="18" charset="0"/>
              </a:rPr>
              <a:t>It can be stated that the listed municipalities tend to sell their assets. So maybe they have financial difficulties because of higher expenses or lower income than they should be. As a result for this scenario, these </a:t>
            </a:r>
            <a:r>
              <a:rPr lang="en-GB" dirty="0" err="1">
                <a:latin typeface="Bookman Old Style" panose="02050604050505020204" pitchFamily="18" charset="0"/>
              </a:rPr>
              <a:t>municipalties</a:t>
            </a:r>
            <a:r>
              <a:rPr lang="en-GB" dirty="0">
                <a:latin typeface="Bookman Old Style" panose="02050604050505020204" pitchFamily="18" charset="0"/>
              </a:rPr>
              <a:t> can be more risky according to the others. </a:t>
            </a:r>
          </a:p>
          <a:p>
            <a:r>
              <a:rPr lang="en-GB" dirty="0">
                <a:latin typeface="Bookman Old Style" panose="02050604050505020204" pitchFamily="18" charset="0"/>
              </a:rPr>
              <a:t>Of course, just one analysis cannot show that the municipality is risky.</a:t>
            </a:r>
          </a:p>
          <a:p>
            <a:r>
              <a:rPr lang="en-GB" dirty="0">
                <a:latin typeface="Bookman Old Style" panose="02050604050505020204" pitchFamily="18" charset="0"/>
              </a:rPr>
              <a:t>There are </a:t>
            </a:r>
            <a:r>
              <a:rPr lang="en-GB" dirty="0" smtClean="0">
                <a:latin typeface="Bookman Old Style" panose="02050604050505020204" pitchFamily="18" charset="0"/>
              </a:rPr>
              <a:t>1</a:t>
            </a:r>
            <a:r>
              <a:rPr lang="tr-TR" dirty="0" smtClean="0">
                <a:latin typeface="Bookman Old Style" panose="02050604050505020204" pitchFamily="18" charset="0"/>
              </a:rPr>
              <a:t>34</a:t>
            </a:r>
            <a:r>
              <a:rPr lang="en-GB" dirty="0" smtClean="0">
                <a:latin typeface="Bookman Old Style" panose="02050604050505020204" pitchFamily="18" charset="0"/>
              </a:rPr>
              <a:t> </a:t>
            </a:r>
            <a:r>
              <a:rPr lang="en-GB" dirty="0">
                <a:latin typeface="Bookman Old Style" panose="02050604050505020204" pitchFamily="18" charset="0"/>
              </a:rPr>
              <a:t>risk scenarios and as a result of each risk scenario, municipalities that are considered to be at high risk of error are given 1 point. At the end, municipalities with higher score are considered as more risky than others.</a:t>
            </a:r>
          </a:p>
          <a:p>
            <a:endParaRPr lang="en-US" dirty="0"/>
          </a:p>
        </p:txBody>
      </p:sp>
    </p:spTree>
    <p:extLst>
      <p:ext uri="{BB962C8B-B14F-4D97-AF65-F5344CB8AC3E}">
        <p14:creationId xmlns:p14="http://schemas.microsoft.com/office/powerpoint/2010/main" val="454284461"/>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smtClean="0">
                <a:latin typeface="Book Antiqua" panose="02040602050305030304" pitchFamily="18" charset="0"/>
              </a:rPr>
              <a:t>System</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18</a:t>
            </a:fld>
            <a:endParaRPr lang="en-US" dirty="0"/>
          </a:p>
        </p:txBody>
      </p:sp>
      <p:sp>
        <p:nvSpPr>
          <p:cNvPr id="3" name="İçerik Yer Tutucusu 2"/>
          <p:cNvSpPr>
            <a:spLocks noGrp="1"/>
          </p:cNvSpPr>
          <p:nvPr>
            <p:ph idx="1"/>
          </p:nvPr>
        </p:nvSpPr>
        <p:spPr>
          <a:xfrm>
            <a:off x="1631276" y="6089251"/>
            <a:ext cx="9874152" cy="768749"/>
          </a:xfrm>
        </p:spPr>
        <p:txBody>
          <a:bodyPr/>
          <a:lstStyle/>
          <a:p>
            <a:pPr marL="0" indent="0">
              <a:buNone/>
            </a:pPr>
            <a:r>
              <a:rPr lang="tr-TR" dirty="0">
                <a:latin typeface="Bookman Old Style" panose="02050604050505020204" pitchFamily="18" charset="0"/>
              </a:rPr>
              <a:t>I</a:t>
            </a:r>
            <a:r>
              <a:rPr lang="en-US" dirty="0">
                <a:latin typeface="Bookman Old Style" panose="02050604050505020204" pitchFamily="18" charset="0"/>
              </a:rPr>
              <a:t>n this scenario, municipalities with high fuel consumption </a:t>
            </a:r>
            <a:r>
              <a:rPr lang="tr-TR" dirty="0" err="1">
                <a:latin typeface="Bookman Old Style" panose="02050604050505020204" pitchFamily="18" charset="0"/>
              </a:rPr>
              <a:t>according</a:t>
            </a:r>
            <a:r>
              <a:rPr lang="tr-TR" dirty="0">
                <a:latin typeface="Bookman Old Style" panose="02050604050505020204" pitchFamily="18" charset="0"/>
              </a:rPr>
              <a:t> </a:t>
            </a:r>
            <a:r>
              <a:rPr lang="tr-TR" dirty="0" err="1">
                <a:latin typeface="Bookman Old Style" panose="02050604050505020204" pitchFamily="18" charset="0"/>
              </a:rPr>
              <a:t>to</a:t>
            </a:r>
            <a:r>
              <a:rPr lang="tr-TR" dirty="0">
                <a:latin typeface="Bookman Old Style" panose="02050604050505020204" pitchFamily="18" charset="0"/>
              </a:rPr>
              <a:t> </a:t>
            </a:r>
            <a:r>
              <a:rPr lang="en-US" dirty="0">
                <a:latin typeface="Bookman Old Style" panose="02050604050505020204" pitchFamily="18" charset="0"/>
              </a:rPr>
              <a:t>the population they serve</a:t>
            </a:r>
            <a:r>
              <a:rPr lang="tr-TR" dirty="0">
                <a:latin typeface="Bookman Old Style" panose="02050604050505020204" pitchFamily="18" charset="0"/>
              </a:rPr>
              <a:t> </a:t>
            </a:r>
            <a:r>
              <a:rPr lang="en-US" dirty="0">
                <a:latin typeface="Bookman Old Style" panose="02050604050505020204" pitchFamily="18" charset="0"/>
              </a:rPr>
              <a:t>are listed</a:t>
            </a:r>
            <a:r>
              <a:rPr lang="tr-TR" dirty="0">
                <a:latin typeface="Bookman Old Style" panose="02050604050505020204" pitchFamily="18" charset="0"/>
              </a:rPr>
              <a:t>.</a:t>
            </a:r>
            <a:endParaRPr lang="en-US" dirty="0">
              <a:latin typeface="Bookman Old Style" panose="020506040505050202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092" y="1130531"/>
            <a:ext cx="9723908" cy="4583783"/>
          </a:xfrm>
          <a:prstGeom prst="rect">
            <a:avLst/>
          </a:prstGeom>
        </p:spPr>
      </p:pic>
    </p:spTree>
    <p:extLst>
      <p:ext uri="{BB962C8B-B14F-4D97-AF65-F5344CB8AC3E}">
        <p14:creationId xmlns:p14="http://schemas.microsoft.com/office/powerpoint/2010/main" val="4120191167"/>
      </p:ext>
    </p:extLst>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r>
              <a:rPr lang="en-GB" sz="5000" b="1" cap="none" dirty="0" smtClean="0">
                <a:latin typeface="Book Antiqua" panose="02040602050305030304" pitchFamily="18" charset="0"/>
              </a:rPr>
              <a:t>Content </a:t>
            </a:r>
            <a:r>
              <a:rPr lang="tr-TR" sz="5000" b="1" cap="none" dirty="0" smtClean="0">
                <a:latin typeface="Book Antiqua" panose="02040602050305030304" pitchFamily="18" charset="0"/>
              </a:rPr>
              <a:t>o</a:t>
            </a:r>
            <a:r>
              <a:rPr lang="en-GB" sz="5000" b="1" cap="none" dirty="0" smtClean="0">
                <a:latin typeface="Book Antiqua" panose="02040602050305030304" pitchFamily="18" charset="0"/>
              </a:rPr>
              <a:t>f Presentation</a:t>
            </a:r>
            <a:endParaRPr lang="en-GB" sz="5000" b="1"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1173163" indent="-457200">
              <a:buFont typeface="Wingdings" panose="05000000000000000000" pitchFamily="2" charset="2"/>
              <a:buChar char="ü"/>
            </a:pPr>
            <a:endParaRPr lang="tr-TR" sz="2800" dirty="0" smtClean="0">
              <a:latin typeface="Book Antiqua" panose="02040602050305030304" pitchFamily="18" charset="0"/>
            </a:endParaRPr>
          </a:p>
          <a:p>
            <a:pPr marL="1173163" indent="-457200">
              <a:buFont typeface="Wingdings" panose="05000000000000000000" pitchFamily="2" charset="2"/>
              <a:buChar char="ü"/>
            </a:pPr>
            <a:r>
              <a:rPr lang="tr-TR" dirty="0">
                <a:latin typeface="Book Antiqua" panose="02040602050305030304" pitchFamily="18" charset="0"/>
              </a:rPr>
              <a:t>Data Analysis</a:t>
            </a:r>
            <a:r>
              <a:rPr lang="en-US" dirty="0">
                <a:latin typeface="Book Antiqua" panose="02040602050305030304" pitchFamily="18" charset="0"/>
              </a:rPr>
              <a:t> </a:t>
            </a:r>
            <a:r>
              <a:rPr lang="tr-TR" dirty="0" err="1">
                <a:latin typeface="Book Antiqua" panose="02040602050305030304" pitchFamily="18" charset="0"/>
              </a:rPr>
              <a:t>Group</a:t>
            </a:r>
            <a:r>
              <a:rPr lang="en-US" dirty="0">
                <a:latin typeface="Book Antiqua" panose="02040602050305030304" pitchFamily="18" charset="0"/>
              </a:rPr>
              <a:t> and </a:t>
            </a:r>
            <a:r>
              <a:rPr lang="tr-TR" dirty="0">
                <a:latin typeface="Book Antiqua" panose="02040602050305030304" pitchFamily="18" charset="0"/>
              </a:rPr>
              <a:t>I</a:t>
            </a:r>
            <a:r>
              <a:rPr lang="en-US" dirty="0" err="1">
                <a:latin typeface="Book Antiqua" panose="02040602050305030304" pitchFamily="18" charset="0"/>
              </a:rPr>
              <a:t>ts</a:t>
            </a:r>
            <a:r>
              <a:rPr lang="en-US" dirty="0">
                <a:latin typeface="Book Antiqua" panose="02040602050305030304" pitchFamily="18" charset="0"/>
              </a:rPr>
              <a:t> </a:t>
            </a:r>
            <a:r>
              <a:rPr lang="tr-TR" dirty="0">
                <a:latin typeface="Book Antiqua" panose="02040602050305030304" pitchFamily="18" charset="0"/>
              </a:rPr>
              <a:t>A</a:t>
            </a:r>
            <a:r>
              <a:rPr lang="en-US" dirty="0" err="1" smtClean="0">
                <a:latin typeface="Book Antiqua" panose="02040602050305030304" pitchFamily="18" charset="0"/>
              </a:rPr>
              <a:t>ctivities</a:t>
            </a:r>
            <a:endParaRPr lang="tr-TR" dirty="0" smtClean="0">
              <a:latin typeface="Book Antiqua" panose="02040602050305030304" pitchFamily="18" charset="0"/>
            </a:endParaRPr>
          </a:p>
          <a:p>
            <a:pPr marL="1173163" indent="-457200">
              <a:buFont typeface="Wingdings" panose="05000000000000000000" pitchFamily="2" charset="2"/>
              <a:buChar char="ü"/>
            </a:pPr>
            <a:r>
              <a:rPr lang="en-US" dirty="0" smtClean="0">
                <a:latin typeface="Book Antiqua" panose="02040602050305030304" pitchFamily="18" charset="0"/>
              </a:rPr>
              <a:t>Collection </a:t>
            </a:r>
            <a:r>
              <a:rPr lang="en-US" dirty="0">
                <a:latin typeface="Book Antiqua" panose="02040602050305030304" pitchFamily="18" charset="0"/>
              </a:rPr>
              <a:t>of Data from </a:t>
            </a:r>
            <a:r>
              <a:rPr lang="en-US" dirty="0" smtClean="0">
                <a:latin typeface="Book Antiqua" panose="02040602050305030304" pitchFamily="18" charset="0"/>
              </a:rPr>
              <a:t>Auditees</a:t>
            </a:r>
            <a:endParaRPr lang="tr-TR" dirty="0" smtClean="0">
              <a:latin typeface="Book Antiqua" panose="02040602050305030304" pitchFamily="18" charset="0"/>
            </a:endParaRPr>
          </a:p>
          <a:p>
            <a:pPr marL="1173163" indent="-457200">
              <a:buFont typeface="Wingdings" panose="05000000000000000000" pitchFamily="2" charset="2"/>
              <a:buChar char="ü"/>
            </a:pPr>
            <a:r>
              <a:rPr lang="en-US" dirty="0" smtClean="0">
                <a:latin typeface="Book Antiqua" panose="02040602050305030304" pitchFamily="18" charset="0"/>
              </a:rPr>
              <a:t>VERA</a:t>
            </a:r>
            <a:endParaRPr lang="en-US" dirty="0">
              <a:latin typeface="Book Antiqua" panose="02040602050305030304" pitchFamily="18" charset="0"/>
            </a:endParaRPr>
          </a:p>
          <a:p>
            <a:pPr marL="1173163" indent="-457200">
              <a:buFont typeface="Wingdings" panose="05000000000000000000" pitchFamily="2" charset="2"/>
              <a:buChar char="ü"/>
            </a:pPr>
            <a:r>
              <a:rPr lang="en-US" dirty="0">
                <a:latin typeface="Book Antiqua" panose="02040602050305030304" pitchFamily="18" charset="0"/>
              </a:rPr>
              <a:t>Risk Assessment </a:t>
            </a:r>
            <a:r>
              <a:rPr lang="en-US" dirty="0" smtClean="0">
                <a:latin typeface="Book Antiqua" panose="02040602050305030304" pitchFamily="18" charset="0"/>
              </a:rPr>
              <a:t>System</a:t>
            </a:r>
            <a:r>
              <a:rPr lang="tr-TR" dirty="0" smtClean="0">
                <a:latin typeface="Book Antiqua" panose="02040602050305030304" pitchFamily="18" charset="0"/>
              </a:rPr>
              <a:t> </a:t>
            </a:r>
          </a:p>
          <a:p>
            <a:pPr marL="1173163" indent="-457200">
              <a:buFont typeface="Wingdings" panose="05000000000000000000" pitchFamily="2" charset="2"/>
              <a:buChar char="ü"/>
            </a:pPr>
            <a:r>
              <a:rPr lang="en-US" dirty="0" smtClean="0">
                <a:latin typeface="Book Antiqua" panose="02040602050305030304" pitchFamily="18" charset="0"/>
              </a:rPr>
              <a:t>Analysis Scenarios</a:t>
            </a:r>
            <a:endParaRPr lang="tr-TR" dirty="0" smtClean="0">
              <a:latin typeface="Book Antiqua" panose="02040602050305030304" pitchFamily="18" charset="0"/>
            </a:endParaRPr>
          </a:p>
          <a:p>
            <a:pPr marL="1173163" indent="-457200">
              <a:buFont typeface="Wingdings" panose="05000000000000000000" pitchFamily="2" charset="2"/>
              <a:buChar char="ü"/>
            </a:pPr>
            <a:r>
              <a:rPr lang="tr-TR" dirty="0" err="1" smtClean="0">
                <a:latin typeface="Book Antiqua" panose="02040602050305030304" pitchFamily="18" charset="0"/>
              </a:rPr>
              <a:t>Dynamic</a:t>
            </a:r>
            <a:r>
              <a:rPr lang="tr-TR" smtClean="0">
                <a:latin typeface="Book Antiqua" panose="02040602050305030304" pitchFamily="18" charset="0"/>
              </a:rPr>
              <a:t> Analysis</a:t>
            </a:r>
            <a:endParaRPr lang="tr-TR" dirty="0" smtClean="0">
              <a:latin typeface="Book Antiqua" panose="02040602050305030304" pitchFamily="18" charset="0"/>
            </a:endParaRPr>
          </a:p>
          <a:p>
            <a:pPr marL="1173163" indent="-457200">
              <a:buFont typeface="Wingdings" panose="05000000000000000000" pitchFamily="2" charset="2"/>
              <a:buChar char="ü"/>
            </a:pPr>
            <a:r>
              <a:rPr lang="tr-TR" dirty="0">
                <a:latin typeface="Book Antiqua" panose="02040602050305030304" pitchFamily="18" charset="0"/>
              </a:rPr>
              <a:t>Statistical </a:t>
            </a:r>
            <a:r>
              <a:rPr lang="tr-TR" dirty="0" err="1">
                <a:latin typeface="Book Antiqua" panose="02040602050305030304" pitchFamily="18" charset="0"/>
              </a:rPr>
              <a:t>Sampling</a:t>
            </a:r>
            <a:r>
              <a:rPr lang="tr-TR" dirty="0">
                <a:latin typeface="Book Antiqua" panose="02040602050305030304" pitchFamily="18" charset="0"/>
              </a:rPr>
              <a:t> </a:t>
            </a:r>
            <a:r>
              <a:rPr lang="tr-TR" dirty="0" err="1" smtClean="0">
                <a:latin typeface="Book Antiqua" panose="02040602050305030304" pitchFamily="18" charset="0"/>
              </a:rPr>
              <a:t>Implementations</a:t>
            </a:r>
            <a:endParaRPr lang="tr-TR" dirty="0" smtClean="0">
              <a:latin typeface="Book Antiqua" panose="02040602050305030304" pitchFamily="18" charset="0"/>
            </a:endParaRPr>
          </a:p>
          <a:p>
            <a:pPr marL="1173163" indent="-457200">
              <a:buFont typeface="Wingdings" panose="05000000000000000000" pitchFamily="2" charset="2"/>
              <a:buChar char="ü"/>
            </a:pPr>
            <a:r>
              <a:rPr lang="tr-TR" dirty="0" err="1" smtClean="0">
                <a:latin typeface="Book Antiqua" panose="02040602050305030304" pitchFamily="18" charset="0"/>
              </a:rPr>
              <a:t>Vision</a:t>
            </a: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1859910577"/>
      </p:ext>
    </p:extLst>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cap="none" dirty="0">
                <a:latin typeface="Book Antiqua" panose="02040602050305030304" pitchFamily="18" charset="0"/>
              </a:rPr>
              <a:t>Risk </a:t>
            </a:r>
            <a:r>
              <a:rPr lang="tr-TR" cap="none" dirty="0" err="1">
                <a:latin typeface="Book Antiqua" panose="02040602050305030304" pitchFamily="18" charset="0"/>
              </a:rPr>
              <a:t>Assessment</a:t>
            </a:r>
            <a:r>
              <a:rPr lang="tr-TR" cap="none" dirty="0">
                <a:latin typeface="Book Antiqua" panose="02040602050305030304" pitchFamily="18" charset="0"/>
              </a:rPr>
              <a:t> </a:t>
            </a:r>
            <a:r>
              <a:rPr lang="tr-TR" cap="none" dirty="0" err="1">
                <a:latin typeface="Book Antiqua" panose="02040602050305030304" pitchFamily="18" charset="0"/>
              </a:rPr>
              <a:t>System</a:t>
            </a:r>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603" y="2537026"/>
            <a:ext cx="7657143" cy="3219048"/>
          </a:xfrm>
        </p:spPr>
      </p:pic>
      <p:sp>
        <p:nvSpPr>
          <p:cNvPr id="4" name="Veri Yer Tutucusu 3"/>
          <p:cNvSpPr>
            <a:spLocks noGrp="1"/>
          </p:cNvSpPr>
          <p:nvPr>
            <p:ph type="dt" sz="half" idx="10"/>
          </p:nvPr>
        </p:nvSpPr>
        <p:spPr/>
        <p:txBody>
          <a:bodyPr/>
          <a:lstStyle/>
          <a:p>
            <a:fld id="{83098967-342B-49F4-8A34-32FD3DC4B28B}" type="datetime2">
              <a:rPr lang="tr-TR" smtClean="0"/>
              <a:t>10 Nisan 2019 Çarşamba</a:t>
            </a:fld>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427053947"/>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smtClean="0">
                <a:latin typeface="Book Antiqua" panose="02040602050305030304" pitchFamily="18" charset="0"/>
              </a:rPr>
              <a:t>System</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20</a:t>
            </a:fld>
            <a:endParaRPr lang="en-US" dirty="0"/>
          </a:p>
        </p:txBody>
      </p:sp>
      <p:sp>
        <p:nvSpPr>
          <p:cNvPr id="3" name="İçerik Yer Tutucusu 2"/>
          <p:cNvSpPr>
            <a:spLocks noGrp="1"/>
          </p:cNvSpPr>
          <p:nvPr>
            <p:ph idx="1"/>
          </p:nvPr>
        </p:nvSpPr>
        <p:spPr>
          <a:xfrm>
            <a:off x="1631276" y="1485901"/>
            <a:ext cx="9874152" cy="4196442"/>
          </a:xfrm>
        </p:spPr>
        <p:txBody>
          <a:bodyPr/>
          <a:lstStyle/>
          <a:p>
            <a:r>
              <a:rPr lang="en-GB" dirty="0">
                <a:latin typeface="Bookman Old Style" panose="02050604050505020204" pitchFamily="18" charset="0"/>
              </a:rPr>
              <a:t>These institutions are not listed due to illegal transactions. This scenario shows only the risk that the Authority may have been careless in its expenditures. There is a classification within the analysis itself and similar municipalities are compared with each other.</a:t>
            </a:r>
          </a:p>
          <a:p>
            <a:r>
              <a:rPr lang="en-GB" dirty="0" smtClean="0">
                <a:latin typeface="Bookman Old Style" panose="02050604050505020204" pitchFamily="18" charset="0"/>
              </a:rPr>
              <a:t>In </a:t>
            </a:r>
            <a:r>
              <a:rPr lang="en-GB" dirty="0">
                <a:latin typeface="Bookman Old Style" panose="02050604050505020204" pitchFamily="18" charset="0"/>
              </a:rPr>
              <a:t>addition, we also have risk scenarios that determine the existence of situations that are contrary to the </a:t>
            </a:r>
            <a:r>
              <a:rPr lang="tr-TR" dirty="0" err="1" smtClean="0">
                <a:latin typeface="Bookman Old Style" panose="02050604050505020204" pitchFamily="18" charset="0"/>
              </a:rPr>
              <a:t>regulations</a:t>
            </a:r>
            <a:r>
              <a:rPr lang="en-GB" dirty="0" smtClean="0">
                <a:latin typeface="Bookman Old Style" panose="02050604050505020204" pitchFamily="18" charset="0"/>
              </a:rPr>
              <a:t>.</a:t>
            </a:r>
            <a:endParaRPr lang="en-GB" dirty="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308372243"/>
      </p:ext>
    </p:extLst>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smtClean="0">
                <a:latin typeface="Book Antiqua" panose="02040602050305030304" pitchFamily="18" charset="0"/>
              </a:rPr>
              <a:t>System</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21</a:t>
            </a:fld>
            <a:endParaRPr lang="en-US" dirty="0"/>
          </a:p>
        </p:txBody>
      </p:sp>
      <p:pic>
        <p:nvPicPr>
          <p:cNvPr id="5" name="İçerik Yer Tutucusu 3"/>
          <p:cNvPicPr>
            <a:picLocks noGrp="1"/>
          </p:cNvPicPr>
          <p:nvPr>
            <p:ph idx="1"/>
          </p:nvPr>
        </p:nvPicPr>
        <p:blipFill>
          <a:blip r:embed="rId2"/>
          <a:stretch>
            <a:fillRect/>
          </a:stretch>
        </p:blipFill>
        <p:spPr>
          <a:xfrm>
            <a:off x="1338943" y="1485900"/>
            <a:ext cx="9605057" cy="4016829"/>
          </a:xfrm>
          <a:prstGeom prst="rect">
            <a:avLst/>
          </a:prstGeom>
        </p:spPr>
      </p:pic>
      <p:sp>
        <p:nvSpPr>
          <p:cNvPr id="4" name="Dikdörtgen 3"/>
          <p:cNvSpPr/>
          <p:nvPr/>
        </p:nvSpPr>
        <p:spPr>
          <a:xfrm>
            <a:off x="1730829" y="5657671"/>
            <a:ext cx="9780814" cy="1200329"/>
          </a:xfrm>
          <a:prstGeom prst="rect">
            <a:avLst/>
          </a:prstGeom>
        </p:spPr>
        <p:txBody>
          <a:bodyPr wrap="square">
            <a:spAutoFit/>
          </a:bodyPr>
          <a:lstStyle/>
          <a:p>
            <a:pPr algn="just"/>
            <a:r>
              <a:rPr lang="en-US" dirty="0">
                <a:latin typeface="Bookman Old Style" panose="02050604050505020204" pitchFamily="18" charset="0"/>
              </a:rPr>
              <a:t>For example, according to our </a:t>
            </a:r>
            <a:r>
              <a:rPr lang="tr-TR" dirty="0" err="1" smtClean="0">
                <a:latin typeface="Bookman Old Style" panose="02050604050505020204" pitchFamily="18" charset="0"/>
              </a:rPr>
              <a:t>regulations</a:t>
            </a:r>
            <a:r>
              <a:rPr lang="en-US" dirty="0" smtClean="0">
                <a:latin typeface="Bookman Old Style" panose="02050604050505020204" pitchFamily="18" charset="0"/>
              </a:rPr>
              <a:t>, </a:t>
            </a:r>
            <a:r>
              <a:rPr lang="en-US" dirty="0">
                <a:latin typeface="Bookman Old Style" panose="02050604050505020204" pitchFamily="18" charset="0"/>
              </a:rPr>
              <a:t>the total personnel expense of </a:t>
            </a:r>
            <a:r>
              <a:rPr lang="tr-TR" dirty="0">
                <a:latin typeface="Bookman Old Style" panose="02050604050505020204" pitchFamily="18" charset="0"/>
              </a:rPr>
              <a:t>a </a:t>
            </a:r>
            <a:r>
              <a:rPr lang="tr-TR" dirty="0" err="1">
                <a:latin typeface="Bookman Old Style" panose="02050604050505020204" pitchFamily="18" charset="0"/>
              </a:rPr>
              <a:t>municipalty</a:t>
            </a:r>
            <a:r>
              <a:rPr lang="tr-TR" dirty="0">
                <a:latin typeface="Bookman Old Style" panose="02050604050505020204" pitchFamily="18" charset="0"/>
              </a:rPr>
              <a:t> </a:t>
            </a:r>
            <a:r>
              <a:rPr lang="en-US" dirty="0">
                <a:latin typeface="Bookman Old Style" panose="02050604050505020204" pitchFamily="18" charset="0"/>
              </a:rPr>
              <a:t>should not exceed 30% of the previous year's income. </a:t>
            </a:r>
            <a:r>
              <a:rPr lang="tr-TR" dirty="0">
                <a:latin typeface="Bookman Old Style" panose="02050604050505020204" pitchFamily="18" charset="0"/>
              </a:rPr>
              <a:t/>
            </a:r>
            <a:br>
              <a:rPr lang="tr-TR" dirty="0">
                <a:latin typeface="Bookman Old Style" panose="02050604050505020204" pitchFamily="18" charset="0"/>
              </a:rPr>
            </a:br>
            <a:r>
              <a:rPr lang="en-US" dirty="0">
                <a:latin typeface="Bookman Old Style" panose="02050604050505020204" pitchFamily="18" charset="0"/>
              </a:rPr>
              <a:t>In this scenario, the municipalities that are inconsistent with the </a:t>
            </a:r>
            <a:r>
              <a:rPr lang="tr-TR" dirty="0" err="1" smtClean="0">
                <a:latin typeface="Bookman Old Style" panose="02050604050505020204" pitchFamily="18" charset="0"/>
              </a:rPr>
              <a:t>regulations</a:t>
            </a:r>
            <a:r>
              <a:rPr lang="en-US" dirty="0" smtClean="0">
                <a:latin typeface="Bookman Old Style" panose="02050604050505020204" pitchFamily="18" charset="0"/>
              </a:rPr>
              <a:t> </a:t>
            </a:r>
            <a:r>
              <a:rPr lang="en-US" dirty="0">
                <a:latin typeface="Bookman Old Style" panose="02050604050505020204" pitchFamily="18" charset="0"/>
              </a:rPr>
              <a:t>are listed as risky.</a:t>
            </a:r>
          </a:p>
        </p:txBody>
      </p:sp>
    </p:spTree>
    <p:extLst>
      <p:ext uri="{BB962C8B-B14F-4D97-AF65-F5344CB8AC3E}">
        <p14:creationId xmlns:p14="http://schemas.microsoft.com/office/powerpoint/2010/main" val="2112262940"/>
      </p:ext>
    </p:extLst>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solidFill>
                  <a:schemeClr val="tx1"/>
                </a:solidFill>
                <a:latin typeface="Book Antiqua" panose="02040602050305030304" pitchFamily="18" charset="0"/>
              </a:rPr>
              <a:t>Analysis </a:t>
            </a:r>
            <a:r>
              <a:rPr lang="tr-TR" sz="4400" cap="none" dirty="0" err="1" smtClean="0">
                <a:solidFill>
                  <a:schemeClr val="tx1"/>
                </a:solidFill>
                <a:latin typeface="Book Antiqua" panose="02040602050305030304" pitchFamily="18" charset="0"/>
              </a:rPr>
              <a:t>Scenarios</a:t>
            </a:r>
            <a:endParaRPr lang="tr-TR" sz="4400" cap="none" dirty="0">
              <a:solidFill>
                <a:schemeClr val="tx1"/>
              </a:solidFill>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22</a:t>
            </a:fld>
            <a:endParaRPr lang="en-US" dirty="0"/>
          </a:p>
        </p:txBody>
      </p:sp>
      <p:sp>
        <p:nvSpPr>
          <p:cNvPr id="3" name="İçerik Yer Tutucusu 2"/>
          <p:cNvSpPr>
            <a:spLocks noGrp="1"/>
          </p:cNvSpPr>
          <p:nvPr>
            <p:ph idx="1"/>
          </p:nvPr>
        </p:nvSpPr>
        <p:spPr>
          <a:xfrm>
            <a:off x="1069848" y="1745851"/>
            <a:ext cx="10058400" cy="4050792"/>
          </a:xfrm>
        </p:spPr>
        <p:txBody>
          <a:bodyPr/>
          <a:lstStyle/>
          <a:p>
            <a:pPr marL="0" indent="0">
              <a:buNone/>
            </a:pPr>
            <a:r>
              <a:rPr lang="en-GB" dirty="0">
                <a:latin typeface="Bookman Old Style" panose="02050604050505020204" pitchFamily="18" charset="0"/>
              </a:rPr>
              <a:t>Analysis on Accounting Journal Entries (risk based</a:t>
            </a:r>
            <a:r>
              <a:rPr lang="en-GB" dirty="0" smtClean="0">
                <a:latin typeface="Bookman Old Style" panose="02050604050505020204" pitchFamily="18" charset="0"/>
              </a:rPr>
              <a:t>)</a:t>
            </a:r>
            <a:endParaRPr lang="tr-TR" dirty="0" smtClean="0">
              <a:latin typeface="Bookman Old Style" panose="02050604050505020204" pitchFamily="18" charset="0"/>
            </a:endParaRPr>
          </a:p>
          <a:p>
            <a:pPr marL="0" indent="0" algn="just">
              <a:buNone/>
            </a:pPr>
            <a:r>
              <a:rPr lang="en-US" dirty="0">
                <a:latin typeface="Bookman Old Style" panose="02050604050505020204" pitchFamily="18" charset="0"/>
              </a:rPr>
              <a:t>In such scenarios, although the accounting records are in compliance with the </a:t>
            </a:r>
            <a:r>
              <a:rPr lang="tr-TR" dirty="0" err="1" smtClean="0">
                <a:latin typeface="Bookman Old Style" panose="02050604050505020204" pitchFamily="18" charset="0"/>
              </a:rPr>
              <a:t>regulations</a:t>
            </a:r>
            <a:r>
              <a:rPr lang="en-US" dirty="0" smtClean="0">
                <a:latin typeface="Bookman Old Style" panose="02050604050505020204" pitchFamily="18" charset="0"/>
              </a:rPr>
              <a:t>, </a:t>
            </a:r>
            <a:r>
              <a:rPr lang="en-US" dirty="0">
                <a:latin typeface="Bookman Old Style" panose="02050604050505020204" pitchFamily="18" charset="0"/>
              </a:rPr>
              <a:t>the records containing risk as the nature of the transaction are listed</a:t>
            </a:r>
            <a:r>
              <a:rPr lang="tr-TR" dirty="0">
                <a:latin typeface="Bookman Old Style" panose="02050604050505020204" pitchFamily="18" charset="0"/>
              </a:rPr>
              <a:t>.</a:t>
            </a:r>
          </a:p>
          <a:p>
            <a:pPr marL="0" indent="0">
              <a:buNone/>
            </a:pPr>
            <a:endParaRPr lang="en-US" dirty="0"/>
          </a:p>
        </p:txBody>
      </p:sp>
    </p:spTree>
    <p:extLst>
      <p:ext uri="{BB962C8B-B14F-4D97-AF65-F5344CB8AC3E}">
        <p14:creationId xmlns:p14="http://schemas.microsoft.com/office/powerpoint/2010/main" val="4027015991"/>
      </p:ext>
    </p:extLst>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fontScale="90000"/>
          </a:bodyPr>
          <a:lstStyle/>
          <a:p>
            <a:pPr marL="715963"/>
            <a:r>
              <a:rPr lang="tr-TR" sz="4400" cap="none" dirty="0">
                <a:latin typeface="Book Antiqua" panose="02040602050305030304" pitchFamily="18" charset="0"/>
              </a:rPr>
              <a:t>Risk </a:t>
            </a:r>
            <a:r>
              <a:rPr lang="tr-TR" sz="4400" cap="none" dirty="0" err="1">
                <a:latin typeface="Book Antiqua" panose="02040602050305030304" pitchFamily="18" charset="0"/>
              </a:rPr>
              <a:t>Assessment</a:t>
            </a:r>
            <a:r>
              <a:rPr lang="tr-TR" sz="4400" cap="none" dirty="0">
                <a:latin typeface="Book Antiqua" panose="02040602050305030304" pitchFamily="18" charset="0"/>
              </a:rPr>
              <a:t> </a:t>
            </a:r>
            <a:r>
              <a:rPr lang="tr-TR" sz="4400" cap="none" dirty="0" err="1">
                <a:latin typeface="Book Antiqua" panose="02040602050305030304" pitchFamily="18" charset="0"/>
              </a:rPr>
              <a:t>System</a:t>
            </a:r>
            <a:r>
              <a:rPr lang="tr-TR" sz="4400" cap="none" dirty="0">
                <a:latin typeface="Book Antiqua" panose="02040602050305030304" pitchFamily="18" charset="0"/>
              </a:rPr>
              <a:t> </a:t>
            </a:r>
            <a:r>
              <a:rPr lang="tr-TR" sz="4400" cap="none" dirty="0" err="1">
                <a:latin typeface="Book Antiqua" panose="02040602050305030304" pitchFamily="18" charset="0"/>
              </a:rPr>
              <a:t>and</a:t>
            </a:r>
            <a:r>
              <a:rPr lang="tr-TR" sz="4400" cap="none" dirty="0">
                <a:latin typeface="Book Antiqua" panose="02040602050305030304" pitchFamily="18" charset="0"/>
              </a:rPr>
              <a:t> 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23</a:t>
            </a:fld>
            <a:endParaRPr lang="en-US" dirty="0"/>
          </a:p>
        </p:txBody>
      </p:sp>
      <p:sp>
        <p:nvSpPr>
          <p:cNvPr id="6" name="Dikdörtgen 5"/>
          <p:cNvSpPr/>
          <p:nvPr/>
        </p:nvSpPr>
        <p:spPr>
          <a:xfrm>
            <a:off x="2460171" y="1444482"/>
            <a:ext cx="6096000" cy="707886"/>
          </a:xfrm>
          <a:prstGeom prst="rect">
            <a:avLst/>
          </a:prstGeom>
        </p:spPr>
        <p:txBody>
          <a:bodyPr>
            <a:spAutoFit/>
          </a:bodyPr>
          <a:lstStyle/>
          <a:p>
            <a:pPr algn="ctr"/>
            <a:r>
              <a:rPr lang="tr-TR" sz="2000" dirty="0">
                <a:latin typeface="Bookman Old Style" panose="02050604050505020204" pitchFamily="18" charset="0"/>
              </a:rPr>
              <a:t># of Analysis on Accounting </a:t>
            </a:r>
            <a:r>
              <a:rPr lang="tr-TR" sz="2000" dirty="0" err="1">
                <a:latin typeface="Bookman Old Style" panose="02050604050505020204" pitchFamily="18" charset="0"/>
              </a:rPr>
              <a:t>Journal</a:t>
            </a:r>
            <a:r>
              <a:rPr lang="tr-TR" sz="2000" dirty="0">
                <a:latin typeface="Bookman Old Style" panose="02050604050505020204" pitchFamily="18" charset="0"/>
              </a:rPr>
              <a:t> </a:t>
            </a:r>
            <a:r>
              <a:rPr lang="tr-TR" sz="2000" dirty="0" err="1">
                <a:latin typeface="Bookman Old Style" panose="02050604050505020204" pitchFamily="18" charset="0"/>
              </a:rPr>
              <a:t>Entries</a:t>
            </a:r>
            <a:r>
              <a:rPr lang="tr-TR" sz="2000" dirty="0">
                <a:latin typeface="Bookman Old Style" panose="02050604050505020204" pitchFamily="18" charset="0"/>
              </a:rPr>
              <a:t/>
            </a:r>
            <a:br>
              <a:rPr lang="tr-TR" sz="2000" dirty="0">
                <a:latin typeface="Bookman Old Style" panose="02050604050505020204" pitchFamily="18" charset="0"/>
              </a:rPr>
            </a:br>
            <a:r>
              <a:rPr lang="tr-TR" sz="2000" dirty="0">
                <a:latin typeface="Bookman Old Style" panose="02050604050505020204" pitchFamily="18" charset="0"/>
              </a:rPr>
              <a:t>(as of April 2019)</a:t>
            </a:r>
            <a:endParaRPr lang="en-US" sz="2000" dirty="0">
              <a:latin typeface="Bookman Old Style" panose="02050604050505020204" pitchFamily="18" charset="0"/>
            </a:endParaRPr>
          </a:p>
        </p:txBody>
      </p:sp>
      <p:graphicFrame>
        <p:nvGraphicFramePr>
          <p:cNvPr id="9" name="İçerik Yer Tutucusu 8"/>
          <p:cNvGraphicFramePr>
            <a:graphicFrameLocks noGrp="1"/>
          </p:cNvGraphicFramePr>
          <p:nvPr>
            <p:ph idx="1"/>
            <p:extLst/>
          </p:nvPr>
        </p:nvGraphicFramePr>
        <p:xfrm>
          <a:off x="1069975" y="2120900"/>
          <a:ext cx="8131235" cy="3687483"/>
        </p:xfrm>
        <a:graphic>
          <a:graphicData uri="http://schemas.openxmlformats.org/drawingml/2006/table">
            <a:tbl>
              <a:tblPr firstRow="1" bandRow="1">
                <a:tableStyleId>{5C22544A-7EE6-4342-B048-85BDC9FD1C3A}</a:tableStyleId>
              </a:tblPr>
              <a:tblGrid>
                <a:gridCol w="2608113">
                  <a:extLst>
                    <a:ext uri="{9D8B030D-6E8A-4147-A177-3AD203B41FA5}">
                      <a16:colId xmlns:a16="http://schemas.microsoft.com/office/drawing/2014/main" val="2519869547"/>
                    </a:ext>
                  </a:extLst>
                </a:gridCol>
                <a:gridCol w="2761561">
                  <a:extLst>
                    <a:ext uri="{9D8B030D-6E8A-4147-A177-3AD203B41FA5}">
                      <a16:colId xmlns:a16="http://schemas.microsoft.com/office/drawing/2014/main" val="558068769"/>
                    </a:ext>
                  </a:extLst>
                </a:gridCol>
                <a:gridCol w="2761561">
                  <a:extLst>
                    <a:ext uri="{9D8B030D-6E8A-4147-A177-3AD203B41FA5}">
                      <a16:colId xmlns:a16="http://schemas.microsoft.com/office/drawing/2014/main" val="1359702003"/>
                    </a:ext>
                  </a:extLst>
                </a:gridCol>
              </a:tblGrid>
              <a:tr h="747357">
                <a:tc>
                  <a:txBody>
                    <a:bodyPr/>
                    <a:lstStyle/>
                    <a:p>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Central </a:t>
                      </a:r>
                      <a:r>
                        <a:rPr lang="tr-TR" dirty="0" err="1" smtClean="0">
                          <a:latin typeface="Book Antiqua" panose="02040602050305030304" pitchFamily="18" charset="0"/>
                        </a:rPr>
                        <a:t>Government</a:t>
                      </a:r>
                      <a:r>
                        <a:rPr lang="tr-TR" dirty="0" smtClean="0">
                          <a:latin typeface="Book Antiqua" panose="02040602050305030304" pitchFamily="18" charset="0"/>
                        </a:rPr>
                        <a:t> Accounting </a:t>
                      </a:r>
                      <a:r>
                        <a:rPr lang="tr-TR" dirty="0" err="1" smtClean="0">
                          <a:latin typeface="Book Antiqua" panose="02040602050305030304" pitchFamily="18" charset="0"/>
                        </a:rPr>
                        <a:t>Scenarios</a:t>
                      </a:r>
                      <a:endParaRPr lang="tr-TR" dirty="0">
                        <a:latin typeface="Book Antiqua" panose="02040602050305030304" pitchFamily="18" charset="0"/>
                      </a:endParaRPr>
                    </a:p>
                  </a:txBody>
                  <a:tcPr/>
                </a:tc>
                <a:tc>
                  <a:txBody>
                    <a:bodyPr/>
                    <a:lstStyle/>
                    <a:p>
                      <a:pPr algn="ctr"/>
                      <a:r>
                        <a:rPr lang="tr-TR" dirty="0" err="1" smtClean="0">
                          <a:latin typeface="Book Antiqua" panose="02040602050305030304" pitchFamily="18" charset="0"/>
                        </a:rPr>
                        <a:t>Local</a:t>
                      </a:r>
                      <a:r>
                        <a:rPr lang="tr-TR" dirty="0" smtClean="0">
                          <a:latin typeface="Book Antiqua" panose="02040602050305030304" pitchFamily="18" charset="0"/>
                        </a:rPr>
                        <a:t> </a:t>
                      </a:r>
                      <a:r>
                        <a:rPr lang="tr-TR" dirty="0" err="1" smtClean="0">
                          <a:latin typeface="Book Antiqua" panose="02040602050305030304" pitchFamily="18" charset="0"/>
                        </a:rPr>
                        <a:t>Administrations</a:t>
                      </a:r>
                      <a:r>
                        <a:rPr lang="tr-TR" dirty="0" smtClean="0">
                          <a:latin typeface="Book Antiqua" panose="0204060205030503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smtClean="0">
                          <a:latin typeface="Book Antiqua" panose="02040602050305030304" pitchFamily="18" charset="0"/>
                        </a:rPr>
                        <a:t>Accounting </a:t>
                      </a:r>
                      <a:r>
                        <a:rPr lang="tr-TR" dirty="0" err="1" smtClean="0">
                          <a:latin typeface="Book Antiqua" panose="02040602050305030304" pitchFamily="18" charset="0"/>
                        </a:rPr>
                        <a:t>Scenarios</a:t>
                      </a:r>
                      <a:endParaRPr lang="tr-TR" dirty="0" smtClean="0">
                        <a:latin typeface="Book Antiqua" panose="02040602050305030304" pitchFamily="18" charset="0"/>
                      </a:endParaRPr>
                    </a:p>
                  </a:txBody>
                  <a:tcPr/>
                </a:tc>
                <a:extLst>
                  <a:ext uri="{0D108BD9-81ED-4DB2-BD59-A6C34878D82A}">
                    <a16:rowId xmlns:a16="http://schemas.microsoft.com/office/drawing/2014/main" val="1734355368"/>
                  </a:ext>
                </a:extLst>
              </a:tr>
              <a:tr h="420018">
                <a:tc>
                  <a:txBody>
                    <a:bodyPr/>
                    <a:lstStyle/>
                    <a:p>
                      <a:r>
                        <a:rPr lang="tr-TR" dirty="0" err="1" smtClean="0">
                          <a:latin typeface="Book Antiqua" panose="02040602050305030304" pitchFamily="18" charset="0"/>
                        </a:rPr>
                        <a:t>Current</a:t>
                      </a:r>
                      <a:r>
                        <a:rPr lang="tr-TR" dirty="0" smtClean="0">
                          <a:latin typeface="Book Antiqua" panose="02040602050305030304" pitchFamily="18" charset="0"/>
                        </a:rPr>
                        <a:t> </a:t>
                      </a:r>
                      <a:r>
                        <a:rPr lang="tr-TR" dirty="0" err="1" smtClean="0">
                          <a:latin typeface="Book Antiqua" panose="02040602050305030304" pitchFamily="18" charset="0"/>
                        </a:rPr>
                        <a:t>Assets</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46</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36</a:t>
                      </a:r>
                      <a:endParaRPr lang="tr-TR" dirty="0">
                        <a:latin typeface="Book Antiqua" panose="02040602050305030304" pitchFamily="18" charset="0"/>
                      </a:endParaRPr>
                    </a:p>
                  </a:txBody>
                  <a:tcPr/>
                </a:tc>
                <a:extLst>
                  <a:ext uri="{0D108BD9-81ED-4DB2-BD59-A6C34878D82A}">
                    <a16:rowId xmlns:a16="http://schemas.microsoft.com/office/drawing/2014/main" val="4173080407"/>
                  </a:ext>
                </a:extLst>
              </a:tr>
              <a:tr h="420018">
                <a:tc>
                  <a:txBody>
                    <a:bodyPr/>
                    <a:lstStyle/>
                    <a:p>
                      <a:r>
                        <a:rPr lang="tr-TR" dirty="0" err="1" smtClean="0">
                          <a:latin typeface="Book Antiqua" panose="02040602050305030304" pitchFamily="18" charset="0"/>
                        </a:rPr>
                        <a:t>Fixed</a:t>
                      </a:r>
                      <a:r>
                        <a:rPr lang="tr-TR" dirty="0" smtClean="0">
                          <a:latin typeface="Book Antiqua" panose="02040602050305030304" pitchFamily="18" charset="0"/>
                        </a:rPr>
                        <a:t> </a:t>
                      </a:r>
                      <a:r>
                        <a:rPr lang="tr-TR" dirty="0" err="1" smtClean="0">
                          <a:latin typeface="Book Antiqua" panose="02040602050305030304" pitchFamily="18" charset="0"/>
                        </a:rPr>
                        <a:t>Assets</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36</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35</a:t>
                      </a:r>
                      <a:endParaRPr lang="tr-TR" dirty="0">
                        <a:latin typeface="Book Antiqua" panose="02040602050305030304" pitchFamily="18" charset="0"/>
                      </a:endParaRPr>
                    </a:p>
                  </a:txBody>
                  <a:tcPr/>
                </a:tc>
                <a:extLst>
                  <a:ext uri="{0D108BD9-81ED-4DB2-BD59-A6C34878D82A}">
                    <a16:rowId xmlns:a16="http://schemas.microsoft.com/office/drawing/2014/main" val="59667091"/>
                  </a:ext>
                </a:extLst>
              </a:tr>
              <a:tr h="420018">
                <a:tc>
                  <a:txBody>
                    <a:bodyPr/>
                    <a:lstStyle/>
                    <a:p>
                      <a:r>
                        <a:rPr lang="tr-TR" dirty="0" err="1" smtClean="0">
                          <a:latin typeface="Book Antiqua" panose="02040602050305030304" pitchFamily="18" charset="0"/>
                        </a:rPr>
                        <a:t>Liabilities</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16</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16</a:t>
                      </a:r>
                      <a:endParaRPr lang="tr-TR" dirty="0">
                        <a:latin typeface="Book Antiqua" panose="02040602050305030304" pitchFamily="18" charset="0"/>
                      </a:endParaRPr>
                    </a:p>
                  </a:txBody>
                  <a:tcPr/>
                </a:tc>
                <a:extLst>
                  <a:ext uri="{0D108BD9-81ED-4DB2-BD59-A6C34878D82A}">
                    <a16:rowId xmlns:a16="http://schemas.microsoft.com/office/drawing/2014/main" val="1979738161"/>
                  </a:ext>
                </a:extLst>
              </a:tr>
              <a:tr h="420018">
                <a:tc>
                  <a:txBody>
                    <a:bodyPr/>
                    <a:lstStyle/>
                    <a:p>
                      <a:r>
                        <a:rPr lang="tr-TR" dirty="0" err="1" smtClean="0">
                          <a:latin typeface="Book Antiqua" panose="02040602050305030304" pitchFamily="18" charset="0"/>
                        </a:rPr>
                        <a:t>Equities</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2</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1</a:t>
                      </a:r>
                      <a:endParaRPr lang="tr-TR" dirty="0">
                        <a:latin typeface="Book Antiqua" panose="02040602050305030304" pitchFamily="18" charset="0"/>
                      </a:endParaRPr>
                    </a:p>
                  </a:txBody>
                  <a:tcPr/>
                </a:tc>
                <a:extLst>
                  <a:ext uri="{0D108BD9-81ED-4DB2-BD59-A6C34878D82A}">
                    <a16:rowId xmlns:a16="http://schemas.microsoft.com/office/drawing/2014/main" val="268390927"/>
                  </a:ext>
                </a:extLst>
              </a:tr>
              <a:tr h="420018">
                <a:tc>
                  <a:txBody>
                    <a:bodyPr/>
                    <a:lstStyle/>
                    <a:p>
                      <a:r>
                        <a:rPr lang="tr-TR" dirty="0" smtClean="0">
                          <a:latin typeface="Book Antiqua" panose="02040602050305030304" pitchFamily="18" charset="0"/>
                        </a:rPr>
                        <a:t>Operating </a:t>
                      </a:r>
                      <a:r>
                        <a:rPr lang="tr-TR" dirty="0" err="1" smtClean="0">
                          <a:latin typeface="Book Antiqua" panose="02040602050305030304" pitchFamily="18" charset="0"/>
                        </a:rPr>
                        <a:t>Accounts</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3</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4</a:t>
                      </a:r>
                      <a:endParaRPr lang="tr-TR" dirty="0">
                        <a:latin typeface="Book Antiqua" panose="02040602050305030304" pitchFamily="18" charset="0"/>
                      </a:endParaRPr>
                    </a:p>
                  </a:txBody>
                  <a:tcPr/>
                </a:tc>
                <a:extLst>
                  <a:ext uri="{0D108BD9-81ED-4DB2-BD59-A6C34878D82A}">
                    <a16:rowId xmlns:a16="http://schemas.microsoft.com/office/drawing/2014/main" val="886446953"/>
                  </a:ext>
                </a:extLst>
              </a:tr>
              <a:tr h="420018">
                <a:tc>
                  <a:txBody>
                    <a:bodyPr/>
                    <a:lstStyle/>
                    <a:p>
                      <a:r>
                        <a:rPr lang="tr-TR" dirty="0" err="1" smtClean="0">
                          <a:latin typeface="Book Antiqua" panose="02040602050305030304" pitchFamily="18" charset="0"/>
                        </a:rPr>
                        <a:t>Budgetary</a:t>
                      </a:r>
                      <a:r>
                        <a:rPr lang="tr-TR" dirty="0" smtClean="0">
                          <a:latin typeface="Book Antiqua" panose="02040602050305030304" pitchFamily="18" charset="0"/>
                        </a:rPr>
                        <a:t> </a:t>
                      </a:r>
                      <a:r>
                        <a:rPr lang="tr-TR" dirty="0" err="1" smtClean="0">
                          <a:latin typeface="Book Antiqua" panose="02040602050305030304" pitchFamily="18" charset="0"/>
                        </a:rPr>
                        <a:t>Accounts</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2</a:t>
                      </a:r>
                      <a:endParaRPr lang="tr-TR" dirty="0">
                        <a:latin typeface="Book Antiqua" panose="02040602050305030304" pitchFamily="18" charset="0"/>
                      </a:endParaRPr>
                    </a:p>
                  </a:txBody>
                  <a:tcPr/>
                </a:tc>
                <a:tc>
                  <a:txBody>
                    <a:bodyPr/>
                    <a:lstStyle/>
                    <a:p>
                      <a:pPr algn="ctr"/>
                      <a:r>
                        <a:rPr lang="tr-TR" dirty="0" smtClean="0">
                          <a:latin typeface="Book Antiqua" panose="02040602050305030304" pitchFamily="18" charset="0"/>
                        </a:rPr>
                        <a:t>1</a:t>
                      </a:r>
                      <a:endParaRPr lang="tr-TR" dirty="0">
                        <a:latin typeface="Book Antiqua" panose="02040602050305030304" pitchFamily="18" charset="0"/>
                      </a:endParaRPr>
                    </a:p>
                  </a:txBody>
                  <a:tcPr/>
                </a:tc>
                <a:extLst>
                  <a:ext uri="{0D108BD9-81ED-4DB2-BD59-A6C34878D82A}">
                    <a16:rowId xmlns:a16="http://schemas.microsoft.com/office/drawing/2014/main" val="2488283686"/>
                  </a:ext>
                </a:extLst>
              </a:tr>
              <a:tr h="420018">
                <a:tc>
                  <a:txBody>
                    <a:bodyPr/>
                    <a:lstStyle/>
                    <a:p>
                      <a:r>
                        <a:rPr lang="tr-TR" b="1" dirty="0" smtClean="0">
                          <a:latin typeface="Book Antiqua" panose="02040602050305030304" pitchFamily="18" charset="0"/>
                        </a:rPr>
                        <a:t>Total</a:t>
                      </a:r>
                      <a:endParaRPr lang="tr-TR" b="1" dirty="0">
                        <a:latin typeface="Book Antiqua" panose="02040602050305030304" pitchFamily="18" charset="0"/>
                      </a:endParaRPr>
                    </a:p>
                  </a:txBody>
                  <a:tcPr/>
                </a:tc>
                <a:tc>
                  <a:txBody>
                    <a:bodyPr/>
                    <a:lstStyle/>
                    <a:p>
                      <a:pPr algn="ctr"/>
                      <a:r>
                        <a:rPr lang="tr-TR" b="1" dirty="0" smtClean="0">
                          <a:latin typeface="Book Antiqua" panose="02040602050305030304" pitchFamily="18" charset="0"/>
                        </a:rPr>
                        <a:t>105</a:t>
                      </a:r>
                      <a:endParaRPr lang="tr-TR" b="1" dirty="0">
                        <a:latin typeface="Book Antiqua" panose="02040602050305030304" pitchFamily="18" charset="0"/>
                      </a:endParaRPr>
                    </a:p>
                  </a:txBody>
                  <a:tcPr/>
                </a:tc>
                <a:tc>
                  <a:txBody>
                    <a:bodyPr/>
                    <a:lstStyle/>
                    <a:p>
                      <a:pPr algn="ctr"/>
                      <a:r>
                        <a:rPr lang="tr-TR" b="1" dirty="0" smtClean="0">
                          <a:latin typeface="Book Antiqua" panose="02040602050305030304" pitchFamily="18" charset="0"/>
                        </a:rPr>
                        <a:t>93</a:t>
                      </a:r>
                      <a:endParaRPr lang="tr-TR" b="1" dirty="0">
                        <a:latin typeface="Book Antiqua" panose="02040602050305030304" pitchFamily="18" charset="0"/>
                      </a:endParaRPr>
                    </a:p>
                  </a:txBody>
                  <a:tcPr/>
                </a:tc>
                <a:extLst>
                  <a:ext uri="{0D108BD9-81ED-4DB2-BD59-A6C34878D82A}">
                    <a16:rowId xmlns:a16="http://schemas.microsoft.com/office/drawing/2014/main" val="1072305410"/>
                  </a:ext>
                </a:extLst>
              </a:tr>
            </a:tbl>
          </a:graphicData>
        </a:graphic>
      </p:graphicFrame>
    </p:spTree>
    <p:extLst>
      <p:ext uri="{BB962C8B-B14F-4D97-AF65-F5344CB8AC3E}">
        <p14:creationId xmlns:p14="http://schemas.microsoft.com/office/powerpoint/2010/main" val="2023340451"/>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24</a:t>
            </a:fld>
            <a:endParaRPr lang="en-US" dirty="0"/>
          </a:p>
        </p:txBody>
      </p:sp>
      <p:pic>
        <p:nvPicPr>
          <p:cNvPr id="5" name="İçerik Yer Tutucusu 4"/>
          <p:cNvPicPr>
            <a:picLocks noGrp="1"/>
          </p:cNvPicPr>
          <p:nvPr>
            <p:ph idx="1"/>
          </p:nvPr>
        </p:nvPicPr>
        <p:blipFill rotWithShape="1">
          <a:blip r:embed="rId2"/>
          <a:srcRect b="9765"/>
          <a:stretch/>
        </p:blipFill>
        <p:spPr bwMode="auto">
          <a:xfrm>
            <a:off x="1583872" y="1260000"/>
            <a:ext cx="9360128" cy="4051300"/>
          </a:xfrm>
          <a:prstGeom prst="rect">
            <a:avLst/>
          </a:prstGeom>
          <a:ln>
            <a:noFill/>
          </a:ln>
          <a:extLst>
            <a:ext uri="{53640926-AAD7-44D8-BBD7-CCE9431645EC}">
              <a14:shadowObscured xmlns:a14="http://schemas.microsoft.com/office/drawing/2010/main"/>
            </a:ext>
          </a:extLst>
        </p:spPr>
      </p:pic>
      <p:sp>
        <p:nvSpPr>
          <p:cNvPr id="4" name="Dikdörtgen 3"/>
          <p:cNvSpPr/>
          <p:nvPr/>
        </p:nvSpPr>
        <p:spPr>
          <a:xfrm>
            <a:off x="1583872" y="5311300"/>
            <a:ext cx="9160328" cy="646331"/>
          </a:xfrm>
          <a:prstGeom prst="rect">
            <a:avLst/>
          </a:prstGeom>
        </p:spPr>
        <p:txBody>
          <a:bodyPr wrap="square">
            <a:spAutoFit/>
          </a:bodyPr>
          <a:lstStyle/>
          <a:p>
            <a:pPr algn="just"/>
            <a:r>
              <a:rPr lang="en-US" dirty="0">
                <a:latin typeface="Bookman Old Style" panose="02050604050505020204" pitchFamily="18" charset="0"/>
              </a:rPr>
              <a:t>In </a:t>
            </a:r>
            <a:r>
              <a:rPr lang="en-US" dirty="0" err="1">
                <a:latin typeface="Bookman Old Style" panose="02050604050505020204" pitchFamily="18" charset="0"/>
              </a:rPr>
              <a:t>th</a:t>
            </a:r>
            <a:r>
              <a:rPr lang="tr-TR" dirty="0">
                <a:latin typeface="Bookman Old Style" panose="02050604050505020204" pitchFamily="18" charset="0"/>
              </a:rPr>
              <a:t>is</a:t>
            </a:r>
            <a:r>
              <a:rPr lang="en-US" dirty="0">
                <a:latin typeface="Bookman Old Style" panose="02050604050505020204" pitchFamily="18" charset="0"/>
              </a:rPr>
              <a:t> </a:t>
            </a:r>
            <a:r>
              <a:rPr lang="tr-TR" dirty="0" err="1">
                <a:latin typeface="Bookman Old Style" panose="02050604050505020204" pitchFamily="18" charset="0"/>
              </a:rPr>
              <a:t>scenario</a:t>
            </a:r>
            <a:r>
              <a:rPr lang="tr-TR" dirty="0">
                <a:latin typeface="Bookman Old Style" panose="02050604050505020204" pitchFamily="18" charset="0"/>
              </a:rPr>
              <a:t>,</a:t>
            </a:r>
            <a:r>
              <a:rPr lang="en-US" dirty="0">
                <a:latin typeface="Bookman Old Style" panose="02050604050505020204" pitchFamily="18" charset="0"/>
              </a:rPr>
              <a:t> deletion of the amounts recorded in the </a:t>
            </a:r>
            <a:r>
              <a:rPr lang="tr-TR" dirty="0">
                <a:latin typeface="Bookman Old Style" panose="02050604050505020204" pitchFamily="18" charset="0"/>
              </a:rPr>
              <a:t>«</a:t>
            </a:r>
            <a:r>
              <a:rPr lang="tr-TR" dirty="0" err="1">
                <a:latin typeface="Bookman Old Style" panose="02050604050505020204" pitchFamily="18" charset="0"/>
              </a:rPr>
              <a:t>receivables</a:t>
            </a:r>
            <a:r>
              <a:rPr lang="tr-TR" dirty="0">
                <a:latin typeface="Bookman Old Style" panose="02050604050505020204" pitchFamily="18" charset="0"/>
              </a:rPr>
              <a:t> </a:t>
            </a:r>
            <a:r>
              <a:rPr lang="tr-TR" dirty="0" err="1">
                <a:latin typeface="Bookman Old Style" panose="02050604050505020204" pitchFamily="18" charset="0"/>
              </a:rPr>
              <a:t>from</a:t>
            </a:r>
            <a:r>
              <a:rPr lang="tr-TR" dirty="0">
                <a:latin typeface="Bookman Old Style" panose="02050604050505020204" pitchFamily="18" charset="0"/>
              </a:rPr>
              <a:t> </a:t>
            </a:r>
            <a:r>
              <a:rPr lang="tr-TR" dirty="0" err="1">
                <a:latin typeface="Bookman Old Style" panose="02050604050505020204" pitchFamily="18" charset="0"/>
              </a:rPr>
              <a:t>persons</a:t>
            </a:r>
            <a:r>
              <a:rPr lang="tr-TR" dirty="0">
                <a:latin typeface="Bookman Old Style" panose="02050604050505020204" pitchFamily="18" charset="0"/>
              </a:rPr>
              <a:t> </a:t>
            </a:r>
            <a:r>
              <a:rPr lang="tr-TR" dirty="0" err="1">
                <a:latin typeface="Bookman Old Style" panose="02050604050505020204" pitchFamily="18" charset="0"/>
              </a:rPr>
              <a:t>account</a:t>
            </a:r>
            <a:r>
              <a:rPr lang="tr-TR" dirty="0">
                <a:latin typeface="Bookman Old Style" panose="02050604050505020204" pitchFamily="18" charset="0"/>
              </a:rPr>
              <a:t>»</a:t>
            </a:r>
            <a:r>
              <a:rPr lang="en-US" dirty="0">
                <a:latin typeface="Bookman Old Style" panose="02050604050505020204" pitchFamily="18" charset="0"/>
              </a:rPr>
              <a:t> with reversal or expense record</a:t>
            </a:r>
            <a:r>
              <a:rPr lang="tr-TR" dirty="0">
                <a:latin typeface="Bookman Old Style" panose="02050604050505020204" pitchFamily="18" charset="0"/>
              </a:rPr>
              <a:t> is </a:t>
            </a:r>
            <a:r>
              <a:rPr lang="tr-TR" dirty="0" err="1">
                <a:latin typeface="Bookman Old Style" panose="02050604050505020204" pitchFamily="18" charset="0"/>
              </a:rPr>
              <a:t>examined</a:t>
            </a:r>
            <a:r>
              <a:rPr lang="tr-TR" dirty="0">
                <a:latin typeface="Bookman Old Style" panose="02050604050505020204" pitchFamily="18" charset="0"/>
              </a:rPr>
              <a:t>. </a:t>
            </a:r>
            <a:endParaRPr lang="en-US" dirty="0">
              <a:latin typeface="Bookman Old Style" panose="02050604050505020204" pitchFamily="18" charset="0"/>
            </a:endParaRPr>
          </a:p>
        </p:txBody>
      </p:sp>
    </p:spTree>
    <p:extLst>
      <p:ext uri="{BB962C8B-B14F-4D97-AF65-F5344CB8AC3E}">
        <p14:creationId xmlns:p14="http://schemas.microsoft.com/office/powerpoint/2010/main" val="452705166"/>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25</a:t>
            </a:fld>
            <a:endParaRPr lang="en-US" dirty="0"/>
          </a:p>
        </p:txBody>
      </p:sp>
      <p:sp>
        <p:nvSpPr>
          <p:cNvPr id="3" name="İçerik Yer Tutucusu 2"/>
          <p:cNvSpPr>
            <a:spLocks noGrp="1"/>
          </p:cNvSpPr>
          <p:nvPr>
            <p:ph idx="1"/>
          </p:nvPr>
        </p:nvSpPr>
        <p:spPr>
          <a:xfrm>
            <a:off x="1134836" y="1451935"/>
            <a:ext cx="10058400" cy="4671279"/>
          </a:xfrm>
        </p:spPr>
        <p:txBody>
          <a:bodyPr>
            <a:normAutofit fontScale="70000" lnSpcReduction="20000"/>
          </a:bodyPr>
          <a:lstStyle/>
          <a:p>
            <a:r>
              <a:rPr lang="en-GB" sz="2900" dirty="0">
                <a:latin typeface="Bookman Old Style" panose="02050604050505020204" pitchFamily="18" charset="0"/>
              </a:rPr>
              <a:t>In the analysis table on the screen, the auditee seems to have deleted a total of 34,852,259,51 TL (approximately $ 6,336,774.46) receivables from persons with 4 different accounting records. While this situation may be appropriate, the auditor should examine the transaction and related documents in depth.</a:t>
            </a:r>
          </a:p>
          <a:p>
            <a:endParaRPr lang="en-GB" sz="2900" dirty="0">
              <a:latin typeface="Bookman Old Style" panose="02050604050505020204" pitchFamily="18" charset="0"/>
            </a:endParaRPr>
          </a:p>
          <a:p>
            <a:r>
              <a:rPr lang="en-GB" sz="2900" dirty="0">
                <a:latin typeface="Bookman Old Style" panose="02050604050505020204" pitchFamily="18" charset="0"/>
              </a:rPr>
              <a:t>As a result of this analysis, a similar transaction was determined in 153/192 different institutions and the total amount of receivables deleted was determined as 249.107.113,05TL (approximately 45.292.202.37 $).</a:t>
            </a:r>
          </a:p>
          <a:p>
            <a:endParaRPr lang="en-GB" sz="2900" dirty="0">
              <a:latin typeface="Bookman Old Style" panose="02050604050505020204" pitchFamily="18" charset="0"/>
            </a:endParaRPr>
          </a:p>
          <a:p>
            <a:r>
              <a:rPr lang="en-GB" sz="2900" dirty="0">
                <a:latin typeface="Bookman Old Style" panose="02050604050505020204" pitchFamily="18" charset="0"/>
              </a:rPr>
              <a:t>While planning phase, the auditor can choose whether to examine all the processes in this field or to conclude with the sample chosen by sample analysis which will be described later.</a:t>
            </a:r>
          </a:p>
          <a:p>
            <a:endParaRPr lang="en-GB" sz="2900" dirty="0">
              <a:latin typeface="Bookman Old Style" panose="02050604050505020204" pitchFamily="18" charset="0"/>
            </a:endParaRPr>
          </a:p>
          <a:p>
            <a:r>
              <a:rPr lang="en-GB" sz="2900" dirty="0">
                <a:latin typeface="Bookman Old Style" panose="02050604050505020204" pitchFamily="18" charset="0"/>
              </a:rPr>
              <a:t>For example, a total of 880 records with a total of 75,274,382,01TL  (approximately $ 13,686,251.27) was deleted and the auditor will be able to examine all of these 880 records or examine some of these records with sample analysis.</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3011121453"/>
      </p:ext>
    </p:extLst>
  </p:cSld>
  <p:clrMapOvr>
    <a:masterClrMapping/>
  </p:clrMapOvr>
  <p:transition spd="slow">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26</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pPr marL="0" indent="0">
              <a:buNone/>
            </a:pPr>
            <a:r>
              <a:rPr lang="en-GB" dirty="0">
                <a:latin typeface="Bookman Old Style" panose="02050604050505020204" pitchFamily="18" charset="0"/>
              </a:rPr>
              <a:t>Analysis on Accounting Journal Entries (error based</a:t>
            </a:r>
            <a:r>
              <a:rPr lang="en-GB" dirty="0" smtClean="0">
                <a:latin typeface="Bookman Old Style" panose="02050604050505020204" pitchFamily="18" charset="0"/>
              </a:rPr>
              <a:t>)</a:t>
            </a:r>
            <a:endParaRPr lang="tr-TR" dirty="0" smtClean="0">
              <a:latin typeface="Bookman Old Style" panose="02050604050505020204" pitchFamily="18" charset="0"/>
            </a:endParaRPr>
          </a:p>
          <a:p>
            <a:pPr marL="0" indent="0">
              <a:buNone/>
            </a:pPr>
            <a:r>
              <a:rPr lang="tr-TR" dirty="0">
                <a:latin typeface="Bookman Old Style" panose="02050604050505020204" pitchFamily="18" charset="0"/>
              </a:rPr>
              <a:t>W</a:t>
            </a:r>
            <a:r>
              <a:rPr lang="en-US" dirty="0" err="1">
                <a:latin typeface="Bookman Old Style" panose="02050604050505020204" pitchFamily="18" charset="0"/>
              </a:rPr>
              <a:t>ith</a:t>
            </a:r>
            <a:r>
              <a:rPr lang="en-US" dirty="0">
                <a:latin typeface="Bookman Old Style" panose="02050604050505020204" pitchFamily="18" charset="0"/>
              </a:rPr>
              <a:t> these scenarios, incorrect transactions are identified from the accounting record</a:t>
            </a:r>
            <a:r>
              <a:rPr lang="tr-TR" dirty="0">
                <a:latin typeface="Bookman Old Style" panose="02050604050505020204" pitchFamily="18" charset="0"/>
              </a:rPr>
              <a:t>s</a:t>
            </a:r>
            <a:r>
              <a:rPr lang="en-US" dirty="0">
                <a:latin typeface="Bookman Old Style" panose="02050604050505020204" pitchFamily="18" charset="0"/>
              </a:rPr>
              <a:t> or the summary tables generated.</a:t>
            </a:r>
            <a:endParaRPr lang="tr-TR" dirty="0">
              <a:latin typeface="Bookman Old Style" panose="02050604050505020204" pitchFamily="18" charset="0"/>
            </a:endParaRPr>
          </a:p>
          <a:p>
            <a:pPr marL="0" indent="0">
              <a:buNone/>
            </a:pPr>
            <a:endParaRPr lang="en-US" dirty="0"/>
          </a:p>
        </p:txBody>
      </p:sp>
    </p:spTree>
    <p:extLst>
      <p:ext uri="{BB962C8B-B14F-4D97-AF65-F5344CB8AC3E}">
        <p14:creationId xmlns:p14="http://schemas.microsoft.com/office/powerpoint/2010/main" val="1576370682"/>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27</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pPr marL="0" indent="0">
              <a:buNone/>
            </a:pPr>
            <a:endParaRPr lang="en-US" dirty="0"/>
          </a:p>
        </p:txBody>
      </p:sp>
      <p:pic>
        <p:nvPicPr>
          <p:cNvPr id="5" name="Picture 2" descr="Ekran Görüntüsü (2)"/>
          <p:cNvPicPr>
            <a:picLocks noChangeAspect="1" noChangeArrowheads="1"/>
          </p:cNvPicPr>
          <p:nvPr/>
        </p:nvPicPr>
        <p:blipFill rotWithShape="1">
          <a:blip r:embed="rId2">
            <a:extLst>
              <a:ext uri="{28A0092B-C50C-407E-A947-70E740481C1C}">
                <a14:useLocalDpi xmlns:a14="http://schemas.microsoft.com/office/drawing/2010/main" val="0"/>
              </a:ext>
            </a:extLst>
          </a:blip>
          <a:srcRect l="14988" t="36491" r="15829" b="17545"/>
          <a:stretch/>
        </p:blipFill>
        <p:spPr bwMode="auto">
          <a:xfrm>
            <a:off x="375736" y="1451935"/>
            <a:ext cx="11575472" cy="293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ikdörtgen 3"/>
          <p:cNvSpPr/>
          <p:nvPr/>
        </p:nvSpPr>
        <p:spPr>
          <a:xfrm>
            <a:off x="684000" y="4799586"/>
            <a:ext cx="11007257" cy="1631216"/>
          </a:xfrm>
          <a:prstGeom prst="rect">
            <a:avLst/>
          </a:prstGeom>
        </p:spPr>
        <p:txBody>
          <a:bodyPr wrap="square">
            <a:spAutoFit/>
          </a:bodyPr>
          <a:lstStyle/>
          <a:p>
            <a:r>
              <a:rPr lang="tr-TR" sz="2000" dirty="0" err="1">
                <a:latin typeface="Bookman Old Style" panose="02050604050505020204" pitchFamily="18" charset="0"/>
              </a:rPr>
              <a:t>If</a:t>
            </a:r>
            <a:r>
              <a:rPr lang="tr-TR" sz="2000" dirty="0">
                <a:latin typeface="Bookman Old Style" panose="02050604050505020204" pitchFamily="18" charset="0"/>
              </a:rPr>
              <a:t> total </a:t>
            </a:r>
            <a:r>
              <a:rPr lang="tr-TR" sz="2000" dirty="0" err="1">
                <a:latin typeface="Bookman Old Style" panose="02050604050505020204" pitchFamily="18" charset="0"/>
              </a:rPr>
              <a:t>value</a:t>
            </a:r>
            <a:r>
              <a:rPr lang="tr-TR" sz="2000" dirty="0">
                <a:latin typeface="Bookman Old Style" panose="02050604050505020204" pitchFamily="18" charset="0"/>
              </a:rPr>
              <a:t> of </a:t>
            </a:r>
            <a:r>
              <a:rPr lang="tr-TR" sz="2000" dirty="0" err="1">
                <a:latin typeface="Bookman Old Style" panose="02050604050505020204" pitchFamily="18" charset="0"/>
              </a:rPr>
              <a:t>depreciation</a:t>
            </a:r>
            <a:r>
              <a:rPr lang="tr-TR" sz="2000" dirty="0">
                <a:latin typeface="Bookman Old Style" panose="02050604050505020204" pitchFamily="18" charset="0"/>
              </a:rPr>
              <a:t> is in </a:t>
            </a:r>
            <a:r>
              <a:rPr lang="tr-TR" sz="2000" dirty="0" err="1">
                <a:latin typeface="Bookman Old Style" panose="02050604050505020204" pitchFamily="18" charset="0"/>
              </a:rPr>
              <a:t>orange</a:t>
            </a:r>
            <a:r>
              <a:rPr lang="tr-TR" sz="2000" dirty="0">
                <a:latin typeface="Bookman Old Style" panose="02050604050505020204" pitchFamily="18" charset="0"/>
              </a:rPr>
              <a:t> </a:t>
            </a:r>
            <a:r>
              <a:rPr lang="tr-TR" sz="2000" dirty="0" err="1">
                <a:latin typeface="Bookman Old Style" panose="02050604050505020204" pitchFamily="18" charset="0"/>
              </a:rPr>
              <a:t>color</a:t>
            </a:r>
            <a:r>
              <a:rPr lang="tr-TR" sz="2000" dirty="0">
                <a:latin typeface="Bookman Old Style" panose="02050604050505020204" pitchFamily="18" charset="0"/>
              </a:rPr>
              <a:t> : </a:t>
            </a:r>
            <a:r>
              <a:rPr lang="tr-TR" sz="2000" dirty="0" err="1">
                <a:latin typeface="Bookman Old Style" panose="02050604050505020204" pitchFamily="18" charset="0"/>
              </a:rPr>
              <a:t>It</a:t>
            </a:r>
            <a:r>
              <a:rPr lang="tr-TR" sz="2000" dirty="0">
                <a:latin typeface="Bookman Old Style" panose="02050604050505020204" pitchFamily="18" charset="0"/>
              </a:rPr>
              <a:t> is </a:t>
            </a:r>
            <a:r>
              <a:rPr lang="tr-TR" sz="2000" dirty="0" err="1">
                <a:latin typeface="Bookman Old Style" panose="02050604050505020204" pitchFamily="18" charset="0"/>
              </a:rPr>
              <a:t>understood</a:t>
            </a:r>
            <a:r>
              <a:rPr lang="tr-TR" sz="2000" dirty="0">
                <a:latin typeface="Bookman Old Style" panose="02050604050505020204" pitchFamily="18" charset="0"/>
              </a:rPr>
              <a:t> </a:t>
            </a:r>
            <a:r>
              <a:rPr lang="tr-TR" sz="2000" dirty="0" err="1">
                <a:latin typeface="Bookman Old Style" panose="02050604050505020204" pitchFamily="18" charset="0"/>
              </a:rPr>
              <a:t>that</a:t>
            </a:r>
            <a:r>
              <a:rPr lang="tr-TR" sz="2000" dirty="0">
                <a:latin typeface="Bookman Old Style" panose="02050604050505020204" pitchFamily="18" charset="0"/>
              </a:rPr>
              <a:t> a</a:t>
            </a:r>
            <a:r>
              <a:rPr lang="en-US" sz="2000" dirty="0" err="1">
                <a:latin typeface="Bookman Old Style" panose="02050604050505020204" pitchFamily="18" charset="0"/>
              </a:rPr>
              <a:t>lthough</a:t>
            </a:r>
            <a:r>
              <a:rPr lang="en-US" sz="2000" dirty="0">
                <a:latin typeface="Bookman Old Style" panose="02050604050505020204" pitchFamily="18" charset="0"/>
              </a:rPr>
              <a:t> there is an asset re</a:t>
            </a:r>
            <a:r>
              <a:rPr lang="tr-TR" sz="2000" dirty="0" err="1">
                <a:latin typeface="Bookman Old Style" panose="02050604050505020204" pitchFamily="18" charset="0"/>
              </a:rPr>
              <a:t>corded</a:t>
            </a:r>
            <a:r>
              <a:rPr lang="en-US" sz="2000" dirty="0">
                <a:latin typeface="Bookman Old Style" panose="02050604050505020204" pitchFamily="18" charset="0"/>
              </a:rPr>
              <a:t> in the asset group, there is no depreciation</a:t>
            </a:r>
            <a:r>
              <a:rPr lang="tr-TR" sz="2000" dirty="0">
                <a:latin typeface="Bookman Old Style" panose="02050604050505020204" pitchFamily="18" charset="0"/>
              </a:rPr>
              <a:t> </a:t>
            </a:r>
            <a:r>
              <a:rPr lang="tr-TR" sz="2000" dirty="0" err="1">
                <a:latin typeface="Bookman Old Style" panose="02050604050505020204" pitchFamily="18" charset="0"/>
              </a:rPr>
              <a:t>record</a:t>
            </a:r>
            <a:r>
              <a:rPr lang="tr-TR" sz="2000" dirty="0">
                <a:latin typeface="Bookman Old Style" panose="02050604050505020204" pitchFamily="18" charset="0"/>
              </a:rPr>
              <a:t>.</a:t>
            </a:r>
          </a:p>
          <a:p>
            <a:endParaRPr lang="tr-TR" sz="2000" dirty="0">
              <a:latin typeface="Bookman Old Style" panose="02050604050505020204" pitchFamily="18" charset="0"/>
            </a:endParaRPr>
          </a:p>
          <a:p>
            <a:r>
              <a:rPr lang="tr-TR" sz="2000" dirty="0" err="1">
                <a:latin typeface="Bookman Old Style" panose="02050604050505020204" pitchFamily="18" charset="0"/>
              </a:rPr>
              <a:t>If</a:t>
            </a:r>
            <a:r>
              <a:rPr lang="tr-TR" sz="2000" dirty="0">
                <a:latin typeface="Bookman Old Style" panose="02050604050505020204" pitchFamily="18" charset="0"/>
              </a:rPr>
              <a:t> total </a:t>
            </a:r>
            <a:r>
              <a:rPr lang="tr-TR" sz="2000" dirty="0" err="1">
                <a:latin typeface="Bookman Old Style" panose="02050604050505020204" pitchFamily="18" charset="0"/>
              </a:rPr>
              <a:t>value</a:t>
            </a:r>
            <a:r>
              <a:rPr lang="tr-TR" sz="2000" dirty="0">
                <a:latin typeface="Bookman Old Style" panose="02050604050505020204" pitchFamily="18" charset="0"/>
              </a:rPr>
              <a:t> of </a:t>
            </a:r>
            <a:r>
              <a:rPr lang="tr-TR" sz="2000" dirty="0" err="1">
                <a:latin typeface="Bookman Old Style" panose="02050604050505020204" pitchFamily="18" charset="0"/>
              </a:rPr>
              <a:t>depreciation</a:t>
            </a:r>
            <a:r>
              <a:rPr lang="tr-TR" sz="2000" dirty="0">
                <a:latin typeface="Bookman Old Style" panose="02050604050505020204" pitchFamily="18" charset="0"/>
              </a:rPr>
              <a:t> is in </a:t>
            </a:r>
            <a:r>
              <a:rPr lang="tr-TR" sz="2000" dirty="0" err="1">
                <a:latin typeface="Bookman Old Style" panose="02050604050505020204" pitchFamily="18" charset="0"/>
              </a:rPr>
              <a:t>red</a:t>
            </a:r>
            <a:r>
              <a:rPr lang="tr-TR" sz="2000" dirty="0">
                <a:latin typeface="Bookman Old Style" panose="02050604050505020204" pitchFamily="18" charset="0"/>
              </a:rPr>
              <a:t> </a:t>
            </a:r>
            <a:r>
              <a:rPr lang="tr-TR" sz="2000" dirty="0" err="1">
                <a:latin typeface="Bookman Old Style" panose="02050604050505020204" pitchFamily="18" charset="0"/>
              </a:rPr>
              <a:t>color</a:t>
            </a:r>
            <a:r>
              <a:rPr lang="tr-TR" sz="2000" dirty="0">
                <a:latin typeface="Bookman Old Style" panose="02050604050505020204" pitchFamily="18" charset="0"/>
              </a:rPr>
              <a:t> :</a:t>
            </a:r>
            <a:r>
              <a:rPr lang="en-US" sz="2000" dirty="0">
                <a:latin typeface="Bookman Old Style" panose="02050604050505020204" pitchFamily="18" charset="0"/>
              </a:rPr>
              <a:t> It is understood that there are more depreciation records in the asset group than the value of re</a:t>
            </a:r>
            <a:r>
              <a:rPr lang="tr-TR" sz="2000" dirty="0" err="1">
                <a:latin typeface="Bookman Old Style" panose="02050604050505020204" pitchFamily="18" charset="0"/>
              </a:rPr>
              <a:t>corded</a:t>
            </a:r>
            <a:r>
              <a:rPr lang="en-US" sz="2000" dirty="0">
                <a:latin typeface="Bookman Old Style" panose="02050604050505020204" pitchFamily="18" charset="0"/>
              </a:rPr>
              <a:t> assets</a:t>
            </a:r>
            <a:r>
              <a:rPr lang="tr-TR" sz="2000" dirty="0">
                <a:latin typeface="Bookman Old Style" panose="02050604050505020204" pitchFamily="18" charset="0"/>
              </a:rPr>
              <a:t>. </a:t>
            </a:r>
          </a:p>
        </p:txBody>
      </p:sp>
    </p:spTree>
    <p:extLst>
      <p:ext uri="{BB962C8B-B14F-4D97-AF65-F5344CB8AC3E}">
        <p14:creationId xmlns:p14="http://schemas.microsoft.com/office/powerpoint/2010/main" val="2649775239"/>
      </p:ext>
    </p:extLst>
  </p:cSld>
  <p:clrMapOvr>
    <a:masterClrMapping/>
  </p:clrMapOvr>
  <p:transition spd="slow">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28</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r>
              <a:rPr lang="en-US" dirty="0">
                <a:latin typeface="Bookman Old Style" panose="02050604050505020204" pitchFamily="18" charset="0"/>
              </a:rPr>
              <a:t>Analysis on Personnel </a:t>
            </a:r>
            <a:r>
              <a:rPr lang="en-US" dirty="0" smtClean="0">
                <a:latin typeface="Bookman Old Style" panose="02050604050505020204" pitchFamily="18" charset="0"/>
              </a:rPr>
              <a:t>Payments</a:t>
            </a:r>
            <a:endParaRPr lang="tr-TR" dirty="0" smtClean="0">
              <a:latin typeface="Bookman Old Style" panose="02050604050505020204" pitchFamily="18" charset="0"/>
            </a:endParaRPr>
          </a:p>
          <a:p>
            <a:pPr marL="0" indent="0">
              <a:buNone/>
            </a:pPr>
            <a:r>
              <a:rPr lang="en-US" dirty="0">
                <a:latin typeface="Bookman Old Style" panose="02050604050505020204" pitchFamily="18" charset="0"/>
              </a:rPr>
              <a:t>It covers checks on the accuracy of various elements of civil servant </a:t>
            </a:r>
            <a:r>
              <a:rPr lang="en-US" dirty="0" err="1">
                <a:latin typeface="Bookman Old Style" panose="02050604050505020204" pitchFamily="18" charset="0"/>
              </a:rPr>
              <a:t>salarie</a:t>
            </a:r>
            <a:r>
              <a:rPr lang="tr-TR" dirty="0">
                <a:latin typeface="Bookman Old Style" panose="02050604050505020204" pitchFamily="18" charset="0"/>
              </a:rPr>
              <a:t>s</a:t>
            </a:r>
            <a:r>
              <a:rPr lang="en-US" dirty="0">
                <a:latin typeface="Bookman Old Style" panose="02050604050505020204" pitchFamily="18" charset="0"/>
              </a:rPr>
              <a:t>. It is especially important to check the payments made on civil servants' </a:t>
            </a:r>
            <a:r>
              <a:rPr lang="tr-TR" dirty="0" err="1">
                <a:latin typeface="Bookman Old Style" panose="02050604050505020204" pitchFamily="18" charset="0"/>
              </a:rPr>
              <a:t>declarations</a:t>
            </a:r>
            <a:r>
              <a:rPr lang="en-US" dirty="0">
                <a:latin typeface="Bookman Old Style" panose="02050604050505020204" pitchFamily="18" charset="0"/>
              </a:rPr>
              <a:t>.</a:t>
            </a:r>
            <a:endParaRPr lang="tr-TR" dirty="0">
              <a:latin typeface="Bookman Old Style" panose="02050604050505020204" pitchFamily="18" charset="0"/>
            </a:endParaRPr>
          </a:p>
          <a:p>
            <a:pPr marL="0" indent="0">
              <a:buNone/>
            </a:pPr>
            <a:endParaRPr lang="tr-TR" dirty="0" smtClean="0"/>
          </a:p>
          <a:p>
            <a:pPr marL="0" indent="0">
              <a:buNone/>
            </a:pPr>
            <a:endParaRPr lang="en-US" dirty="0"/>
          </a:p>
        </p:txBody>
      </p:sp>
    </p:spTree>
    <p:extLst>
      <p:ext uri="{BB962C8B-B14F-4D97-AF65-F5344CB8AC3E}">
        <p14:creationId xmlns:p14="http://schemas.microsoft.com/office/powerpoint/2010/main" val="1346319531"/>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r>
              <a:rPr lang="tr-TR" sz="4400" cap="none" dirty="0">
                <a:latin typeface="Book Antiqua" panose="02040602050305030304" pitchFamily="18" charset="0"/>
              </a:rPr>
              <a:t>Data Analysis</a:t>
            </a:r>
            <a:r>
              <a:rPr lang="en-US" sz="4400" cap="none" dirty="0">
                <a:latin typeface="Book Antiqua" panose="02040602050305030304" pitchFamily="18" charset="0"/>
              </a:rPr>
              <a:t> Group</a:t>
            </a:r>
            <a:r>
              <a:rPr lang="tr-TR" sz="4400" cap="none" dirty="0">
                <a:latin typeface="Book Antiqua" panose="02040602050305030304" pitchFamily="18" charset="0"/>
              </a:rPr>
              <a:t> </a:t>
            </a:r>
            <a:r>
              <a:rPr lang="en-US" sz="4400" cap="none" dirty="0">
                <a:latin typeface="Book Antiqua" panose="02040602050305030304" pitchFamily="18" charset="0"/>
              </a:rPr>
              <a:t>and </a:t>
            </a:r>
            <a:r>
              <a:rPr lang="en-US" sz="4400" cap="none" dirty="0" smtClean="0">
                <a:latin typeface="Book Antiqua" panose="02040602050305030304" pitchFamily="18" charset="0"/>
              </a:rPr>
              <a:t>Its</a:t>
            </a:r>
            <a:r>
              <a:rPr lang="tr-TR" sz="4400" cap="none" dirty="0" smtClean="0">
                <a:latin typeface="Book Antiqua" panose="02040602050305030304" pitchFamily="18" charset="0"/>
              </a:rPr>
              <a:t> </a:t>
            </a:r>
            <a:r>
              <a:rPr lang="en-US" sz="4400" cap="none" dirty="0" smtClean="0">
                <a:latin typeface="Book Antiqua" panose="02040602050305030304" pitchFamily="18" charset="0"/>
              </a:rPr>
              <a:t>Activities</a:t>
            </a:r>
            <a:endParaRPr lang="en-GB" sz="4400" b="1"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marL="0" indent="0">
              <a:lnSpc>
                <a:spcPct val="100000"/>
              </a:lnSpc>
              <a:spcBef>
                <a:spcPts val="600"/>
              </a:spcBef>
              <a:spcAft>
                <a:spcPts val="600"/>
              </a:spcAft>
              <a:buSzPct val="100000"/>
              <a:buNone/>
            </a:pPr>
            <a:r>
              <a:rPr lang="tr-TR" dirty="0" smtClean="0">
                <a:latin typeface="Book Antiqua" panose="02040602050305030304" pitchFamily="18" charset="0"/>
              </a:rPr>
              <a:t>Data </a:t>
            </a:r>
            <a:r>
              <a:rPr lang="tr-TR" dirty="0">
                <a:latin typeface="Bookman Old Style" panose="02050604050505020204" pitchFamily="18" charset="0"/>
              </a:rPr>
              <a:t>Analysis</a:t>
            </a:r>
            <a:r>
              <a:rPr lang="en-US" dirty="0">
                <a:latin typeface="Book Antiqua" panose="02040602050305030304" pitchFamily="18" charset="0"/>
              </a:rPr>
              <a:t> </a:t>
            </a:r>
            <a:r>
              <a:rPr lang="en-US" dirty="0" smtClean="0">
                <a:latin typeface="Book Antiqua" panose="02040602050305030304" pitchFamily="18" charset="0"/>
              </a:rPr>
              <a:t>Group</a:t>
            </a:r>
            <a:endParaRPr lang="tr-TR" dirty="0" smtClean="0">
              <a:latin typeface="Book Antiqua" panose="02040602050305030304" pitchFamily="18" charset="0"/>
            </a:endParaRPr>
          </a:p>
          <a:p>
            <a:pPr marL="720000" indent="-360000">
              <a:lnSpc>
                <a:spcPct val="100000"/>
              </a:lnSpc>
              <a:spcBef>
                <a:spcPts val="600"/>
              </a:spcBef>
              <a:spcAft>
                <a:spcPts val="600"/>
              </a:spcAft>
              <a:buSzPct val="100000"/>
              <a:buFont typeface="Wingdings" panose="05000000000000000000" pitchFamily="2" charset="2"/>
              <a:buChar char="Ø"/>
            </a:pPr>
            <a:r>
              <a:rPr lang="tr-TR" dirty="0" err="1" smtClean="0">
                <a:latin typeface="Bookman Old Style" panose="02050604050505020204" pitchFamily="18" charset="0"/>
              </a:rPr>
              <a:t>examines</a:t>
            </a:r>
            <a:r>
              <a:rPr lang="tr-TR" dirty="0" smtClean="0">
                <a:latin typeface="Bookman Old Style" panose="02050604050505020204" pitchFamily="18" charset="0"/>
              </a:rPr>
              <a:t>, </a:t>
            </a:r>
            <a:r>
              <a:rPr lang="tr-TR" dirty="0" err="1" smtClean="0">
                <a:latin typeface="Bookman Old Style" panose="02050604050505020204" pitchFamily="18" charset="0"/>
              </a:rPr>
              <a:t>transforms</a:t>
            </a:r>
            <a:r>
              <a:rPr lang="tr-TR" dirty="0" smtClean="0">
                <a:latin typeface="Bookman Old Style" panose="02050604050505020204" pitchFamily="18" charset="0"/>
              </a:rPr>
              <a:t>, </a:t>
            </a:r>
            <a:r>
              <a:rPr lang="tr-TR" dirty="0" err="1" smtClean="0">
                <a:latin typeface="Bookman Old Style" panose="02050604050505020204" pitchFamily="18" charset="0"/>
              </a:rPr>
              <a:t>models</a:t>
            </a:r>
            <a:r>
              <a:rPr lang="tr-TR" dirty="0" smtClean="0">
                <a:latin typeface="Bookman Old Style" panose="02050604050505020204" pitchFamily="18" charset="0"/>
              </a:rPr>
              <a:t> </a:t>
            </a:r>
            <a:r>
              <a:rPr lang="tr-TR" dirty="0" err="1" smtClean="0">
                <a:latin typeface="Bookman Old Style" panose="02050604050505020204" pitchFamily="18" charset="0"/>
              </a:rPr>
              <a:t>and</a:t>
            </a:r>
            <a:r>
              <a:rPr lang="tr-TR" dirty="0" smtClean="0">
                <a:latin typeface="Bookman Old Style" panose="02050604050505020204" pitchFamily="18" charset="0"/>
              </a:rPr>
              <a:t> </a:t>
            </a:r>
            <a:r>
              <a:rPr lang="tr-TR" dirty="0" err="1" smtClean="0">
                <a:latin typeface="Bookman Old Style" panose="02050604050505020204" pitchFamily="18" charset="0"/>
              </a:rPr>
              <a:t>evaluates</a:t>
            </a:r>
            <a:r>
              <a:rPr lang="tr-TR" dirty="0" smtClean="0">
                <a:latin typeface="Bookman Old Style" panose="02050604050505020204" pitchFamily="18" charset="0"/>
              </a:rPr>
              <a:t> data </a:t>
            </a:r>
          </a:p>
          <a:p>
            <a:pPr marL="360000" indent="0">
              <a:lnSpc>
                <a:spcPct val="100000"/>
              </a:lnSpc>
              <a:spcBef>
                <a:spcPts val="600"/>
              </a:spcBef>
              <a:spcAft>
                <a:spcPts val="600"/>
              </a:spcAft>
              <a:buSzPct val="100000"/>
              <a:buNone/>
            </a:pPr>
            <a:r>
              <a:rPr lang="tr-TR" dirty="0" err="1">
                <a:latin typeface="Bookman Old Style" panose="02050604050505020204" pitchFamily="18" charset="0"/>
              </a:rPr>
              <a:t>t</a:t>
            </a:r>
            <a:r>
              <a:rPr lang="tr-TR" dirty="0" err="1" smtClean="0">
                <a:latin typeface="Bookman Old Style" panose="02050604050505020204" pitchFamily="18" charset="0"/>
              </a:rPr>
              <a:t>o</a:t>
            </a:r>
            <a:r>
              <a:rPr lang="tr-TR" dirty="0" smtClean="0">
                <a:latin typeface="Bookman Old Style" panose="02050604050505020204" pitchFamily="18" charset="0"/>
              </a:rPr>
              <a:t> </a:t>
            </a:r>
          </a:p>
          <a:p>
            <a:pPr marL="702900" indent="-342900">
              <a:lnSpc>
                <a:spcPct val="100000"/>
              </a:lnSpc>
              <a:spcBef>
                <a:spcPts val="600"/>
              </a:spcBef>
              <a:spcAft>
                <a:spcPts val="600"/>
              </a:spcAft>
              <a:buSzPct val="100000"/>
            </a:pPr>
            <a:r>
              <a:rPr lang="tr-TR" dirty="0" err="1" smtClean="0">
                <a:latin typeface="Bookman Old Style" panose="02050604050505020204" pitchFamily="18" charset="0"/>
              </a:rPr>
              <a:t>report</a:t>
            </a:r>
            <a:r>
              <a:rPr lang="tr-TR" dirty="0" smtClean="0">
                <a:latin typeface="Bookman Old Style" panose="02050604050505020204" pitchFamily="18" charset="0"/>
              </a:rPr>
              <a:t> </a:t>
            </a:r>
            <a:r>
              <a:rPr lang="tr-TR" dirty="0" err="1" smtClean="0">
                <a:latin typeface="Bookman Old Style" panose="02050604050505020204" pitchFamily="18" charset="0"/>
              </a:rPr>
              <a:t>conclusions</a:t>
            </a:r>
            <a:r>
              <a:rPr lang="tr-TR" dirty="0" smtClean="0">
                <a:latin typeface="Bookman Old Style" panose="02050604050505020204" pitchFamily="18" charset="0"/>
              </a:rPr>
              <a:t>, </a:t>
            </a:r>
          </a:p>
          <a:p>
            <a:pPr marL="702900" indent="-342900">
              <a:lnSpc>
                <a:spcPct val="100000"/>
              </a:lnSpc>
              <a:spcBef>
                <a:spcPts val="600"/>
              </a:spcBef>
              <a:spcAft>
                <a:spcPts val="600"/>
              </a:spcAft>
              <a:buSzPct val="100000"/>
            </a:pPr>
            <a:r>
              <a:rPr lang="tr-TR" dirty="0" err="1" smtClean="0">
                <a:latin typeface="Bookman Old Style" panose="02050604050505020204" pitchFamily="18" charset="0"/>
              </a:rPr>
              <a:t>discover</a:t>
            </a:r>
            <a:r>
              <a:rPr lang="tr-TR" dirty="0" smtClean="0">
                <a:latin typeface="Bookman Old Style" panose="02050604050505020204" pitchFamily="18" charset="0"/>
              </a:rPr>
              <a:t> </a:t>
            </a:r>
            <a:r>
              <a:rPr lang="tr-TR" dirty="0" err="1" smtClean="0">
                <a:latin typeface="Bookman Old Style" panose="02050604050505020204" pitchFamily="18" charset="0"/>
              </a:rPr>
              <a:t>useful</a:t>
            </a:r>
            <a:r>
              <a:rPr lang="tr-TR" dirty="0" smtClean="0">
                <a:latin typeface="Bookman Old Style" panose="02050604050505020204" pitchFamily="18" charset="0"/>
              </a:rPr>
              <a:t> </a:t>
            </a:r>
            <a:r>
              <a:rPr lang="tr-TR" dirty="0" err="1" smtClean="0">
                <a:latin typeface="Bookman Old Style" panose="02050604050505020204" pitchFamily="18" charset="0"/>
              </a:rPr>
              <a:t>information</a:t>
            </a:r>
            <a:r>
              <a:rPr lang="tr-TR" dirty="0" smtClean="0">
                <a:latin typeface="Bookman Old Style" panose="02050604050505020204" pitchFamily="18" charset="0"/>
              </a:rPr>
              <a:t> </a:t>
            </a:r>
          </a:p>
          <a:p>
            <a:pPr marL="702900" indent="-342900">
              <a:lnSpc>
                <a:spcPct val="100000"/>
              </a:lnSpc>
              <a:spcBef>
                <a:spcPts val="600"/>
              </a:spcBef>
              <a:spcAft>
                <a:spcPts val="600"/>
              </a:spcAft>
              <a:buSzPct val="100000"/>
            </a:pPr>
            <a:r>
              <a:rPr lang="tr-TR" dirty="0" err="1" smtClean="0">
                <a:latin typeface="Bookman Old Style" panose="02050604050505020204" pitchFamily="18" charset="0"/>
              </a:rPr>
              <a:t>and</a:t>
            </a:r>
            <a:r>
              <a:rPr lang="tr-TR" dirty="0" smtClean="0">
                <a:latin typeface="Bookman Old Style" panose="02050604050505020204" pitchFamily="18" charset="0"/>
              </a:rPr>
              <a:t> </a:t>
            </a:r>
            <a:r>
              <a:rPr lang="tr-TR" dirty="0" err="1" smtClean="0">
                <a:latin typeface="Bookman Old Style" panose="02050604050505020204" pitchFamily="18" charset="0"/>
              </a:rPr>
              <a:t>support</a:t>
            </a:r>
            <a:r>
              <a:rPr lang="tr-TR" dirty="0" smtClean="0">
                <a:latin typeface="Bookman Old Style" panose="02050604050505020204" pitchFamily="18" charset="0"/>
              </a:rPr>
              <a:t> </a:t>
            </a:r>
            <a:r>
              <a:rPr lang="tr-TR" dirty="0" err="1" smtClean="0">
                <a:latin typeface="Bookman Old Style" panose="02050604050505020204" pitchFamily="18" charset="0"/>
              </a:rPr>
              <a:t>decision</a:t>
            </a:r>
            <a:r>
              <a:rPr lang="tr-TR" dirty="0" smtClean="0">
                <a:latin typeface="Bookman Old Style" panose="02050604050505020204" pitchFamily="18" charset="0"/>
              </a:rPr>
              <a:t> </a:t>
            </a:r>
            <a:r>
              <a:rPr lang="tr-TR" dirty="0" err="1" smtClean="0">
                <a:latin typeface="Bookman Old Style" panose="02050604050505020204" pitchFamily="18" charset="0"/>
              </a:rPr>
              <a:t>making</a:t>
            </a:r>
            <a:r>
              <a:rPr lang="tr-TR" dirty="0" smtClean="0">
                <a:latin typeface="Bookman Old Style" panose="02050604050505020204" pitchFamily="18" charset="0"/>
              </a:rPr>
              <a:t>.</a:t>
            </a:r>
            <a:endParaRPr lang="en-GB" dirty="0" smtClean="0">
              <a:latin typeface="Bookman Old Style" panose="02050604050505020204" pitchFamily="18" charset="0"/>
            </a:endParaRP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36825563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500"/>
                            </p:stCondLst>
                            <p:childTnLst>
                              <p:par>
                                <p:cTn id="13" presetID="10" presetClass="entr" presetSubtype="0" fill="hold" nodeType="afterEffect">
                                  <p:stCondLst>
                                    <p:cond delay="25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3000"/>
                            </p:stCondLst>
                            <p:childTnLst>
                              <p:par>
                                <p:cTn id="21" presetID="10" presetClass="entr" presetSubtype="0" fill="hold" nodeType="afterEffect">
                                  <p:stCondLst>
                                    <p:cond delay="25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3750"/>
                            </p:stCondLst>
                            <p:childTnLst>
                              <p:par>
                                <p:cTn id="25" presetID="10" presetClass="entr" presetSubtype="0" fill="hold" nodeType="afterEffect">
                                  <p:stCondLst>
                                    <p:cond delay="25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29</a:t>
            </a:fld>
            <a:endParaRPr lang="en-US" dirty="0"/>
          </a:p>
        </p:txBody>
      </p:sp>
      <p:sp>
        <p:nvSpPr>
          <p:cNvPr id="3" name="İçerik Yer Tutucusu 2"/>
          <p:cNvSpPr>
            <a:spLocks noGrp="1"/>
          </p:cNvSpPr>
          <p:nvPr>
            <p:ph idx="1"/>
          </p:nvPr>
        </p:nvSpPr>
        <p:spPr>
          <a:xfrm>
            <a:off x="885600" y="1582565"/>
            <a:ext cx="10058400" cy="4050792"/>
          </a:xfrm>
        </p:spPr>
        <p:txBody>
          <a:bodyPr/>
          <a:lstStyle/>
          <a:p>
            <a:r>
              <a:rPr lang="en-GB" dirty="0"/>
              <a:t># of Analysis Scenarios on Personnel Payments</a:t>
            </a:r>
            <a:br>
              <a:rPr lang="en-GB" dirty="0"/>
            </a:br>
            <a:r>
              <a:rPr lang="en-GB" dirty="0"/>
              <a:t>(as of April 2019)</a:t>
            </a:r>
          </a:p>
          <a:p>
            <a:endParaRPr lang="en-US" dirty="0"/>
          </a:p>
        </p:txBody>
      </p:sp>
      <p:graphicFrame>
        <p:nvGraphicFramePr>
          <p:cNvPr id="7" name="İçerik Yer Tutucusu 8"/>
          <p:cNvGraphicFramePr>
            <a:graphicFrameLocks/>
          </p:cNvGraphicFramePr>
          <p:nvPr>
            <p:extLst/>
          </p:nvPr>
        </p:nvGraphicFramePr>
        <p:xfrm>
          <a:off x="2073729" y="2408069"/>
          <a:ext cx="7137961" cy="3547853"/>
        </p:xfrm>
        <a:graphic>
          <a:graphicData uri="http://schemas.openxmlformats.org/drawingml/2006/table">
            <a:tbl>
              <a:tblPr firstRow="1" bandRow="1">
                <a:tableStyleId>{5C22544A-7EE6-4342-B048-85BDC9FD1C3A}</a:tableStyleId>
              </a:tblPr>
              <a:tblGrid>
                <a:gridCol w="5098930">
                  <a:extLst>
                    <a:ext uri="{9D8B030D-6E8A-4147-A177-3AD203B41FA5}">
                      <a16:colId xmlns:a16="http://schemas.microsoft.com/office/drawing/2014/main" val="2519869547"/>
                    </a:ext>
                  </a:extLst>
                </a:gridCol>
                <a:gridCol w="2039031">
                  <a:extLst>
                    <a:ext uri="{9D8B030D-6E8A-4147-A177-3AD203B41FA5}">
                      <a16:colId xmlns:a16="http://schemas.microsoft.com/office/drawing/2014/main" val="558068769"/>
                    </a:ext>
                  </a:extLst>
                </a:gridCol>
              </a:tblGrid>
              <a:tr h="560746">
                <a:tc>
                  <a:txBody>
                    <a:bodyPr/>
                    <a:lstStyle/>
                    <a:p>
                      <a:r>
                        <a:rPr lang="tr-TR" sz="1400" dirty="0" smtClean="0">
                          <a:latin typeface="Book Antiqua" panose="02040602050305030304" pitchFamily="18" charset="0"/>
                        </a:rPr>
                        <a:t>Analysis</a:t>
                      </a:r>
                      <a:r>
                        <a:rPr lang="tr-TR" sz="1400" baseline="0" dirty="0" smtClean="0">
                          <a:latin typeface="Book Antiqua" panose="02040602050305030304" pitchFamily="18" charset="0"/>
                        </a:rPr>
                        <a:t> </a:t>
                      </a:r>
                      <a:r>
                        <a:rPr lang="tr-TR" sz="1400" baseline="0" dirty="0" err="1" smtClean="0">
                          <a:latin typeface="Book Antiqua" panose="02040602050305030304" pitchFamily="18" charset="0"/>
                        </a:rPr>
                        <a:t>group</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 of </a:t>
                      </a:r>
                      <a:r>
                        <a:rPr lang="tr-TR" sz="1400" dirty="0" err="1" smtClean="0">
                          <a:latin typeface="Book Antiqua" panose="02040602050305030304" pitchFamily="18" charset="0"/>
                        </a:rPr>
                        <a:t>analyses</a:t>
                      </a:r>
                      <a:endParaRPr lang="tr-TR" sz="1400" dirty="0">
                        <a:latin typeface="Book Antiqua" panose="02040602050305030304" pitchFamily="18" charset="0"/>
                      </a:endParaRPr>
                    </a:p>
                  </a:txBody>
                  <a:tcPr/>
                </a:tc>
                <a:extLst>
                  <a:ext uri="{0D108BD9-81ED-4DB2-BD59-A6C34878D82A}">
                    <a16:rowId xmlns:a16="http://schemas.microsoft.com/office/drawing/2014/main" val="1734355368"/>
                  </a:ext>
                </a:extLst>
              </a:tr>
              <a:tr h="387936">
                <a:tc>
                  <a:txBody>
                    <a:bodyPr/>
                    <a:lstStyle/>
                    <a:p>
                      <a:r>
                        <a:rPr lang="tr-TR" sz="1400" dirty="0" err="1" smtClean="0">
                          <a:latin typeface="Book Antiqua" panose="02040602050305030304" pitchFamily="18" charset="0"/>
                        </a:rPr>
                        <a:t>Social</a:t>
                      </a:r>
                      <a:r>
                        <a:rPr lang="tr-TR" sz="1400" dirty="0" smtClean="0">
                          <a:latin typeface="Book Antiqua" panose="02040602050305030304" pitchFamily="18" charset="0"/>
                        </a:rPr>
                        <a:t> </a:t>
                      </a:r>
                      <a:r>
                        <a:rPr lang="tr-TR" sz="1400" dirty="0" err="1" smtClean="0">
                          <a:latin typeface="Book Antiqua" panose="02040602050305030304" pitchFamily="18" charset="0"/>
                        </a:rPr>
                        <a:t>security</a:t>
                      </a:r>
                      <a:r>
                        <a:rPr lang="tr-TR" sz="1400" dirty="0" smtClean="0">
                          <a:latin typeface="Book Antiqua" panose="02040602050305030304" pitchFamily="18" charset="0"/>
                        </a:rPr>
                        <a:t> </a:t>
                      </a:r>
                      <a:r>
                        <a:rPr lang="tr-TR" sz="1400" dirty="0" err="1" smtClean="0">
                          <a:latin typeface="Book Antiqua" panose="02040602050305030304" pitchFamily="18" charset="0"/>
                        </a:rPr>
                        <a:t>wage</a:t>
                      </a:r>
                      <a:r>
                        <a:rPr lang="tr-TR" sz="1400" dirty="0" smtClean="0">
                          <a:latin typeface="Book Antiqua" panose="02040602050305030304" pitchFamily="18" charset="0"/>
                        </a:rPr>
                        <a:t> </a:t>
                      </a:r>
                      <a:r>
                        <a:rPr lang="tr-TR" sz="1400" dirty="0" err="1" smtClean="0">
                          <a:latin typeface="Book Antiqua" panose="02040602050305030304" pitchFamily="18" charset="0"/>
                        </a:rPr>
                        <a:t>cut</a:t>
                      </a:r>
                      <a:r>
                        <a:rPr lang="tr-TR" sz="1400" baseline="0" dirty="0" smtClean="0">
                          <a:latin typeface="Book Antiqua" panose="02040602050305030304" pitchFamily="18" charset="0"/>
                        </a:rPr>
                        <a:t> </a:t>
                      </a:r>
                      <a:r>
                        <a:rPr lang="tr-TR" sz="1400" baseline="0" dirty="0" err="1" smtClean="0">
                          <a:latin typeface="Book Antiqua" panose="02040602050305030304" pitchFamily="18" charset="0"/>
                        </a:rPr>
                        <a:t>controls</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9</a:t>
                      </a:r>
                      <a:endParaRPr lang="tr-TR" sz="1400" dirty="0">
                        <a:latin typeface="Book Antiqua" panose="02040602050305030304" pitchFamily="18" charset="0"/>
                      </a:endParaRPr>
                    </a:p>
                  </a:txBody>
                  <a:tcPr/>
                </a:tc>
                <a:extLst>
                  <a:ext uri="{0D108BD9-81ED-4DB2-BD59-A6C34878D82A}">
                    <a16:rowId xmlns:a16="http://schemas.microsoft.com/office/drawing/2014/main" val="4173080407"/>
                  </a:ext>
                </a:extLst>
              </a:tr>
              <a:tr h="387936">
                <a:tc>
                  <a:txBody>
                    <a:bodyPr/>
                    <a:lstStyle/>
                    <a:p>
                      <a:r>
                        <a:rPr lang="tr-TR" sz="1400" dirty="0" err="1" smtClean="0">
                          <a:latin typeface="Book Antiqua" panose="02040602050305030304" pitchFamily="18" charset="0"/>
                        </a:rPr>
                        <a:t>Social</a:t>
                      </a:r>
                      <a:r>
                        <a:rPr lang="tr-TR" sz="1400" dirty="0" smtClean="0">
                          <a:latin typeface="Book Antiqua" panose="02040602050305030304" pitchFamily="18" charset="0"/>
                        </a:rPr>
                        <a:t> </a:t>
                      </a:r>
                      <a:r>
                        <a:rPr lang="tr-TR" sz="1400" dirty="0" err="1" smtClean="0">
                          <a:latin typeface="Book Antiqua" panose="02040602050305030304" pitchFamily="18" charset="0"/>
                        </a:rPr>
                        <a:t>rights</a:t>
                      </a:r>
                      <a:r>
                        <a:rPr lang="tr-TR" sz="1400" dirty="0" smtClean="0">
                          <a:latin typeface="Book Antiqua" panose="02040602050305030304" pitchFamily="18" charset="0"/>
                        </a:rPr>
                        <a:t> </a:t>
                      </a:r>
                      <a:r>
                        <a:rPr lang="tr-TR" sz="1400" dirty="0" err="1" smtClean="0">
                          <a:latin typeface="Book Antiqua" panose="02040602050305030304" pitchFamily="18" charset="0"/>
                        </a:rPr>
                        <a:t>payments</a:t>
                      </a:r>
                      <a:r>
                        <a:rPr lang="tr-TR" sz="1400" dirty="0" smtClean="0">
                          <a:latin typeface="Book Antiqua" panose="02040602050305030304" pitchFamily="18" charset="0"/>
                        </a:rPr>
                        <a:t> </a:t>
                      </a:r>
                      <a:r>
                        <a:rPr lang="tr-TR" sz="1400" dirty="0" err="1" smtClean="0">
                          <a:latin typeface="Book Antiqua" panose="02040602050305030304" pitchFamily="18" charset="0"/>
                        </a:rPr>
                        <a:t>controls</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6</a:t>
                      </a:r>
                      <a:endParaRPr lang="tr-TR" sz="1400" dirty="0">
                        <a:latin typeface="Book Antiqua" panose="02040602050305030304" pitchFamily="18" charset="0"/>
                      </a:endParaRPr>
                    </a:p>
                  </a:txBody>
                  <a:tcPr/>
                </a:tc>
                <a:extLst>
                  <a:ext uri="{0D108BD9-81ED-4DB2-BD59-A6C34878D82A}">
                    <a16:rowId xmlns:a16="http://schemas.microsoft.com/office/drawing/2014/main" val="59667091"/>
                  </a:ext>
                </a:extLst>
              </a:tr>
              <a:tr h="387936">
                <a:tc>
                  <a:txBody>
                    <a:bodyPr/>
                    <a:lstStyle/>
                    <a:p>
                      <a:r>
                        <a:rPr lang="tr-TR" sz="1400" dirty="0" err="1" smtClean="0">
                          <a:latin typeface="Book Antiqua" panose="02040602050305030304" pitchFamily="18" charset="0"/>
                        </a:rPr>
                        <a:t>Wage</a:t>
                      </a:r>
                      <a:r>
                        <a:rPr lang="tr-TR" sz="1400" dirty="0" smtClean="0">
                          <a:latin typeface="Book Antiqua" panose="02040602050305030304" pitchFamily="18" charset="0"/>
                        </a:rPr>
                        <a:t> </a:t>
                      </a:r>
                      <a:r>
                        <a:rPr lang="tr-TR" sz="1400" dirty="0" err="1" smtClean="0">
                          <a:latin typeface="Book Antiqua" panose="02040602050305030304" pitchFamily="18" charset="0"/>
                        </a:rPr>
                        <a:t>calculation</a:t>
                      </a:r>
                      <a:r>
                        <a:rPr lang="tr-TR" sz="1400" dirty="0" smtClean="0">
                          <a:latin typeface="Book Antiqua" panose="02040602050305030304" pitchFamily="18" charset="0"/>
                        </a:rPr>
                        <a:t> </a:t>
                      </a:r>
                      <a:r>
                        <a:rPr lang="tr-TR" sz="1400" dirty="0" err="1" smtClean="0">
                          <a:latin typeface="Book Antiqua" panose="02040602050305030304" pitchFamily="18" charset="0"/>
                        </a:rPr>
                        <a:t>controls</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9</a:t>
                      </a:r>
                      <a:endParaRPr lang="tr-TR" sz="1400" dirty="0">
                        <a:latin typeface="Book Antiqua" panose="02040602050305030304" pitchFamily="18" charset="0"/>
                      </a:endParaRPr>
                    </a:p>
                  </a:txBody>
                  <a:tcPr/>
                </a:tc>
                <a:extLst>
                  <a:ext uri="{0D108BD9-81ED-4DB2-BD59-A6C34878D82A}">
                    <a16:rowId xmlns:a16="http://schemas.microsoft.com/office/drawing/2014/main" val="1979738161"/>
                  </a:ext>
                </a:extLst>
              </a:tr>
              <a:tr h="659491">
                <a:tc>
                  <a:txBody>
                    <a:bodyPr/>
                    <a:lstStyle/>
                    <a:p>
                      <a:r>
                        <a:rPr lang="tr-TR" sz="1400" dirty="0" err="1" smtClean="0">
                          <a:latin typeface="Book Antiqua" panose="02040602050305030304" pitchFamily="18" charset="0"/>
                        </a:rPr>
                        <a:t>Consistency</a:t>
                      </a:r>
                      <a:r>
                        <a:rPr lang="tr-TR" sz="1400" dirty="0" smtClean="0">
                          <a:latin typeface="Book Antiqua" panose="02040602050305030304" pitchFamily="18" charset="0"/>
                        </a:rPr>
                        <a:t> </a:t>
                      </a:r>
                      <a:r>
                        <a:rPr lang="tr-TR" sz="1400" dirty="0" err="1" smtClean="0">
                          <a:latin typeface="Book Antiqua" panose="02040602050305030304" pitchFamily="18" charset="0"/>
                        </a:rPr>
                        <a:t>controls</a:t>
                      </a:r>
                      <a:r>
                        <a:rPr lang="tr-TR" sz="1400" dirty="0" smtClean="0">
                          <a:latin typeface="Book Antiqua" panose="02040602050305030304" pitchFamily="18" charset="0"/>
                        </a:rPr>
                        <a:t> (</a:t>
                      </a:r>
                      <a:r>
                        <a:rPr lang="tr-TR" sz="1400" dirty="0" err="1" smtClean="0">
                          <a:latin typeface="Book Antiqua" panose="02040602050305030304" pitchFamily="18" charset="0"/>
                        </a:rPr>
                        <a:t>duplications</a:t>
                      </a:r>
                      <a:r>
                        <a:rPr lang="tr-TR" sz="1400" dirty="0" smtClean="0">
                          <a:latin typeface="Book Antiqua" panose="02040602050305030304" pitchFamily="18" charset="0"/>
                        </a:rPr>
                        <a:t>, </a:t>
                      </a:r>
                      <a:r>
                        <a:rPr lang="tr-TR" sz="1400" dirty="0" err="1" smtClean="0">
                          <a:latin typeface="Book Antiqua" panose="02040602050305030304" pitchFamily="18" charset="0"/>
                        </a:rPr>
                        <a:t>reference</a:t>
                      </a:r>
                      <a:r>
                        <a:rPr lang="tr-TR" sz="1400" dirty="0" smtClean="0">
                          <a:latin typeface="Book Antiqua" panose="02040602050305030304" pitchFamily="18" charset="0"/>
                        </a:rPr>
                        <a:t> </a:t>
                      </a:r>
                      <a:r>
                        <a:rPr lang="tr-TR" sz="1400" dirty="0" err="1" smtClean="0">
                          <a:latin typeface="Book Antiqua" panose="02040602050305030304" pitchFamily="18" charset="0"/>
                        </a:rPr>
                        <a:t>tables</a:t>
                      </a:r>
                      <a:r>
                        <a:rPr lang="tr-TR" sz="1400" dirty="0" smtClean="0">
                          <a:latin typeface="Book Antiqua" panose="02040602050305030304" pitchFamily="18" charset="0"/>
                        </a:rPr>
                        <a:t>, </a:t>
                      </a:r>
                      <a:r>
                        <a:rPr lang="tr-TR" sz="1400" dirty="0" err="1" smtClean="0">
                          <a:latin typeface="Book Antiqua" panose="02040602050305030304" pitchFamily="18" charset="0"/>
                        </a:rPr>
                        <a:t>years</a:t>
                      </a:r>
                      <a:r>
                        <a:rPr lang="tr-TR" sz="1400" dirty="0" smtClean="0">
                          <a:latin typeface="Book Antiqua" panose="02040602050305030304" pitchFamily="18" charset="0"/>
                        </a:rPr>
                        <a:t> of </a:t>
                      </a:r>
                      <a:r>
                        <a:rPr lang="tr-TR" sz="1400" dirty="0" err="1" smtClean="0">
                          <a:latin typeface="Book Antiqua" panose="02040602050305030304" pitchFamily="18" charset="0"/>
                        </a:rPr>
                        <a:t>seniority</a:t>
                      </a:r>
                      <a:r>
                        <a:rPr lang="tr-TR" sz="1400" dirty="0" smtClean="0">
                          <a:latin typeface="Book Antiqua" panose="02040602050305030304" pitchFamily="18" charset="0"/>
                        </a:rPr>
                        <a:t>,…)</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22</a:t>
                      </a:r>
                      <a:endParaRPr lang="tr-TR" sz="1400" dirty="0">
                        <a:latin typeface="Book Antiqua" panose="02040602050305030304" pitchFamily="18" charset="0"/>
                      </a:endParaRPr>
                    </a:p>
                  </a:txBody>
                  <a:tcPr/>
                </a:tc>
                <a:extLst>
                  <a:ext uri="{0D108BD9-81ED-4DB2-BD59-A6C34878D82A}">
                    <a16:rowId xmlns:a16="http://schemas.microsoft.com/office/drawing/2014/main" val="268390927"/>
                  </a:ext>
                </a:extLst>
              </a:tr>
              <a:tr h="387936">
                <a:tc>
                  <a:txBody>
                    <a:bodyPr/>
                    <a:lstStyle/>
                    <a:p>
                      <a:r>
                        <a:rPr lang="tr-TR" sz="1400" dirty="0" err="1" smtClean="0">
                          <a:latin typeface="Book Antiqua" panose="02040602050305030304" pitchFamily="18" charset="0"/>
                        </a:rPr>
                        <a:t>Tax</a:t>
                      </a:r>
                      <a:r>
                        <a:rPr lang="tr-TR" sz="1400" dirty="0" smtClean="0">
                          <a:latin typeface="Book Antiqua" panose="02040602050305030304" pitchFamily="18" charset="0"/>
                        </a:rPr>
                        <a:t> </a:t>
                      </a:r>
                      <a:r>
                        <a:rPr lang="tr-TR" sz="1400" dirty="0" err="1" smtClean="0">
                          <a:latin typeface="Book Antiqua" panose="02040602050305030304" pitchFamily="18" charset="0"/>
                        </a:rPr>
                        <a:t>controls</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8</a:t>
                      </a:r>
                      <a:endParaRPr lang="tr-TR" sz="1400" dirty="0">
                        <a:latin typeface="Book Antiqua" panose="02040602050305030304" pitchFamily="18" charset="0"/>
                      </a:endParaRPr>
                    </a:p>
                  </a:txBody>
                  <a:tcPr/>
                </a:tc>
                <a:extLst>
                  <a:ext uri="{0D108BD9-81ED-4DB2-BD59-A6C34878D82A}">
                    <a16:rowId xmlns:a16="http://schemas.microsoft.com/office/drawing/2014/main" val="886446953"/>
                  </a:ext>
                </a:extLst>
              </a:tr>
              <a:tr h="387936">
                <a:tc>
                  <a:txBody>
                    <a:bodyPr/>
                    <a:lstStyle/>
                    <a:p>
                      <a:r>
                        <a:rPr lang="tr-TR" sz="1400" dirty="0" err="1" smtClean="0">
                          <a:latin typeface="Book Antiqua" panose="02040602050305030304" pitchFamily="18" charset="0"/>
                        </a:rPr>
                        <a:t>Additional</a:t>
                      </a:r>
                      <a:r>
                        <a:rPr lang="tr-TR" sz="1400" baseline="0" dirty="0" smtClean="0">
                          <a:latin typeface="Book Antiqua" panose="02040602050305030304" pitchFamily="18" charset="0"/>
                        </a:rPr>
                        <a:t> </a:t>
                      </a:r>
                      <a:r>
                        <a:rPr lang="tr-TR" sz="1400" baseline="0" dirty="0" err="1" smtClean="0">
                          <a:latin typeface="Book Antiqua" panose="02040602050305030304" pitchFamily="18" charset="0"/>
                        </a:rPr>
                        <a:t>payments</a:t>
                      </a:r>
                      <a:r>
                        <a:rPr lang="tr-TR" sz="1400" dirty="0" smtClean="0">
                          <a:latin typeface="Book Antiqua" panose="02040602050305030304" pitchFamily="18" charset="0"/>
                        </a:rPr>
                        <a:t> </a:t>
                      </a:r>
                      <a:r>
                        <a:rPr lang="tr-TR" sz="1400" dirty="0" err="1" smtClean="0">
                          <a:latin typeface="Book Antiqua" panose="02040602050305030304" pitchFamily="18" charset="0"/>
                        </a:rPr>
                        <a:t>and</a:t>
                      </a:r>
                      <a:r>
                        <a:rPr lang="tr-TR" sz="1400" dirty="0" smtClean="0">
                          <a:latin typeface="Book Antiqua" panose="02040602050305030304" pitchFamily="18" charset="0"/>
                        </a:rPr>
                        <a:t> </a:t>
                      </a:r>
                      <a:r>
                        <a:rPr lang="tr-TR" sz="1400" dirty="0" err="1" smtClean="0">
                          <a:latin typeface="Book Antiqua" panose="02040602050305030304" pitchFamily="18" charset="0"/>
                        </a:rPr>
                        <a:t>compensation</a:t>
                      </a:r>
                      <a:r>
                        <a:rPr lang="tr-TR" sz="1400" dirty="0" smtClean="0">
                          <a:latin typeface="Book Antiqua" panose="02040602050305030304" pitchFamily="18" charset="0"/>
                        </a:rPr>
                        <a:t> </a:t>
                      </a:r>
                      <a:r>
                        <a:rPr lang="tr-TR" sz="1400" dirty="0" err="1" smtClean="0">
                          <a:latin typeface="Book Antiqua" panose="02040602050305030304" pitchFamily="18" charset="0"/>
                        </a:rPr>
                        <a:t>payment</a:t>
                      </a:r>
                      <a:r>
                        <a:rPr lang="tr-TR" sz="1400" baseline="0" dirty="0" smtClean="0">
                          <a:latin typeface="Book Antiqua" panose="02040602050305030304" pitchFamily="18" charset="0"/>
                        </a:rPr>
                        <a:t> </a:t>
                      </a:r>
                      <a:r>
                        <a:rPr lang="tr-TR" sz="1400" dirty="0" err="1" smtClean="0">
                          <a:latin typeface="Book Antiqua" panose="02040602050305030304" pitchFamily="18" charset="0"/>
                        </a:rPr>
                        <a:t>controls</a:t>
                      </a:r>
                      <a:endParaRPr lang="tr-TR" sz="1400" dirty="0">
                        <a:latin typeface="Book Antiqua" panose="02040602050305030304" pitchFamily="18" charset="0"/>
                      </a:endParaRPr>
                    </a:p>
                  </a:txBody>
                  <a:tcPr/>
                </a:tc>
                <a:tc>
                  <a:txBody>
                    <a:bodyPr/>
                    <a:lstStyle/>
                    <a:p>
                      <a:pPr algn="ctr"/>
                      <a:r>
                        <a:rPr lang="tr-TR" sz="1400" dirty="0" smtClean="0">
                          <a:latin typeface="Book Antiqua" panose="02040602050305030304" pitchFamily="18" charset="0"/>
                        </a:rPr>
                        <a:t>17</a:t>
                      </a:r>
                      <a:endParaRPr lang="tr-TR" sz="1400" dirty="0">
                        <a:latin typeface="Book Antiqua" panose="02040602050305030304" pitchFamily="18" charset="0"/>
                      </a:endParaRPr>
                    </a:p>
                  </a:txBody>
                  <a:tcPr/>
                </a:tc>
                <a:extLst>
                  <a:ext uri="{0D108BD9-81ED-4DB2-BD59-A6C34878D82A}">
                    <a16:rowId xmlns:a16="http://schemas.microsoft.com/office/drawing/2014/main" val="2488283686"/>
                  </a:ext>
                </a:extLst>
              </a:tr>
              <a:tr h="387936">
                <a:tc>
                  <a:txBody>
                    <a:bodyPr/>
                    <a:lstStyle/>
                    <a:p>
                      <a:r>
                        <a:rPr lang="tr-TR" sz="1400" b="1" dirty="0" smtClean="0">
                          <a:latin typeface="Book Antiqua" panose="02040602050305030304" pitchFamily="18" charset="0"/>
                        </a:rPr>
                        <a:t>Total</a:t>
                      </a:r>
                      <a:endParaRPr lang="tr-TR" sz="1400" b="1" dirty="0">
                        <a:latin typeface="Book Antiqua" panose="02040602050305030304" pitchFamily="18" charset="0"/>
                      </a:endParaRPr>
                    </a:p>
                  </a:txBody>
                  <a:tcPr/>
                </a:tc>
                <a:tc>
                  <a:txBody>
                    <a:bodyPr/>
                    <a:lstStyle/>
                    <a:p>
                      <a:pPr algn="ctr"/>
                      <a:r>
                        <a:rPr lang="tr-TR" sz="1400" b="1" dirty="0" smtClean="0">
                          <a:latin typeface="Book Antiqua" panose="02040602050305030304" pitchFamily="18" charset="0"/>
                        </a:rPr>
                        <a:t>71</a:t>
                      </a:r>
                      <a:endParaRPr lang="tr-TR" sz="1400" b="1" dirty="0">
                        <a:latin typeface="Book Antiqua" panose="02040602050305030304" pitchFamily="18" charset="0"/>
                      </a:endParaRPr>
                    </a:p>
                  </a:txBody>
                  <a:tcPr/>
                </a:tc>
                <a:extLst>
                  <a:ext uri="{0D108BD9-81ED-4DB2-BD59-A6C34878D82A}">
                    <a16:rowId xmlns:a16="http://schemas.microsoft.com/office/drawing/2014/main" val="1072305410"/>
                  </a:ext>
                </a:extLst>
              </a:tr>
            </a:tbl>
          </a:graphicData>
        </a:graphic>
      </p:graphicFrame>
    </p:spTree>
    <p:extLst>
      <p:ext uri="{BB962C8B-B14F-4D97-AF65-F5344CB8AC3E}">
        <p14:creationId xmlns:p14="http://schemas.microsoft.com/office/powerpoint/2010/main" val="2353886862"/>
      </p:ext>
    </p:extLst>
  </p:cSld>
  <p:clrMapOvr>
    <a:masterClrMapping/>
  </p:clrMapOvr>
  <p:transition spd="slow">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30</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pPr marL="0" indent="0">
              <a:buNone/>
            </a:pPr>
            <a:endParaRPr lang="tr-TR" dirty="0" smtClean="0"/>
          </a:p>
          <a:p>
            <a:pPr marL="0" indent="0">
              <a:buNone/>
            </a:pPr>
            <a:endParaRPr lang="en-US"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00" y="1218328"/>
            <a:ext cx="11325730" cy="4480343"/>
          </a:xfrm>
          <a:prstGeom prst="rect">
            <a:avLst/>
          </a:prstGeom>
        </p:spPr>
      </p:pic>
      <p:sp>
        <p:nvSpPr>
          <p:cNvPr id="4" name="Dikdörtgen 3"/>
          <p:cNvSpPr/>
          <p:nvPr/>
        </p:nvSpPr>
        <p:spPr>
          <a:xfrm>
            <a:off x="349200" y="5698671"/>
            <a:ext cx="11325730" cy="646331"/>
          </a:xfrm>
          <a:prstGeom prst="rect">
            <a:avLst/>
          </a:prstGeom>
        </p:spPr>
        <p:txBody>
          <a:bodyPr wrap="square">
            <a:spAutoFit/>
          </a:bodyPr>
          <a:lstStyle/>
          <a:p>
            <a:r>
              <a:rPr lang="en-US" dirty="0">
                <a:latin typeface="Bookman Old Style" panose="02050604050505020204" pitchFamily="18" charset="0"/>
              </a:rPr>
              <a:t>According to our </a:t>
            </a:r>
            <a:r>
              <a:rPr lang="tr-TR" dirty="0" err="1" smtClean="0">
                <a:latin typeface="Bookman Old Style" panose="02050604050505020204" pitchFamily="18" charset="0"/>
              </a:rPr>
              <a:t>regulations</a:t>
            </a:r>
            <a:r>
              <a:rPr lang="en-US" dirty="0" smtClean="0">
                <a:latin typeface="Bookman Old Style" panose="02050604050505020204" pitchFamily="18" charset="0"/>
              </a:rPr>
              <a:t>, </a:t>
            </a:r>
            <a:r>
              <a:rPr lang="en-US" dirty="0">
                <a:latin typeface="Bookman Old Style" panose="02050604050505020204" pitchFamily="18" charset="0"/>
              </a:rPr>
              <a:t>additional payments are made to civil servants with children.</a:t>
            </a:r>
            <a:r>
              <a:rPr lang="tr-TR" dirty="0">
                <a:latin typeface="Bookman Old Style" panose="02050604050505020204" pitchFamily="18" charset="0"/>
              </a:rPr>
              <a:t> </a:t>
            </a:r>
            <a:r>
              <a:rPr lang="en-US" dirty="0">
                <a:latin typeface="Bookman Old Style" panose="02050604050505020204" pitchFamily="18" charset="0"/>
              </a:rPr>
              <a:t>In this analysis, it is checked whether more than one officer receives </a:t>
            </a:r>
            <a:r>
              <a:rPr lang="tr-TR" dirty="0" err="1">
                <a:latin typeface="Bookman Old Style" panose="02050604050505020204" pitchFamily="18" charset="0"/>
              </a:rPr>
              <a:t>payment</a:t>
            </a:r>
            <a:r>
              <a:rPr lang="en-US" dirty="0">
                <a:latin typeface="Bookman Old Style" panose="02050604050505020204" pitchFamily="18" charset="0"/>
              </a:rPr>
              <a:t> for the same child.</a:t>
            </a:r>
          </a:p>
        </p:txBody>
      </p:sp>
    </p:spTree>
    <p:extLst>
      <p:ext uri="{BB962C8B-B14F-4D97-AF65-F5344CB8AC3E}">
        <p14:creationId xmlns:p14="http://schemas.microsoft.com/office/powerpoint/2010/main" val="2819049272"/>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31</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r>
              <a:rPr lang="tr-TR" dirty="0">
                <a:latin typeface="Bookman Old Style" panose="02050604050505020204" pitchFamily="18" charset="0"/>
              </a:rPr>
              <a:t>A</a:t>
            </a:r>
            <a:r>
              <a:rPr lang="en-US" dirty="0">
                <a:latin typeface="Bookman Old Style" panose="02050604050505020204" pitchFamily="18" charset="0"/>
              </a:rPr>
              <a:t>s it </a:t>
            </a:r>
            <a:r>
              <a:rPr lang="tr-TR" dirty="0">
                <a:latin typeface="Bookman Old Style" panose="02050604050505020204" pitchFamily="18" charset="0"/>
              </a:rPr>
              <a:t>can</a:t>
            </a:r>
            <a:r>
              <a:rPr lang="en-US" dirty="0">
                <a:latin typeface="Bookman Old Style" panose="02050604050505020204" pitchFamily="18" charset="0"/>
              </a:rPr>
              <a:t> be seen in the table, it is presented to the auditors in which institution</a:t>
            </a:r>
            <a:r>
              <a:rPr lang="tr-TR" dirty="0">
                <a:latin typeface="Bookman Old Style" panose="02050604050505020204" pitchFamily="18" charset="0"/>
              </a:rPr>
              <a:t>,</a:t>
            </a:r>
            <a:r>
              <a:rPr lang="en-US" dirty="0">
                <a:latin typeface="Bookman Old Style" panose="02050604050505020204" pitchFamily="18" charset="0"/>
              </a:rPr>
              <a:t> how many of the officers</a:t>
            </a:r>
            <a:r>
              <a:rPr lang="tr-TR" dirty="0">
                <a:latin typeface="Bookman Old Style" panose="02050604050505020204" pitchFamily="18" charset="0"/>
              </a:rPr>
              <a:t> </a:t>
            </a:r>
            <a:r>
              <a:rPr lang="tr-TR" dirty="0" err="1">
                <a:latin typeface="Bookman Old Style" panose="02050604050505020204" pitchFamily="18" charset="0"/>
              </a:rPr>
              <a:t>and</a:t>
            </a:r>
            <a:r>
              <a:rPr lang="tr-TR" dirty="0">
                <a:latin typeface="Bookman Old Style" panose="02050604050505020204" pitchFamily="18" charset="0"/>
              </a:rPr>
              <a:t> </a:t>
            </a:r>
            <a:r>
              <a:rPr lang="tr-TR" dirty="0" err="1">
                <a:latin typeface="Bookman Old Style" panose="02050604050505020204" pitchFamily="18" charset="0"/>
              </a:rPr>
              <a:t>who</a:t>
            </a:r>
            <a:r>
              <a:rPr lang="en-US" dirty="0">
                <a:latin typeface="Bookman Old Style" panose="02050604050505020204" pitchFamily="18" charset="0"/>
              </a:rPr>
              <a:t> receive the repeated payment for which children.</a:t>
            </a:r>
            <a:endParaRPr lang="tr-TR" dirty="0">
              <a:latin typeface="Bookman Old Style" panose="02050604050505020204" pitchFamily="18" charset="0"/>
            </a:endParaRPr>
          </a:p>
          <a:p>
            <a:endParaRPr lang="tr-TR" dirty="0">
              <a:latin typeface="Bookman Old Style" panose="02050604050505020204" pitchFamily="18" charset="0"/>
            </a:endParaRPr>
          </a:p>
          <a:p>
            <a:r>
              <a:rPr lang="en-US" dirty="0">
                <a:latin typeface="Bookman Old Style" panose="02050604050505020204" pitchFamily="18" charset="0"/>
              </a:rPr>
              <a:t>As a result of the scenario, in 2018</a:t>
            </a:r>
            <a:r>
              <a:rPr lang="tr-TR" dirty="0">
                <a:latin typeface="Bookman Old Style" panose="02050604050505020204" pitchFamily="18" charset="0"/>
              </a:rPr>
              <a:t>, </a:t>
            </a:r>
            <a:r>
              <a:rPr lang="en-US" dirty="0">
                <a:latin typeface="Bookman Old Style" panose="02050604050505020204" pitchFamily="18" charset="0"/>
              </a:rPr>
              <a:t>a total of 1,206,386,01 TL (approximately $ 219,342.91) has been paid to 1,888 employees working in 63 </a:t>
            </a:r>
            <a:r>
              <a:rPr lang="tr-TR" dirty="0" err="1">
                <a:latin typeface="Bookman Old Style" panose="02050604050505020204" pitchFamily="18" charset="0"/>
              </a:rPr>
              <a:t>different</a:t>
            </a:r>
            <a:r>
              <a:rPr lang="tr-TR" dirty="0">
                <a:latin typeface="Bookman Old Style" panose="02050604050505020204" pitchFamily="18" charset="0"/>
              </a:rPr>
              <a:t> </a:t>
            </a:r>
            <a:r>
              <a:rPr lang="tr-TR" dirty="0" err="1">
                <a:latin typeface="Bookman Old Style" panose="02050604050505020204" pitchFamily="18" charset="0"/>
              </a:rPr>
              <a:t>auditees</a:t>
            </a:r>
            <a:r>
              <a:rPr lang="en-US" dirty="0">
                <a:latin typeface="Bookman Old Style" panose="02050604050505020204" pitchFamily="18" charset="0"/>
              </a:rPr>
              <a:t>.</a:t>
            </a:r>
            <a:endParaRPr lang="tr-TR" dirty="0">
              <a:latin typeface="Bookman Old Style" panose="02050604050505020204" pitchFamily="18" charset="0"/>
            </a:endParaRPr>
          </a:p>
          <a:p>
            <a:pPr marL="0" indent="0">
              <a:buNone/>
            </a:pPr>
            <a:endParaRPr lang="tr-TR" dirty="0" smtClean="0"/>
          </a:p>
          <a:p>
            <a:pPr marL="0" indent="0">
              <a:buNone/>
            </a:pPr>
            <a:endParaRPr lang="en-US" dirty="0"/>
          </a:p>
        </p:txBody>
      </p:sp>
    </p:spTree>
    <p:extLst>
      <p:ext uri="{BB962C8B-B14F-4D97-AF65-F5344CB8AC3E}">
        <p14:creationId xmlns:p14="http://schemas.microsoft.com/office/powerpoint/2010/main" val="547393683"/>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32</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r>
              <a:rPr lang="en-GB" dirty="0">
                <a:latin typeface="Bookman Old Style" panose="02050604050505020204" pitchFamily="18" charset="0"/>
              </a:rPr>
              <a:t>The </a:t>
            </a:r>
            <a:r>
              <a:rPr lang="en-GB" dirty="0" err="1">
                <a:latin typeface="Bookman Old Style" panose="02050604050505020204" pitchFamily="18" charset="0"/>
              </a:rPr>
              <a:t>analyzes</a:t>
            </a:r>
            <a:r>
              <a:rPr lang="en-GB" dirty="0">
                <a:latin typeface="Bookman Old Style" panose="02050604050505020204" pitchFamily="18" charset="0"/>
              </a:rPr>
              <a:t> do not show only public losses. A comparison of the data from different sources lists the differences between the current situation and what it should be. </a:t>
            </a:r>
          </a:p>
          <a:p>
            <a:r>
              <a:rPr lang="en-GB" dirty="0">
                <a:latin typeface="Bookman Old Style" panose="02050604050505020204" pitchFamily="18" charset="0"/>
              </a:rPr>
              <a:t>For example, in our </a:t>
            </a:r>
            <a:r>
              <a:rPr lang="tr-TR" dirty="0" err="1" smtClean="0">
                <a:latin typeface="Bookman Old Style" panose="02050604050505020204" pitchFamily="18" charset="0"/>
              </a:rPr>
              <a:t>regulations</a:t>
            </a:r>
            <a:r>
              <a:rPr lang="en-GB" dirty="0" smtClean="0">
                <a:latin typeface="Bookman Old Style" panose="02050604050505020204" pitchFamily="18" charset="0"/>
              </a:rPr>
              <a:t>, </a:t>
            </a:r>
            <a:r>
              <a:rPr lang="en-GB" dirty="0">
                <a:latin typeface="Bookman Old Style" panose="02050604050505020204" pitchFamily="18" charset="0"/>
              </a:rPr>
              <a:t>additional payment is made to the staff whose spouse are not working. The situation of the spouse is also determined by the declaration of the personnel. </a:t>
            </a:r>
          </a:p>
          <a:p>
            <a:pPr marL="0" indent="0">
              <a:buNone/>
            </a:pPr>
            <a:endParaRPr lang="tr-TR" dirty="0" smtClean="0"/>
          </a:p>
          <a:p>
            <a:pPr marL="0" indent="0">
              <a:buNone/>
            </a:pPr>
            <a:endParaRPr lang="en-US" dirty="0"/>
          </a:p>
        </p:txBody>
      </p:sp>
    </p:spTree>
    <p:extLst>
      <p:ext uri="{BB962C8B-B14F-4D97-AF65-F5344CB8AC3E}">
        <p14:creationId xmlns:p14="http://schemas.microsoft.com/office/powerpoint/2010/main" val="4180349111"/>
      </p:ext>
    </p:extLst>
  </p:cSld>
  <p:clrMapOvr>
    <a:masterClrMapping/>
  </p:clrMapOvr>
  <p:transition spd="slow">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33</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pPr marL="0" indent="0">
              <a:buNone/>
            </a:pPr>
            <a:endParaRPr lang="tr-TR" dirty="0" smtClean="0"/>
          </a:p>
          <a:p>
            <a:pPr marL="0" indent="0">
              <a:buNone/>
            </a:pPr>
            <a:endParaRPr lang="en-US" dirty="0"/>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600" y="1240972"/>
            <a:ext cx="10117912" cy="4653642"/>
          </a:xfrm>
          <a:prstGeom prst="rect">
            <a:avLst/>
          </a:prstGeom>
        </p:spPr>
      </p:pic>
      <p:sp>
        <p:nvSpPr>
          <p:cNvPr id="4" name="Dikdörtgen 3"/>
          <p:cNvSpPr/>
          <p:nvPr/>
        </p:nvSpPr>
        <p:spPr>
          <a:xfrm>
            <a:off x="1252728" y="5938548"/>
            <a:ext cx="10454858" cy="369332"/>
          </a:xfrm>
          <a:prstGeom prst="rect">
            <a:avLst/>
          </a:prstGeom>
        </p:spPr>
        <p:txBody>
          <a:bodyPr wrap="square">
            <a:spAutoFit/>
          </a:bodyPr>
          <a:lstStyle/>
          <a:p>
            <a:r>
              <a:rPr lang="en-US" dirty="0">
                <a:latin typeface="Bookman Old Style" panose="02050604050505020204" pitchFamily="18" charset="0"/>
              </a:rPr>
              <a:t>This analysis lists the personnel who are not paid according to the status of their spouse.</a:t>
            </a:r>
          </a:p>
        </p:txBody>
      </p:sp>
    </p:spTree>
    <p:extLst>
      <p:ext uri="{BB962C8B-B14F-4D97-AF65-F5344CB8AC3E}">
        <p14:creationId xmlns:p14="http://schemas.microsoft.com/office/powerpoint/2010/main" val="1744217877"/>
      </p:ext>
    </p:extLst>
  </p:cSld>
  <p:clrMapOvr>
    <a:masterClrMapping/>
  </p:clrMapOvr>
  <p:transition spd="slow">
    <p:randomBar dir="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smtClean="0">
                <a:latin typeface="Book Antiqua" panose="02040602050305030304" pitchFamily="18" charset="0"/>
              </a:rPr>
              <a:t>Analysis </a:t>
            </a:r>
            <a:r>
              <a:rPr lang="tr-TR" sz="4400" cap="none" dirty="0" err="1" smtClean="0">
                <a:latin typeface="Book Antiqua" panose="02040602050305030304" pitchFamily="18" charset="0"/>
              </a:rPr>
              <a:t>Scenarios</a:t>
            </a:r>
            <a:endParaRPr lang="tr-TR"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34</a:t>
            </a:fld>
            <a:endParaRPr lang="en-US" dirty="0"/>
          </a:p>
        </p:txBody>
      </p:sp>
      <p:sp>
        <p:nvSpPr>
          <p:cNvPr id="3" name="İçerik Yer Tutucusu 2"/>
          <p:cNvSpPr>
            <a:spLocks noGrp="1"/>
          </p:cNvSpPr>
          <p:nvPr>
            <p:ph idx="1"/>
          </p:nvPr>
        </p:nvSpPr>
        <p:spPr>
          <a:xfrm>
            <a:off x="1134836" y="1451935"/>
            <a:ext cx="10058400" cy="4671279"/>
          </a:xfrm>
        </p:spPr>
        <p:txBody>
          <a:bodyPr>
            <a:normAutofit/>
          </a:bodyPr>
          <a:lstStyle/>
          <a:p>
            <a:pPr marL="0" indent="0">
              <a:buNone/>
            </a:pPr>
            <a:endParaRPr lang="en-GB" dirty="0"/>
          </a:p>
          <a:p>
            <a:r>
              <a:rPr lang="en-US" dirty="0">
                <a:latin typeface="Bookman Old Style" panose="02050604050505020204" pitchFamily="18" charset="0"/>
              </a:rPr>
              <a:t>As a result of this analysis, it was understood that 10,628 people were paid incorrectly in 152 institutions. </a:t>
            </a:r>
            <a:endParaRPr lang="tr-TR" dirty="0">
              <a:latin typeface="Bookman Old Style" panose="02050604050505020204" pitchFamily="18" charset="0"/>
            </a:endParaRPr>
          </a:p>
          <a:p>
            <a:r>
              <a:rPr lang="en-US" dirty="0">
                <a:latin typeface="Bookman Old Style" panose="02050604050505020204" pitchFamily="18" charset="0"/>
              </a:rPr>
              <a:t>As a result of incorrect payment, 4.663 personnel were paid  3.285.014,71</a:t>
            </a:r>
            <a:r>
              <a:rPr lang="tr-TR" dirty="0">
                <a:latin typeface="Bookman Old Style" panose="02050604050505020204" pitchFamily="18" charset="0"/>
              </a:rPr>
              <a:t>TL </a:t>
            </a:r>
            <a:r>
              <a:rPr lang="en-US" dirty="0">
                <a:latin typeface="Bookman Old Style" panose="02050604050505020204" pitchFamily="18" charset="0"/>
              </a:rPr>
              <a:t>(approx. 597.275,40 $) </a:t>
            </a:r>
            <a:r>
              <a:rPr lang="tr-TR" dirty="0" err="1">
                <a:latin typeface="Bookman Old Style" panose="02050604050505020204" pitchFamily="18" charset="0"/>
              </a:rPr>
              <a:t>more</a:t>
            </a:r>
            <a:r>
              <a:rPr lang="tr-TR" dirty="0">
                <a:latin typeface="Bookman Old Style" panose="02050604050505020204" pitchFamily="18" charset="0"/>
              </a:rPr>
              <a:t> </a:t>
            </a:r>
            <a:r>
              <a:rPr lang="tr-TR" dirty="0" err="1">
                <a:latin typeface="Bookman Old Style" panose="02050604050505020204" pitchFamily="18" charset="0"/>
              </a:rPr>
              <a:t>than</a:t>
            </a:r>
            <a:r>
              <a:rPr lang="tr-TR" dirty="0">
                <a:latin typeface="Bookman Old Style" panose="02050604050505020204" pitchFamily="18" charset="0"/>
              </a:rPr>
              <a:t> it </a:t>
            </a:r>
            <a:r>
              <a:rPr lang="tr-TR" dirty="0" err="1">
                <a:latin typeface="Bookman Old Style" panose="02050604050505020204" pitchFamily="18" charset="0"/>
              </a:rPr>
              <a:t>should</a:t>
            </a:r>
            <a:r>
              <a:rPr lang="tr-TR" dirty="0">
                <a:latin typeface="Bookman Old Style" panose="02050604050505020204" pitchFamily="18" charset="0"/>
              </a:rPr>
              <a:t> be. </a:t>
            </a:r>
          </a:p>
          <a:p>
            <a:r>
              <a:rPr lang="tr-TR" dirty="0">
                <a:latin typeface="Bookman Old Style" panose="02050604050505020204" pitchFamily="18" charset="0"/>
              </a:rPr>
              <a:t>A</a:t>
            </a:r>
            <a:r>
              <a:rPr lang="en-US" dirty="0" err="1">
                <a:latin typeface="Bookman Old Style" panose="02050604050505020204" pitchFamily="18" charset="0"/>
              </a:rPr>
              <a:t>nd</a:t>
            </a:r>
            <a:r>
              <a:rPr lang="en-US" dirty="0">
                <a:latin typeface="Bookman Old Style" panose="02050604050505020204" pitchFamily="18" charset="0"/>
              </a:rPr>
              <a:t> 5,965 personnel</a:t>
            </a:r>
            <a:r>
              <a:rPr lang="tr-TR" dirty="0">
                <a:latin typeface="Bookman Old Style" panose="02050604050505020204" pitchFamily="18" charset="0"/>
              </a:rPr>
              <a:t> </a:t>
            </a:r>
            <a:r>
              <a:rPr lang="tr-TR" dirty="0" err="1">
                <a:latin typeface="Bookman Old Style" panose="02050604050505020204" pitchFamily="18" charset="0"/>
              </a:rPr>
              <a:t>were</a:t>
            </a:r>
            <a:r>
              <a:rPr lang="tr-TR" dirty="0">
                <a:latin typeface="Bookman Old Style" panose="02050604050505020204" pitchFamily="18" charset="0"/>
              </a:rPr>
              <a:t> </a:t>
            </a:r>
            <a:r>
              <a:rPr lang="en-US" dirty="0">
                <a:latin typeface="Bookman Old Style" panose="02050604050505020204" pitchFamily="18" charset="0"/>
              </a:rPr>
              <a:t>paid 1,989,914,19 TL (approx. $ 361,802.58) </a:t>
            </a:r>
            <a:r>
              <a:rPr lang="tr-TR" dirty="0" err="1">
                <a:latin typeface="Bookman Old Style" panose="02050604050505020204" pitchFamily="18" charset="0"/>
              </a:rPr>
              <a:t>less</a:t>
            </a:r>
            <a:r>
              <a:rPr lang="tr-TR" dirty="0">
                <a:latin typeface="Bookman Old Style" panose="02050604050505020204" pitchFamily="18" charset="0"/>
              </a:rPr>
              <a:t> </a:t>
            </a:r>
            <a:r>
              <a:rPr lang="tr-TR" dirty="0" err="1">
                <a:latin typeface="Bookman Old Style" panose="02050604050505020204" pitchFamily="18" charset="0"/>
              </a:rPr>
              <a:t>than</a:t>
            </a:r>
            <a:r>
              <a:rPr lang="tr-TR" dirty="0">
                <a:latin typeface="Bookman Old Style" panose="02050604050505020204" pitchFamily="18" charset="0"/>
              </a:rPr>
              <a:t> it </a:t>
            </a:r>
            <a:r>
              <a:rPr lang="tr-TR" dirty="0" err="1">
                <a:latin typeface="Bookman Old Style" panose="02050604050505020204" pitchFamily="18" charset="0"/>
              </a:rPr>
              <a:t>should</a:t>
            </a:r>
            <a:r>
              <a:rPr lang="tr-TR" dirty="0">
                <a:latin typeface="Bookman Old Style" panose="02050604050505020204" pitchFamily="18" charset="0"/>
              </a:rPr>
              <a:t> be.</a:t>
            </a:r>
          </a:p>
          <a:p>
            <a:r>
              <a:rPr lang="en-US" dirty="0">
                <a:latin typeface="Bookman Old Style" panose="02050604050505020204" pitchFamily="18" charset="0"/>
              </a:rPr>
              <a:t> The net </a:t>
            </a:r>
            <a:r>
              <a:rPr lang="tr-TR" dirty="0" err="1">
                <a:latin typeface="Bookman Old Style" panose="02050604050505020204" pitchFamily="18" charset="0"/>
              </a:rPr>
              <a:t>public</a:t>
            </a:r>
            <a:r>
              <a:rPr lang="tr-TR" dirty="0">
                <a:latin typeface="Bookman Old Style" panose="02050604050505020204" pitchFamily="18" charset="0"/>
              </a:rPr>
              <a:t> </a:t>
            </a:r>
            <a:r>
              <a:rPr lang="en-US" dirty="0">
                <a:latin typeface="Bookman Old Style" panose="02050604050505020204" pitchFamily="18" charset="0"/>
              </a:rPr>
              <a:t>loss has been determined </a:t>
            </a:r>
            <a:r>
              <a:rPr lang="tr-TR" dirty="0">
                <a:latin typeface="Bookman Old Style" panose="02050604050505020204" pitchFamily="18" charset="0"/>
              </a:rPr>
              <a:t>as </a:t>
            </a:r>
            <a:r>
              <a:rPr lang="en-US" dirty="0">
                <a:latin typeface="Bookman Old Style" panose="02050604050505020204" pitchFamily="18" charset="0"/>
              </a:rPr>
              <a:t>1.295.100,52TL (approx. $ 235.472,82).</a:t>
            </a:r>
            <a:endParaRPr lang="tr-TR" dirty="0">
              <a:latin typeface="Bookman Old Style" panose="02050604050505020204" pitchFamily="18" charset="0"/>
            </a:endParaRPr>
          </a:p>
          <a:p>
            <a:r>
              <a:rPr lang="en-US" dirty="0">
                <a:latin typeface="Bookman Old Style" panose="02050604050505020204" pitchFamily="18" charset="0"/>
              </a:rPr>
              <a:t>As a result of questioning not only over payments but also missing payments, the impressions of the institutions</a:t>
            </a:r>
            <a:r>
              <a:rPr lang="tr-TR" dirty="0">
                <a:latin typeface="Bookman Old Style" panose="02050604050505020204" pitchFamily="18" charset="0"/>
              </a:rPr>
              <a:t> </a:t>
            </a:r>
            <a:r>
              <a:rPr lang="tr-TR" dirty="0" err="1">
                <a:latin typeface="Bookman Old Style" panose="02050604050505020204" pitchFamily="18" charset="0"/>
              </a:rPr>
              <a:t>and</a:t>
            </a:r>
            <a:r>
              <a:rPr lang="tr-TR" dirty="0">
                <a:latin typeface="Bookman Old Style" panose="02050604050505020204" pitchFamily="18" charset="0"/>
              </a:rPr>
              <a:t> </a:t>
            </a:r>
            <a:r>
              <a:rPr lang="tr-TR" dirty="0" err="1">
                <a:latin typeface="Bookman Old Style" panose="02050604050505020204" pitchFamily="18" charset="0"/>
              </a:rPr>
              <a:t>officers</a:t>
            </a:r>
            <a:r>
              <a:rPr lang="en-US" dirty="0">
                <a:latin typeface="Bookman Old Style" panose="02050604050505020204" pitchFamily="18" charset="0"/>
              </a:rPr>
              <a:t> about the auditors become more positive.</a:t>
            </a:r>
            <a:endParaRPr lang="tr-TR" dirty="0">
              <a:latin typeface="Bookman Old Style" panose="02050604050505020204" pitchFamily="18" charset="0"/>
            </a:endParaRPr>
          </a:p>
          <a:p>
            <a:pPr marL="0" indent="0">
              <a:buNone/>
            </a:pPr>
            <a:endParaRPr lang="tr-TR" dirty="0" smtClean="0"/>
          </a:p>
          <a:p>
            <a:pPr marL="0" indent="0">
              <a:buNone/>
            </a:pPr>
            <a:endParaRPr lang="en-US" dirty="0"/>
          </a:p>
        </p:txBody>
      </p:sp>
    </p:spTree>
    <p:extLst>
      <p:ext uri="{BB962C8B-B14F-4D97-AF65-F5344CB8AC3E}">
        <p14:creationId xmlns:p14="http://schemas.microsoft.com/office/powerpoint/2010/main" val="3071956659"/>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069848"/>
          </a:xfrm>
        </p:spPr>
        <p:txBody>
          <a:bodyPr/>
          <a:lstStyle/>
          <a:p>
            <a:r>
              <a:rPr lang="tr-TR" sz="4000" cap="none" dirty="0" err="1" smtClean="0">
                <a:latin typeface="Book Antiqua" panose="02040602050305030304" pitchFamily="18" charset="0"/>
              </a:rPr>
              <a:t>Dynamic</a:t>
            </a:r>
            <a:r>
              <a:rPr lang="tr-TR" dirty="0" smtClean="0"/>
              <a:t> </a:t>
            </a:r>
            <a:r>
              <a:rPr lang="tr-TR" sz="4000" cap="none" dirty="0" err="1">
                <a:latin typeface="Book Antiqua" panose="02040602050305030304" pitchFamily="18" charset="0"/>
              </a:rPr>
              <a:t>Analyses</a:t>
            </a:r>
            <a:endParaRPr lang="tr-TR" sz="4000" cap="none" dirty="0">
              <a:latin typeface="Book Antiqua" panose="02040602050305030304" pitchFamily="18" charset="0"/>
            </a:endParaRPr>
          </a:p>
        </p:txBody>
      </p:sp>
      <p:sp>
        <p:nvSpPr>
          <p:cNvPr id="5" name="İçerik Yer Tutucusu 4"/>
          <p:cNvSpPr>
            <a:spLocks noGrp="1"/>
          </p:cNvSpPr>
          <p:nvPr>
            <p:ph idx="1"/>
          </p:nvPr>
        </p:nvSpPr>
        <p:spPr/>
        <p:txBody>
          <a:bodyPr>
            <a:normAutofit lnSpcReduction="10000"/>
          </a:bodyPr>
          <a:lstStyle/>
          <a:p>
            <a:pPr algn="just">
              <a:lnSpc>
                <a:spcPct val="150000"/>
              </a:lnSpc>
            </a:pPr>
            <a:r>
              <a:rPr lang="tr-TR" dirty="0" smtClean="0">
                <a:latin typeface="Bookman Old Style" panose="02050604050505020204" pitchFamily="18" charset="0"/>
                <a:hlinkClick r:id="rId2"/>
              </a:rPr>
              <a:t>VERA</a:t>
            </a:r>
            <a:endParaRPr lang="tr-TR"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Also, </a:t>
            </a:r>
            <a:r>
              <a:rPr lang="tr-TR" dirty="0" smtClean="0">
                <a:latin typeface="Bookman Old Style" panose="02050604050505020204" pitchFamily="18" charset="0"/>
              </a:rPr>
              <a:t>t</a:t>
            </a:r>
            <a:r>
              <a:rPr lang="en-US" dirty="0" smtClean="0">
                <a:latin typeface="Bookman Old Style" panose="02050604050505020204" pitchFamily="18" charset="0"/>
              </a:rPr>
              <a:t>he </a:t>
            </a:r>
            <a:r>
              <a:rPr lang="en-US" dirty="0">
                <a:latin typeface="Bookman Old Style" panose="02050604050505020204" pitchFamily="18" charset="0"/>
              </a:rPr>
              <a:t>auditors </a:t>
            </a:r>
            <a:r>
              <a:rPr lang="en-US" dirty="0" smtClean="0">
                <a:latin typeface="Bookman Old Style" panose="02050604050505020204" pitchFamily="18" charset="0"/>
              </a:rPr>
              <a:t>are </a:t>
            </a:r>
            <a:r>
              <a:rPr lang="en-US" dirty="0">
                <a:latin typeface="Bookman Old Style" panose="02050604050505020204" pitchFamily="18" charset="0"/>
              </a:rPr>
              <a:t>able </a:t>
            </a:r>
            <a:r>
              <a:rPr lang="tr-TR" dirty="0" err="1">
                <a:latin typeface="Bookman Old Style" panose="02050604050505020204" pitchFamily="18" charset="0"/>
              </a:rPr>
              <a:t>to</a:t>
            </a:r>
            <a:r>
              <a:rPr lang="tr-TR" dirty="0">
                <a:latin typeface="Bookman Old Style" panose="02050604050505020204" pitchFamily="18" charset="0"/>
              </a:rPr>
              <a:t> </a:t>
            </a:r>
            <a:r>
              <a:rPr lang="en-US" dirty="0">
                <a:latin typeface="Bookman Old Style" panose="02050604050505020204" pitchFamily="18" charset="0"/>
              </a:rPr>
              <a:t>run original analysis over VERA and get their results instantly.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With </a:t>
            </a:r>
            <a:r>
              <a:rPr lang="tr-TR" dirty="0">
                <a:latin typeface="Bookman Old Style" panose="02050604050505020204" pitchFamily="18" charset="0"/>
              </a:rPr>
              <a:t>VERA</a:t>
            </a:r>
            <a:r>
              <a:rPr lang="en-US" dirty="0">
                <a:latin typeface="Bookman Old Style" panose="02050604050505020204" pitchFamily="18" charset="0"/>
              </a:rPr>
              <a:t>, making more granular analysis of data is provided and it brings more definitive results because the whole data population can be examined.</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Determining the accuracy of the information which builds up the data by a </a:t>
            </a:r>
            <a:r>
              <a:rPr lang="en-US" dirty="0" err="1">
                <a:latin typeface="Bookman Old Style" panose="02050604050505020204" pitchFamily="18" charset="0"/>
              </a:rPr>
              <a:t>computerised</a:t>
            </a:r>
            <a:r>
              <a:rPr lang="en-US" dirty="0">
                <a:latin typeface="Bookman Old Style" panose="02050604050505020204" pitchFamily="18" charset="0"/>
              </a:rPr>
              <a:t> system and checking compliance with policies brings a comprehensive approach of testing</a:t>
            </a:r>
            <a:r>
              <a:rPr lang="tr-TR" dirty="0">
                <a:latin typeface="Bookman Old Style" panose="02050604050505020204" pitchFamily="18" charset="0"/>
              </a:rPr>
              <a:t>.</a:t>
            </a:r>
            <a:endParaRPr lang="en-US" dirty="0">
              <a:latin typeface="Bookman Old Style" panose="02050604050505020204" pitchFamily="18" charset="0"/>
            </a:endParaRPr>
          </a:p>
          <a:p>
            <a:pPr marL="0" indent="0" algn="just">
              <a:lnSpc>
                <a:spcPct val="150000"/>
              </a:lnSpc>
              <a:buNone/>
            </a:pPr>
            <a:endParaRPr lang="en-US" dirty="0">
              <a:latin typeface="Bookman Old Style" panose="02050604050505020204" pitchFamily="18" charset="0"/>
            </a:endParaRPr>
          </a:p>
          <a:p>
            <a:endParaRPr lang="tr-TR" dirty="0">
              <a:latin typeface="Bookman Old Style" panose="02050604050505020204" pitchFamily="18" charset="0"/>
            </a:endParaRPr>
          </a:p>
        </p:txBody>
      </p:sp>
      <p:sp>
        <p:nvSpPr>
          <p:cNvPr id="3" name="Veri Yer Tutucusu 2"/>
          <p:cNvSpPr>
            <a:spLocks noGrp="1"/>
          </p:cNvSpPr>
          <p:nvPr>
            <p:ph type="dt" sz="half" idx="10"/>
          </p:nvPr>
        </p:nvSpPr>
        <p:spPr/>
        <p:txBody>
          <a:bodyPr/>
          <a:lstStyle/>
          <a:p>
            <a:fld id="{36CC966D-0403-481E-B78A-48EEA6C8D177}" type="datetime2">
              <a:rPr lang="tr-TR" smtClean="0"/>
              <a:t>10 Nisan 2019 Çarşamba</a:t>
            </a:fld>
            <a:endParaRPr lang="en-US" dirty="0"/>
          </a:p>
        </p:txBody>
      </p:sp>
      <p:sp>
        <p:nvSpPr>
          <p:cNvPr id="4" name="Slayt Numarası Yer Tutucusu 3"/>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1660387643"/>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Statistical </a:t>
            </a:r>
            <a:r>
              <a:rPr lang="tr-TR" sz="4400" cap="none" dirty="0" err="1">
                <a:latin typeface="Book Antiqua" panose="02040602050305030304" pitchFamily="18" charset="0"/>
              </a:rPr>
              <a:t>Sampling</a:t>
            </a:r>
            <a:r>
              <a:rPr lang="tr-TR" sz="4400" cap="none" dirty="0">
                <a:latin typeface="Book Antiqua" panose="02040602050305030304" pitchFamily="18" charset="0"/>
              </a:rPr>
              <a:t> </a:t>
            </a:r>
            <a:r>
              <a:rPr lang="tr-TR" sz="4400" cap="none" dirty="0" err="1">
                <a:latin typeface="Book Antiqua" panose="02040602050305030304" pitchFamily="18" charset="0"/>
              </a:rPr>
              <a:t>Implementations</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algn="just">
              <a:lnSpc>
                <a:spcPct val="150000"/>
              </a:lnSpc>
            </a:pPr>
            <a:r>
              <a:rPr lang="en-US" dirty="0" smtClean="0">
                <a:latin typeface="Bookman Old Style" panose="02050604050505020204" pitchFamily="18" charset="0"/>
              </a:rPr>
              <a:t>The volume of  the population and the number of items to be examined is continuously increasing, it is very time consuming and not economic to examine all transactions</a:t>
            </a:r>
          </a:p>
          <a:p>
            <a:pPr algn="just">
              <a:lnSpc>
                <a:spcPct val="150000"/>
              </a:lnSpc>
            </a:pPr>
            <a:r>
              <a:rPr lang="en-US" dirty="0" smtClean="0">
                <a:latin typeface="Bookman Old Style" panose="02050604050505020204" pitchFamily="18" charset="0"/>
              </a:rPr>
              <a:t>Effective and efficient execution of an audit is possible with </a:t>
            </a:r>
            <a:r>
              <a:rPr lang="en-US" b="1" dirty="0" smtClean="0">
                <a:latin typeface="Bookman Old Style" panose="02050604050505020204" pitchFamily="18" charset="0"/>
              </a:rPr>
              <a:t>obtaining sufficient appropriate audit evidence </a:t>
            </a:r>
            <a:r>
              <a:rPr lang="en-US" dirty="0" smtClean="0">
                <a:latin typeface="Bookman Old Style" panose="02050604050505020204" pitchFamily="18" charset="0"/>
              </a:rPr>
              <a:t>applying audit techniques to less than 100% of items within the population</a:t>
            </a:r>
            <a:endParaRPr lang="en-US" b="1" dirty="0" smtClean="0">
              <a:latin typeface="Bookman Old Style" panose="02050604050505020204" pitchFamily="18" charset="0"/>
            </a:endParaRPr>
          </a:p>
          <a:p>
            <a:pPr algn="just">
              <a:lnSpc>
                <a:spcPct val="150000"/>
              </a:lnSpc>
            </a:pPr>
            <a:r>
              <a:rPr lang="en-US" dirty="0" smtClean="0">
                <a:latin typeface="Bookman Old Style" panose="02050604050505020204" pitchFamily="18" charset="0"/>
              </a:rPr>
              <a:t>Audit Sampling (ISSAI 1530) -&gt; time and cost saving</a:t>
            </a:r>
          </a:p>
          <a:p>
            <a:pPr algn="just">
              <a:lnSpc>
                <a:spcPct val="150000"/>
              </a:lnSpc>
            </a:pPr>
            <a:r>
              <a:rPr lang="en-US" dirty="0" smtClean="0">
                <a:latin typeface="Bookman Old Style" panose="02050604050505020204" pitchFamily="18" charset="0"/>
              </a:rPr>
              <a:t>Statistical sampling provides information as much as the 100% examination of all items because more careful and intense examination is performed</a:t>
            </a:r>
          </a:p>
          <a:p>
            <a:pPr marL="0" indent="0" algn="just">
              <a:lnSpc>
                <a:spcPct val="150000"/>
              </a:lnSpc>
              <a:buNone/>
            </a:pPr>
            <a:endParaRPr lang="en-US"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2017143856"/>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tr-TR" sz="4400" cap="none" dirty="0">
                <a:latin typeface="Book Antiqua" panose="02040602050305030304" pitchFamily="18" charset="0"/>
              </a:rPr>
              <a:t>Statistical </a:t>
            </a:r>
            <a:r>
              <a:rPr lang="en-US" sz="4400" cap="none" dirty="0" smtClean="0">
                <a:latin typeface="Book Antiqua" panose="02040602050305030304" pitchFamily="18" charset="0"/>
              </a:rPr>
              <a:t>Sampling</a:t>
            </a:r>
            <a:r>
              <a:rPr lang="tr-TR" sz="4400" cap="none" dirty="0" smtClean="0">
                <a:latin typeface="Book Antiqua" panose="02040602050305030304" pitchFamily="18" charset="0"/>
              </a:rPr>
              <a:t> </a:t>
            </a:r>
            <a:r>
              <a:rPr lang="en-US" sz="4400" cap="none" dirty="0" smtClean="0">
                <a:latin typeface="Book Antiqua" panose="02040602050305030304" pitchFamily="18" charset="0"/>
              </a:rPr>
              <a:t>Implementations</a:t>
            </a:r>
            <a:endParaRPr lang="en-US"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gn="just">
              <a:lnSpc>
                <a:spcPct val="150000"/>
              </a:lnSpc>
              <a:buNone/>
            </a:pPr>
            <a:endParaRPr lang="tr-TR" dirty="0" smtClean="0">
              <a:latin typeface="Bookman Old Style" panose="02050604050505020204" pitchFamily="18" charset="0"/>
            </a:endParaRPr>
          </a:p>
          <a:p>
            <a:pPr marL="0" indent="0" algn="just">
              <a:lnSpc>
                <a:spcPct val="150000"/>
              </a:lnSpc>
              <a:buNone/>
            </a:pPr>
            <a:r>
              <a:rPr lang="en-US" sz="2400" dirty="0" smtClean="0">
                <a:latin typeface="Bookman Old Style" panose="02050604050505020204" pitchFamily="18" charset="0"/>
              </a:rPr>
              <a:t>Sampling Methods</a:t>
            </a:r>
          </a:p>
          <a:p>
            <a:pPr algn="just">
              <a:lnSpc>
                <a:spcPct val="150000"/>
              </a:lnSpc>
            </a:pPr>
            <a:r>
              <a:rPr lang="en-US" sz="2400" dirty="0" smtClean="0">
                <a:latin typeface="Bookman Old Style" panose="02050604050505020204" pitchFamily="18" charset="0"/>
              </a:rPr>
              <a:t>Transaction Sampling</a:t>
            </a:r>
            <a:r>
              <a:rPr lang="tr-TR" sz="2400" dirty="0" smtClean="0">
                <a:latin typeface="Bookman Old Style" panose="02050604050505020204" pitchFamily="18" charset="0"/>
              </a:rPr>
              <a:t> </a:t>
            </a:r>
            <a:r>
              <a:rPr lang="en-US" sz="2400" dirty="0" smtClean="0">
                <a:latin typeface="Bookman Old Style" panose="02050604050505020204" pitchFamily="18" charset="0"/>
              </a:rPr>
              <a:t>Method</a:t>
            </a:r>
          </a:p>
          <a:p>
            <a:pPr algn="just">
              <a:lnSpc>
                <a:spcPct val="150000"/>
              </a:lnSpc>
            </a:pPr>
            <a:r>
              <a:rPr lang="en-GB" sz="2400" dirty="0" smtClean="0">
                <a:latin typeface="Bookman Old Style" panose="02050604050505020204" pitchFamily="18" charset="0"/>
              </a:rPr>
              <a:t>Monetary Unit Sampling Method</a:t>
            </a:r>
            <a:r>
              <a:rPr lang="tr-TR" sz="2400" dirty="0" smtClean="0">
                <a:latin typeface="Bookman Old Style" panose="02050604050505020204" pitchFamily="18" charset="0"/>
              </a:rPr>
              <a:t> </a:t>
            </a:r>
          </a:p>
          <a:p>
            <a:pPr algn="just">
              <a:lnSpc>
                <a:spcPct val="150000"/>
              </a:lnSpc>
            </a:pPr>
            <a:r>
              <a:rPr lang="en-GB" sz="2400" dirty="0" smtClean="0">
                <a:latin typeface="Bookman Old Style" panose="02050604050505020204" pitchFamily="18" charset="0"/>
              </a:rPr>
              <a:t>Stratified </a:t>
            </a:r>
            <a:r>
              <a:rPr lang="en-GB" sz="2400" dirty="0">
                <a:latin typeface="Bookman Old Style" panose="02050604050505020204" pitchFamily="18" charset="0"/>
              </a:rPr>
              <a:t>Sampling </a:t>
            </a:r>
            <a:r>
              <a:rPr lang="en-GB" sz="2400" dirty="0" smtClean="0">
                <a:latin typeface="Bookman Old Style" panose="02050604050505020204" pitchFamily="18" charset="0"/>
              </a:rPr>
              <a:t>Method</a:t>
            </a:r>
            <a:endParaRPr lang="en-US" sz="2400"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4079123499"/>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en-US" sz="4400" cap="none" dirty="0" smtClean="0">
                <a:latin typeface="Book Antiqua" panose="02040602050305030304" pitchFamily="18" charset="0"/>
              </a:rPr>
              <a:t>Transaction Sampling</a:t>
            </a:r>
            <a:endParaRPr lang="en-US" sz="4400" cap="none" dirty="0">
              <a:latin typeface="Book Antiqua" panose="020406020503050303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38</a:t>
            </a:fld>
            <a:endParaRPr lang="en-US" dirty="0"/>
          </a:p>
        </p:txBody>
      </p:sp>
      <p:sp>
        <p:nvSpPr>
          <p:cNvPr id="4" name="Dikdörtgen 3"/>
          <p:cNvSpPr/>
          <p:nvPr/>
        </p:nvSpPr>
        <p:spPr>
          <a:xfrm>
            <a:off x="1046738" y="5384325"/>
            <a:ext cx="9534524" cy="1015663"/>
          </a:xfrm>
          <a:prstGeom prst="rect">
            <a:avLst/>
          </a:prstGeom>
        </p:spPr>
        <p:txBody>
          <a:bodyPr wrap="square">
            <a:spAutoFit/>
          </a:bodyPr>
          <a:lstStyle/>
          <a:p>
            <a:r>
              <a:rPr lang="tr-TR" sz="2000" dirty="0" err="1" smtClean="0">
                <a:latin typeface="Bookman Old Style" panose="02050604050505020204" pitchFamily="18" charset="0"/>
              </a:rPr>
              <a:t>Transaction</a:t>
            </a:r>
            <a:r>
              <a:rPr lang="tr-TR" sz="2000" dirty="0" smtClean="0">
                <a:latin typeface="Bookman Old Style" panose="02050604050505020204" pitchFamily="18" charset="0"/>
              </a:rPr>
              <a:t> S</a:t>
            </a:r>
            <a:r>
              <a:rPr lang="en-US" sz="2000" dirty="0" err="1">
                <a:latin typeface="Bookman Old Style" panose="02050604050505020204" pitchFamily="18" charset="0"/>
              </a:rPr>
              <a:t>ampling</a:t>
            </a:r>
            <a:r>
              <a:rPr lang="en-US" sz="2000" dirty="0">
                <a:latin typeface="Bookman Old Style" panose="02050604050505020204" pitchFamily="18" charset="0"/>
              </a:rPr>
              <a:t> is made without taking into consideration the monetary size of the transactions. Each </a:t>
            </a:r>
            <a:r>
              <a:rPr lang="tr-TR" sz="2000" dirty="0" err="1">
                <a:latin typeface="Bookman Old Style" panose="02050604050505020204" pitchFamily="18" charset="0"/>
              </a:rPr>
              <a:t>transaction</a:t>
            </a:r>
            <a:r>
              <a:rPr lang="en-US" sz="2000" dirty="0">
                <a:latin typeface="Bookman Old Style" panose="02050604050505020204" pitchFamily="18" charset="0"/>
              </a:rPr>
              <a:t> constituting the population has the same probability of being selected.</a:t>
            </a:r>
            <a:endParaRPr lang="tr-TR" sz="2000" dirty="0">
              <a:latin typeface="Bookman Old Style" panose="02050604050505020204" pitchFamily="18" charset="0"/>
            </a:endParaRP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9783" y="1437728"/>
            <a:ext cx="9365707" cy="3638769"/>
          </a:xfrm>
        </p:spPr>
      </p:pic>
    </p:spTree>
    <p:extLst>
      <p:ext uri="{BB962C8B-B14F-4D97-AF65-F5344CB8AC3E}">
        <p14:creationId xmlns:p14="http://schemas.microsoft.com/office/powerpoint/2010/main" val="2491977784"/>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r>
              <a:rPr lang="tr-TR" sz="4400" cap="none" dirty="0">
                <a:latin typeface="Book Antiqua" panose="02040602050305030304" pitchFamily="18" charset="0"/>
              </a:rPr>
              <a:t>Data Analysis</a:t>
            </a:r>
            <a:r>
              <a:rPr lang="en-US" sz="4400" cap="none" dirty="0">
                <a:latin typeface="Book Antiqua" panose="02040602050305030304" pitchFamily="18" charset="0"/>
              </a:rPr>
              <a:t> Group</a:t>
            </a:r>
            <a:r>
              <a:rPr lang="tr-TR" sz="4400" cap="none" dirty="0">
                <a:latin typeface="Book Antiqua" panose="02040602050305030304" pitchFamily="18" charset="0"/>
              </a:rPr>
              <a:t> </a:t>
            </a:r>
            <a:r>
              <a:rPr lang="en-US" sz="4400" cap="none" dirty="0">
                <a:latin typeface="Book Antiqua" panose="02040602050305030304" pitchFamily="18" charset="0"/>
              </a:rPr>
              <a:t>and </a:t>
            </a:r>
            <a:r>
              <a:rPr lang="en-US" sz="4400" cap="none" dirty="0" smtClean="0">
                <a:latin typeface="Book Antiqua" panose="02040602050305030304" pitchFamily="18" charset="0"/>
              </a:rPr>
              <a:t>Its</a:t>
            </a:r>
            <a:r>
              <a:rPr lang="tr-TR" sz="4400" cap="none" dirty="0" smtClean="0">
                <a:latin typeface="Book Antiqua" panose="02040602050305030304" pitchFamily="18" charset="0"/>
              </a:rPr>
              <a:t> </a:t>
            </a:r>
            <a:r>
              <a:rPr lang="en-US" sz="4400" cap="none" dirty="0" smtClean="0">
                <a:latin typeface="Book Antiqua" panose="02040602050305030304" pitchFamily="18" charset="0"/>
              </a:rPr>
              <a:t>Activities</a:t>
            </a:r>
            <a:endParaRPr lang="en-GB" sz="4400" b="1"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algn="just">
              <a:lnSpc>
                <a:spcPct val="150000"/>
              </a:lnSpc>
            </a:pPr>
            <a:r>
              <a:rPr lang="en-US" dirty="0">
                <a:latin typeface="Bookman Old Style" panose="02050604050505020204" pitchFamily="18" charset="0"/>
              </a:rPr>
              <a:t>Before 2017, auditors </a:t>
            </a:r>
            <a:r>
              <a:rPr lang="en-US" dirty="0" smtClean="0">
                <a:latin typeface="Bookman Old Style" panose="02050604050505020204" pitchFamily="18" charset="0"/>
              </a:rPr>
              <a:t>were </a:t>
            </a:r>
            <a:r>
              <a:rPr lang="en-US" dirty="0">
                <a:latin typeface="Bookman Old Style" panose="02050604050505020204" pitchFamily="18" charset="0"/>
              </a:rPr>
              <a:t>using different </a:t>
            </a:r>
            <a:r>
              <a:rPr lang="tr-TR" dirty="0" err="1" smtClean="0">
                <a:latin typeface="Bookman Old Style" panose="02050604050505020204" pitchFamily="18" charset="0"/>
              </a:rPr>
              <a:t>softwares</a:t>
            </a:r>
            <a:r>
              <a:rPr lang="en-US" dirty="0" smtClean="0">
                <a:latin typeface="Bookman Old Style" panose="02050604050505020204" pitchFamily="18" charset="0"/>
              </a:rPr>
              <a:t>, </a:t>
            </a:r>
            <a:r>
              <a:rPr lang="en-US" dirty="0">
                <a:latin typeface="Bookman Old Style" panose="02050604050505020204" pitchFamily="18" charset="0"/>
              </a:rPr>
              <a:t>such as ACL, Access etc., to </a:t>
            </a:r>
            <a:r>
              <a:rPr lang="en-US" dirty="0" err="1">
                <a:latin typeface="Bookman Old Style" panose="02050604050505020204" pitchFamily="18" charset="0"/>
              </a:rPr>
              <a:t>analyse</a:t>
            </a:r>
            <a:r>
              <a:rPr lang="en-US" dirty="0">
                <a:latin typeface="Bookman Old Style" panose="02050604050505020204" pitchFamily="18" charset="0"/>
              </a:rPr>
              <a:t> data</a:t>
            </a:r>
            <a:r>
              <a:rPr lang="tr-TR" dirty="0">
                <a:latin typeface="Bookman Old Style" panose="02050604050505020204" pitchFamily="18" charset="0"/>
              </a:rPr>
              <a:t>.</a:t>
            </a:r>
            <a:r>
              <a:rPr lang="en-US" dirty="0">
                <a:latin typeface="Bookman Old Style" panose="02050604050505020204" pitchFamily="18" charset="0"/>
              </a:rPr>
              <a:t>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In June 2017 a new group, </a:t>
            </a:r>
            <a:r>
              <a:rPr lang="tr-TR" dirty="0">
                <a:latin typeface="Book Antiqua" panose="02040602050305030304" pitchFamily="18" charset="0"/>
              </a:rPr>
              <a:t>Data Analysis</a:t>
            </a:r>
            <a:r>
              <a:rPr lang="en-US" dirty="0">
                <a:latin typeface="Book Antiqua" panose="02040602050305030304" pitchFamily="18" charset="0"/>
              </a:rPr>
              <a:t> Group</a:t>
            </a:r>
            <a:r>
              <a:rPr lang="en-US" dirty="0">
                <a:latin typeface="Bookman Old Style" panose="02050604050505020204" pitchFamily="18" charset="0"/>
              </a:rPr>
              <a:t>, was formed consisting of auditors who have IT experience. </a:t>
            </a:r>
            <a:endParaRPr lang="tr-TR" dirty="0">
              <a:latin typeface="Bookman Old Style" panose="02050604050505020204" pitchFamily="18" charset="0"/>
            </a:endParaRP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2453378958"/>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7076" y="484632"/>
            <a:ext cx="10621172" cy="1019972"/>
          </a:xfrm>
        </p:spPr>
        <p:txBody>
          <a:bodyPr>
            <a:normAutofit/>
          </a:bodyPr>
          <a:lstStyle/>
          <a:p>
            <a:r>
              <a:rPr lang="en-US" sz="4800" cap="none" dirty="0">
                <a:latin typeface="Book Antiqua" panose="02040602050305030304" pitchFamily="18" charset="0"/>
              </a:rPr>
              <a:t>Transaction </a:t>
            </a:r>
            <a:r>
              <a:rPr lang="en-US" sz="4800" cap="none" dirty="0" smtClean="0">
                <a:latin typeface="Book Antiqua" panose="02040602050305030304" pitchFamily="18" charset="0"/>
              </a:rPr>
              <a:t>Sampling</a:t>
            </a:r>
            <a:endParaRPr lang="tr-TR" sz="4800" dirty="0">
              <a:latin typeface="Book Antiqua" panose="02040602050305030304" pitchFamily="18" charset="0"/>
            </a:endParaRPr>
          </a:p>
        </p:txBody>
      </p:sp>
      <p:sp>
        <p:nvSpPr>
          <p:cNvPr id="3" name="İçerik Yer Tutucusu 2"/>
          <p:cNvSpPr>
            <a:spLocks noGrp="1"/>
          </p:cNvSpPr>
          <p:nvPr>
            <p:ph sz="half" idx="2"/>
          </p:nvPr>
        </p:nvSpPr>
        <p:spPr>
          <a:xfrm>
            <a:off x="7740812" y="1504603"/>
            <a:ext cx="4138075" cy="5203767"/>
          </a:xfrm>
        </p:spPr>
        <p:txBody>
          <a:bodyPr>
            <a:normAutofit fontScale="92500" lnSpcReduction="10000"/>
          </a:bodyPr>
          <a:lstStyle/>
          <a:p>
            <a:pPr marL="0" indent="0">
              <a:buNone/>
            </a:pP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auditor</a:t>
            </a:r>
            <a:r>
              <a:rPr lang="tr-TR" dirty="0" smtClean="0">
                <a:latin typeface="Book Antiqua" panose="02040602050305030304" pitchFamily="18" charset="0"/>
              </a:rPr>
              <a:t> </a:t>
            </a:r>
            <a:r>
              <a:rPr lang="tr-TR" dirty="0" err="1" smtClean="0">
                <a:latin typeface="Book Antiqua" panose="02040602050305030304" pitchFamily="18" charset="0"/>
              </a:rPr>
              <a:t>uses</a:t>
            </a:r>
            <a:r>
              <a:rPr lang="tr-TR" dirty="0" smtClean="0">
                <a:latin typeface="Book Antiqua" panose="02040602050305030304" pitchFamily="18" charset="0"/>
              </a:rPr>
              <a:t> </a:t>
            </a:r>
            <a:r>
              <a:rPr lang="tr-TR" dirty="0" err="1" smtClean="0">
                <a:latin typeface="Book Antiqua" panose="02040602050305030304" pitchFamily="18" charset="0"/>
              </a:rPr>
              <a:t>this</a:t>
            </a:r>
            <a:r>
              <a:rPr lang="tr-TR" dirty="0" smtClean="0">
                <a:latin typeface="Book Antiqua" panose="02040602050305030304" pitchFamily="18" charset="0"/>
              </a:rPr>
              <a:t> </a:t>
            </a:r>
            <a:r>
              <a:rPr lang="tr-TR" dirty="0" err="1" smtClean="0">
                <a:latin typeface="Book Antiqua" panose="02040602050305030304" pitchFamily="18" charset="0"/>
              </a:rPr>
              <a:t>analysis</a:t>
            </a:r>
            <a:r>
              <a:rPr lang="tr-TR" dirty="0" smtClean="0">
                <a:latin typeface="Book Antiqua" panose="02040602050305030304" pitchFamily="18" charset="0"/>
              </a:rPr>
              <a:t> </a:t>
            </a:r>
            <a:r>
              <a:rPr lang="tr-TR" dirty="0" err="1">
                <a:latin typeface="Book Antiqua" panose="02040602050305030304" pitchFamily="18" charset="0"/>
              </a:rPr>
              <a:t>upon</a:t>
            </a:r>
            <a:r>
              <a:rPr lang="tr-TR" dirty="0">
                <a:latin typeface="Book Antiqua" panose="02040602050305030304" pitchFamily="18" charset="0"/>
              </a:rPr>
              <a:t> </a:t>
            </a:r>
            <a:r>
              <a:rPr lang="tr-TR" dirty="0" err="1">
                <a:latin typeface="Book Antiqua" panose="02040602050305030304" pitchFamily="18" charset="0"/>
              </a:rPr>
              <a:t>deciding</a:t>
            </a:r>
            <a:r>
              <a:rPr lang="tr-TR" dirty="0">
                <a:latin typeface="Book Antiqua" panose="02040602050305030304" pitchFamily="18" charset="0"/>
              </a:rPr>
              <a:t> </a:t>
            </a:r>
            <a:r>
              <a:rPr lang="tr-TR" dirty="0" err="1">
                <a:latin typeface="Book Antiqua" panose="02040602050305030304" pitchFamily="18" charset="0"/>
              </a:rPr>
              <a:t>the</a:t>
            </a:r>
            <a:r>
              <a:rPr lang="tr-TR" dirty="0">
                <a:latin typeface="Book Antiqua" panose="02040602050305030304" pitchFamily="18" charset="0"/>
              </a:rPr>
              <a:t> </a:t>
            </a:r>
            <a:r>
              <a:rPr lang="tr-TR" dirty="0" err="1">
                <a:latin typeface="Book Antiqua" panose="02040602050305030304" pitchFamily="18" charset="0"/>
              </a:rPr>
              <a:t>combination</a:t>
            </a:r>
            <a:r>
              <a:rPr lang="tr-TR" dirty="0">
                <a:latin typeface="Book Antiqua" panose="02040602050305030304" pitchFamily="18" charset="0"/>
              </a:rPr>
              <a:t> of </a:t>
            </a:r>
            <a:r>
              <a:rPr lang="tr-TR" dirty="0" err="1">
                <a:latin typeface="Book Antiqua" panose="02040602050305030304" pitchFamily="18" charset="0"/>
              </a:rPr>
              <a:t>audit</a:t>
            </a:r>
            <a:r>
              <a:rPr lang="tr-TR" dirty="0">
                <a:latin typeface="Book Antiqua" panose="02040602050305030304" pitchFamily="18" charset="0"/>
              </a:rPr>
              <a:t> </a:t>
            </a:r>
            <a:r>
              <a:rPr lang="tr-TR" dirty="0" err="1">
                <a:latin typeface="Book Antiqua" panose="02040602050305030304" pitchFamily="18" charset="0"/>
              </a:rPr>
              <a:t>techniques</a:t>
            </a:r>
            <a:r>
              <a:rPr lang="tr-TR" dirty="0">
                <a:latin typeface="Book Antiqua" panose="02040602050305030304" pitchFamily="18" charset="0"/>
              </a:rPr>
              <a:t> </a:t>
            </a:r>
            <a:r>
              <a:rPr lang="tr-TR" dirty="0" err="1">
                <a:latin typeface="Book Antiqua" panose="02040602050305030304" pitchFamily="18" charset="0"/>
              </a:rPr>
              <a:t>that</a:t>
            </a:r>
            <a:r>
              <a:rPr lang="tr-TR" dirty="0">
                <a:latin typeface="Book Antiqua" panose="02040602050305030304" pitchFamily="18" charset="0"/>
              </a:rPr>
              <a:t> </a:t>
            </a:r>
            <a:r>
              <a:rPr lang="tr-TR" dirty="0" err="1">
                <a:latin typeface="Book Antiqua" panose="02040602050305030304" pitchFamily="18" charset="0"/>
              </a:rPr>
              <a:t>will</a:t>
            </a:r>
            <a:r>
              <a:rPr lang="tr-TR" dirty="0">
                <a:latin typeface="Book Antiqua" panose="02040602050305030304" pitchFamily="18" charset="0"/>
              </a:rPr>
              <a:t> </a:t>
            </a:r>
            <a:r>
              <a:rPr lang="tr-TR" dirty="0" err="1">
                <a:latin typeface="Book Antiqua" panose="02040602050305030304" pitchFamily="18" charset="0"/>
              </a:rPr>
              <a:t>ensure</a:t>
            </a:r>
            <a:r>
              <a:rPr lang="tr-TR" dirty="0">
                <a:latin typeface="Book Antiqua" panose="02040602050305030304" pitchFamily="18" charset="0"/>
              </a:rPr>
              <a:t> </a:t>
            </a:r>
            <a:r>
              <a:rPr lang="tr-TR" dirty="0" err="1">
                <a:latin typeface="Book Antiqua" panose="02040602050305030304" pitchFamily="18" charset="0"/>
              </a:rPr>
              <a:t>achieving</a:t>
            </a:r>
            <a:r>
              <a:rPr lang="tr-TR" dirty="0">
                <a:latin typeface="Book Antiqua" panose="02040602050305030304" pitchFamily="18" charset="0"/>
              </a:rPr>
              <a:t> </a:t>
            </a:r>
            <a:r>
              <a:rPr lang="tr-TR" dirty="0" err="1">
                <a:latin typeface="Book Antiqua" panose="02040602050305030304" pitchFamily="18" charset="0"/>
              </a:rPr>
              <a:t>the</a:t>
            </a:r>
            <a:r>
              <a:rPr lang="tr-TR" dirty="0">
                <a:latin typeface="Book Antiqua" panose="02040602050305030304" pitchFamily="18" charset="0"/>
              </a:rPr>
              <a:t> </a:t>
            </a:r>
            <a:r>
              <a:rPr lang="tr-TR" dirty="0" err="1">
                <a:latin typeface="Book Antiqua" panose="02040602050305030304" pitchFamily="18" charset="0"/>
              </a:rPr>
              <a:t>audit</a:t>
            </a:r>
            <a:r>
              <a:rPr lang="tr-TR" dirty="0">
                <a:latin typeface="Book Antiqua" panose="02040602050305030304" pitchFamily="18" charset="0"/>
              </a:rPr>
              <a:t> </a:t>
            </a:r>
            <a:r>
              <a:rPr lang="tr-TR" dirty="0" err="1" smtClean="0">
                <a:latin typeface="Book Antiqua" panose="02040602050305030304" pitchFamily="18" charset="0"/>
              </a:rPr>
              <a:t>objectives</a:t>
            </a:r>
            <a:r>
              <a:rPr lang="tr-TR" dirty="0" smtClean="0">
                <a:latin typeface="Book Antiqua" panose="02040602050305030304" pitchFamily="18" charset="0"/>
              </a:rPr>
              <a:t>.</a:t>
            </a:r>
            <a:endParaRPr lang="tr-TR" dirty="0">
              <a:latin typeface="Book Antiqua" panose="02040602050305030304" pitchFamily="18" charset="0"/>
            </a:endParaRPr>
          </a:p>
          <a:p>
            <a:pPr marL="0" indent="0">
              <a:buNone/>
            </a:pPr>
            <a:r>
              <a:rPr lang="tr-TR" dirty="0" err="1">
                <a:latin typeface="Book Antiqua" panose="02040602050305030304" pitchFamily="18" charset="0"/>
              </a:rPr>
              <a:t>A</a:t>
            </a:r>
            <a:r>
              <a:rPr lang="tr-TR" dirty="0" err="1" smtClean="0">
                <a:latin typeface="Book Antiqua" panose="02040602050305030304" pitchFamily="18" charset="0"/>
              </a:rPr>
              <a:t>fter</a:t>
            </a:r>
            <a:r>
              <a:rPr lang="tr-TR" dirty="0" smtClean="0">
                <a:latin typeface="Book Antiqua" panose="02040602050305030304" pitchFamily="18" charset="0"/>
              </a:rPr>
              <a:t> </a:t>
            </a:r>
            <a:r>
              <a:rPr lang="tr-TR" u="sng" dirty="0" err="1" smtClean="0">
                <a:latin typeface="Book Antiqua" panose="02040602050305030304" pitchFamily="18" charset="0"/>
              </a:rPr>
              <a:t>identifying</a:t>
            </a:r>
            <a:r>
              <a:rPr lang="tr-TR" u="sng" dirty="0" smtClean="0">
                <a:latin typeface="Book Antiqua" panose="02040602050305030304" pitchFamily="18" charset="0"/>
              </a:rPr>
              <a:t> </a:t>
            </a:r>
            <a:r>
              <a:rPr lang="tr-TR" u="sng" dirty="0" err="1" smtClean="0">
                <a:latin typeface="Book Antiqua" panose="02040602050305030304" pitchFamily="18" charset="0"/>
              </a:rPr>
              <a:t>the</a:t>
            </a:r>
            <a:r>
              <a:rPr lang="tr-TR" u="sng" dirty="0" smtClean="0">
                <a:latin typeface="Book Antiqua" panose="02040602050305030304" pitchFamily="18" charset="0"/>
              </a:rPr>
              <a:t> </a:t>
            </a:r>
            <a:r>
              <a:rPr lang="tr-TR" u="sng" dirty="0" err="1" smtClean="0">
                <a:latin typeface="Book Antiqua" panose="02040602050305030304" pitchFamily="18" charset="0"/>
              </a:rPr>
              <a:t>sampling</a:t>
            </a:r>
            <a:r>
              <a:rPr lang="tr-TR" u="sng" dirty="0" smtClean="0">
                <a:latin typeface="Book Antiqua" panose="02040602050305030304" pitchFamily="18" charset="0"/>
              </a:rPr>
              <a:t> </a:t>
            </a:r>
            <a:r>
              <a:rPr lang="tr-TR" u="sng" dirty="0" err="1" smtClean="0">
                <a:latin typeface="Book Antiqua" panose="02040602050305030304" pitchFamily="18" charset="0"/>
              </a:rPr>
              <a:t>method</a:t>
            </a:r>
            <a:r>
              <a:rPr lang="tr-TR" dirty="0">
                <a:latin typeface="Book Antiqua" panose="02040602050305030304" pitchFamily="18" charset="0"/>
              </a:rPr>
              <a:t>;</a:t>
            </a:r>
            <a:endParaRPr lang="tr-TR" dirty="0" smtClean="0">
              <a:latin typeface="Book Antiqua" panose="02040602050305030304" pitchFamily="18" charset="0"/>
            </a:endParaRPr>
          </a:p>
          <a:p>
            <a:pPr marL="0" indent="0">
              <a:buNone/>
            </a:pPr>
            <a:r>
              <a:rPr lang="tr-TR" dirty="0" smtClean="0">
                <a:latin typeface="Book Antiqua" panose="02040602050305030304" pitchFamily="18" charset="0"/>
              </a:rPr>
              <a:t>Step 1- </a:t>
            </a:r>
            <a:r>
              <a:rPr lang="tr-TR" b="1" dirty="0" err="1" smtClean="0">
                <a:latin typeface="Book Antiqua" panose="02040602050305030304" pitchFamily="18" charset="0"/>
              </a:rPr>
              <a:t>Identification</a:t>
            </a:r>
            <a:r>
              <a:rPr lang="tr-TR" b="1" dirty="0" smtClean="0">
                <a:latin typeface="Book Antiqua" panose="02040602050305030304" pitchFamily="18" charset="0"/>
              </a:rPr>
              <a:t> of </a:t>
            </a:r>
            <a:r>
              <a:rPr lang="tr-TR" b="1" dirty="0" err="1" smtClean="0">
                <a:latin typeface="Book Antiqua" panose="02040602050305030304" pitchFamily="18" charset="0"/>
              </a:rPr>
              <a:t>the</a:t>
            </a:r>
            <a:r>
              <a:rPr lang="tr-TR" b="1" dirty="0" smtClean="0">
                <a:latin typeface="Book Antiqua" panose="02040602050305030304" pitchFamily="18" charset="0"/>
              </a:rPr>
              <a:t> </a:t>
            </a:r>
            <a:r>
              <a:rPr lang="tr-TR" b="1" dirty="0" err="1" smtClean="0">
                <a:latin typeface="Book Antiqua" panose="02040602050305030304" pitchFamily="18" charset="0"/>
              </a:rPr>
              <a:t>population</a:t>
            </a:r>
            <a:r>
              <a:rPr lang="tr-TR" b="1" dirty="0" smtClean="0">
                <a:latin typeface="Book Antiqua" panose="02040602050305030304" pitchFamily="18" charset="0"/>
              </a:rPr>
              <a:t> </a:t>
            </a:r>
            <a:r>
              <a:rPr lang="tr-TR" dirty="0" err="1" smtClean="0">
                <a:latin typeface="Book Antiqua" panose="02040602050305030304" pitchFamily="18" charset="0"/>
              </a:rPr>
              <a:t>from</a:t>
            </a:r>
            <a:r>
              <a:rPr lang="tr-TR" dirty="0" smtClean="0">
                <a:latin typeface="Book Antiqua" panose="02040602050305030304" pitchFamily="18" charset="0"/>
              </a:rPr>
              <a:t> </a:t>
            </a:r>
            <a:r>
              <a:rPr lang="tr-TR" dirty="0" err="1" smtClean="0">
                <a:latin typeface="Book Antiqua" panose="02040602050305030304" pitchFamily="18" charset="0"/>
              </a:rPr>
              <a:t>which</a:t>
            </a:r>
            <a:r>
              <a:rPr lang="tr-TR" dirty="0" smtClean="0">
                <a:latin typeface="Book Antiqua" panose="02040602050305030304" pitchFamily="18" charset="0"/>
              </a:rPr>
              <a:t>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samples</a:t>
            </a:r>
            <a:r>
              <a:rPr lang="tr-TR" dirty="0" smtClean="0">
                <a:latin typeface="Book Antiqua" panose="02040602050305030304" pitchFamily="18" charset="0"/>
              </a:rPr>
              <a:t> </a:t>
            </a:r>
            <a:r>
              <a:rPr lang="tr-TR" dirty="0" err="1" smtClean="0">
                <a:latin typeface="Book Antiqua" panose="02040602050305030304" pitchFamily="18" charset="0"/>
              </a:rPr>
              <a:t>will</a:t>
            </a:r>
            <a:r>
              <a:rPr lang="tr-TR" dirty="0" smtClean="0">
                <a:latin typeface="Book Antiqua" panose="02040602050305030304" pitchFamily="18" charset="0"/>
              </a:rPr>
              <a:t> be </a:t>
            </a:r>
            <a:r>
              <a:rPr lang="tr-TR" dirty="0" err="1" smtClean="0">
                <a:latin typeface="Book Antiqua" panose="02040602050305030304" pitchFamily="18" charset="0"/>
              </a:rPr>
              <a:t>selected</a:t>
            </a:r>
            <a:endParaRPr lang="tr-TR" dirty="0" smtClean="0">
              <a:latin typeface="Book Antiqua" panose="02040602050305030304" pitchFamily="18" charset="0"/>
            </a:endParaRPr>
          </a:p>
          <a:p>
            <a:pPr marL="0" indent="0">
              <a:buNone/>
            </a:pPr>
            <a:r>
              <a:rPr lang="tr-TR" dirty="0" smtClean="0">
                <a:latin typeface="Book Antiqua" panose="02040602050305030304" pitchFamily="18" charset="0"/>
              </a:rPr>
              <a:t>Step 2- </a:t>
            </a:r>
            <a:r>
              <a:rPr lang="tr-TR" b="1" dirty="0" err="1" smtClean="0">
                <a:latin typeface="Book Antiqua" panose="02040602050305030304" pitchFamily="18" charset="0"/>
              </a:rPr>
              <a:t>Calculating</a:t>
            </a:r>
            <a:r>
              <a:rPr lang="tr-TR" b="1" dirty="0" smtClean="0">
                <a:latin typeface="Book Antiqua" panose="02040602050305030304" pitchFamily="18" charset="0"/>
              </a:rPr>
              <a:t> </a:t>
            </a:r>
            <a:r>
              <a:rPr lang="tr-TR" b="1" dirty="0" err="1" smtClean="0">
                <a:latin typeface="Book Antiqua" panose="02040602050305030304" pitchFamily="18" charset="0"/>
              </a:rPr>
              <a:t>the</a:t>
            </a:r>
            <a:r>
              <a:rPr lang="tr-TR" b="1" dirty="0" smtClean="0">
                <a:latin typeface="Book Antiqua" panose="02040602050305030304" pitchFamily="18" charset="0"/>
              </a:rPr>
              <a:t> </a:t>
            </a:r>
            <a:r>
              <a:rPr lang="tr-TR" b="1" dirty="0" err="1" smtClean="0">
                <a:latin typeface="Book Antiqua" panose="02040602050305030304" pitchFamily="18" charset="0"/>
              </a:rPr>
              <a:t>sample</a:t>
            </a:r>
            <a:r>
              <a:rPr lang="tr-TR" b="1" dirty="0" smtClean="0">
                <a:latin typeface="Book Antiqua" panose="02040602050305030304" pitchFamily="18" charset="0"/>
              </a:rPr>
              <a:t> size. </a:t>
            </a:r>
          </a:p>
          <a:p>
            <a:pPr marL="0" indent="0">
              <a:buNone/>
            </a:pP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auditor</a:t>
            </a:r>
            <a:r>
              <a:rPr lang="tr-TR" dirty="0" smtClean="0">
                <a:latin typeface="Book Antiqua" panose="02040602050305030304" pitchFamily="18" charset="0"/>
              </a:rPr>
              <a:t> </a:t>
            </a:r>
            <a:r>
              <a:rPr lang="tr-TR" dirty="0" err="1" smtClean="0">
                <a:latin typeface="Book Antiqua" panose="02040602050305030304" pitchFamily="18" charset="0"/>
              </a:rPr>
              <a:t>fills</a:t>
            </a:r>
            <a:r>
              <a:rPr lang="tr-TR" dirty="0" smtClean="0">
                <a:latin typeface="Book Antiqua" panose="02040602050305030304" pitchFamily="18" charset="0"/>
              </a:rPr>
              <a:t> in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u="sng" dirty="0" err="1" smtClean="0">
                <a:solidFill>
                  <a:srgbClr val="002060"/>
                </a:solidFill>
                <a:latin typeface="Book Antiqua" panose="02040602050305030304" pitchFamily="18" charset="0"/>
              </a:rPr>
              <a:t>assurance</a:t>
            </a:r>
            <a:r>
              <a:rPr lang="tr-TR" u="sng" dirty="0" smtClean="0">
                <a:solidFill>
                  <a:srgbClr val="002060"/>
                </a:solidFill>
                <a:latin typeface="Book Antiqua" panose="02040602050305030304" pitchFamily="18" charset="0"/>
              </a:rPr>
              <a:t> </a:t>
            </a:r>
            <a:r>
              <a:rPr lang="tr-TR" u="sng" dirty="0" err="1" smtClean="0">
                <a:solidFill>
                  <a:srgbClr val="002060"/>
                </a:solidFill>
                <a:latin typeface="Book Antiqua" panose="02040602050305030304" pitchFamily="18" charset="0"/>
              </a:rPr>
              <a:t>level</a:t>
            </a:r>
            <a:r>
              <a:rPr lang="tr-TR" dirty="0" smtClean="0">
                <a:latin typeface="Book Antiqua" panose="02040602050305030304" pitchFamily="18" charset="0"/>
              </a:rPr>
              <a:t>, </a:t>
            </a:r>
            <a:r>
              <a:rPr lang="tr-TR" u="sng" dirty="0" err="1" smtClean="0">
                <a:solidFill>
                  <a:srgbClr val="002060"/>
                </a:solidFill>
                <a:latin typeface="Book Antiqua" panose="02040602050305030304" pitchFamily="18" charset="0"/>
              </a:rPr>
              <a:t>acceptable</a:t>
            </a:r>
            <a:r>
              <a:rPr lang="tr-TR" u="sng" dirty="0" smtClean="0">
                <a:solidFill>
                  <a:srgbClr val="002060"/>
                </a:solidFill>
                <a:latin typeface="Book Antiqua" panose="02040602050305030304" pitchFamily="18" charset="0"/>
              </a:rPr>
              <a:t> </a:t>
            </a:r>
            <a:r>
              <a:rPr lang="tr-TR" u="sng" dirty="0" err="1">
                <a:solidFill>
                  <a:srgbClr val="002060"/>
                </a:solidFill>
                <a:latin typeface="Book Antiqua" panose="02040602050305030304" pitchFamily="18" charset="0"/>
              </a:rPr>
              <a:t>error</a:t>
            </a:r>
            <a:r>
              <a:rPr lang="tr-TR" u="sng" dirty="0">
                <a:solidFill>
                  <a:srgbClr val="002060"/>
                </a:solidFill>
                <a:latin typeface="Book Antiqua" panose="02040602050305030304" pitchFamily="18" charset="0"/>
              </a:rPr>
              <a:t> </a:t>
            </a:r>
            <a:r>
              <a:rPr lang="tr-TR" u="sng" dirty="0" err="1" smtClean="0">
                <a:solidFill>
                  <a:srgbClr val="002060"/>
                </a:solidFill>
                <a:latin typeface="Book Antiqua" panose="02040602050305030304" pitchFamily="18" charset="0"/>
              </a:rPr>
              <a:t>level</a:t>
            </a:r>
            <a:r>
              <a:rPr lang="tr-TR" dirty="0">
                <a:latin typeface="Book Antiqua" panose="02040602050305030304" pitchFamily="18" charset="0"/>
              </a:rPr>
              <a:t> </a:t>
            </a:r>
            <a:r>
              <a:rPr lang="tr-TR" dirty="0" err="1" smtClean="0">
                <a:latin typeface="Book Antiqua" panose="02040602050305030304" pitchFamily="18" charset="0"/>
              </a:rPr>
              <a:t>and</a:t>
            </a:r>
            <a:r>
              <a:rPr lang="tr-TR" dirty="0" smtClean="0">
                <a:latin typeface="Book Antiqua" panose="02040602050305030304" pitchFamily="18" charset="0"/>
              </a:rPr>
              <a:t> </a:t>
            </a:r>
            <a:r>
              <a:rPr lang="tr-TR" u="sng" dirty="0" err="1" smtClean="0">
                <a:solidFill>
                  <a:srgbClr val="002060"/>
                </a:solidFill>
                <a:latin typeface="Book Antiqua" panose="02040602050305030304" pitchFamily="18" charset="0"/>
              </a:rPr>
              <a:t>expected</a:t>
            </a:r>
            <a:r>
              <a:rPr lang="tr-TR" u="sng" dirty="0" smtClean="0">
                <a:solidFill>
                  <a:srgbClr val="002060"/>
                </a:solidFill>
                <a:latin typeface="Book Antiqua" panose="02040602050305030304" pitchFamily="18" charset="0"/>
              </a:rPr>
              <a:t> </a:t>
            </a:r>
            <a:r>
              <a:rPr lang="tr-TR" u="sng" dirty="0" err="1" smtClean="0">
                <a:solidFill>
                  <a:srgbClr val="002060"/>
                </a:solidFill>
                <a:latin typeface="Book Antiqua" panose="02040602050305030304" pitchFamily="18" charset="0"/>
              </a:rPr>
              <a:t>error</a:t>
            </a:r>
            <a:r>
              <a:rPr lang="tr-TR" u="sng" dirty="0" smtClean="0">
                <a:solidFill>
                  <a:srgbClr val="002060"/>
                </a:solidFill>
                <a:latin typeface="Book Antiqua" panose="02040602050305030304" pitchFamily="18" charset="0"/>
              </a:rPr>
              <a:t> rate</a:t>
            </a:r>
            <a:r>
              <a:rPr lang="tr-TR" dirty="0" smtClean="0">
                <a:latin typeface="Book Antiqua" panose="02040602050305030304" pitchFamily="18" charset="0"/>
              </a:rPr>
              <a:t> </a:t>
            </a:r>
            <a:r>
              <a:rPr lang="tr-TR" dirty="0" err="1" smtClean="0">
                <a:latin typeface="Book Antiqua" panose="02040602050305030304" pitchFamily="18" charset="0"/>
              </a:rPr>
              <a:t>and</a:t>
            </a:r>
            <a:r>
              <a:rPr lang="tr-TR" dirty="0" smtClean="0">
                <a:latin typeface="Book Antiqua" panose="02040602050305030304" pitchFamily="18" charset="0"/>
              </a:rPr>
              <a:t>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analysis</a:t>
            </a:r>
            <a:r>
              <a:rPr lang="tr-TR" dirty="0" smtClean="0">
                <a:latin typeface="Book Antiqua" panose="02040602050305030304" pitchFamily="18" charset="0"/>
              </a:rPr>
              <a:t> </a:t>
            </a:r>
            <a:r>
              <a:rPr lang="tr-TR" dirty="0" err="1" smtClean="0">
                <a:latin typeface="Book Antiqua" panose="02040602050305030304" pitchFamily="18" charset="0"/>
              </a:rPr>
              <a:t>makes</a:t>
            </a:r>
            <a:r>
              <a:rPr lang="tr-TR" dirty="0" smtClean="0">
                <a:latin typeface="Book Antiqua" panose="02040602050305030304" pitchFamily="18" charset="0"/>
              </a:rPr>
              <a:t> </a:t>
            </a:r>
            <a:r>
              <a:rPr lang="tr-TR" dirty="0" err="1" smtClean="0">
                <a:latin typeface="Book Antiqua" panose="02040602050305030304" pitchFamily="18" charset="0"/>
              </a:rPr>
              <a:t>calculations</a:t>
            </a:r>
            <a:r>
              <a:rPr lang="tr-TR" dirty="0" smtClean="0">
                <a:latin typeface="Book Antiqua" panose="02040602050305030304" pitchFamily="18" charset="0"/>
              </a:rPr>
              <a:t> </a:t>
            </a:r>
            <a:r>
              <a:rPr lang="tr-TR" dirty="0" err="1" smtClean="0">
                <a:latin typeface="Book Antiqua" panose="02040602050305030304" pitchFamily="18" charset="0"/>
              </a:rPr>
              <a:t>based</a:t>
            </a:r>
            <a:r>
              <a:rPr lang="tr-TR" dirty="0" smtClean="0">
                <a:latin typeface="Book Antiqua" panose="02040602050305030304" pitchFamily="18" charset="0"/>
              </a:rPr>
              <a:t> on </a:t>
            </a:r>
            <a:r>
              <a:rPr lang="tr-TR" dirty="0" err="1" smtClean="0">
                <a:latin typeface="Book Antiqua" panose="02040602050305030304" pitchFamily="18" charset="0"/>
              </a:rPr>
              <a:t>that</a:t>
            </a:r>
            <a:r>
              <a:rPr lang="tr-TR" dirty="0" smtClean="0">
                <a:latin typeface="Book Antiqua" panose="02040602050305030304" pitchFamily="18" charset="0"/>
              </a:rPr>
              <a:t> </a:t>
            </a:r>
            <a:r>
              <a:rPr lang="tr-TR" dirty="0" err="1" smtClean="0">
                <a:latin typeface="Book Antiqua" panose="02040602050305030304" pitchFamily="18" charset="0"/>
              </a:rPr>
              <a:t>information</a:t>
            </a:r>
            <a:r>
              <a:rPr lang="tr-TR" dirty="0" smtClean="0">
                <a:latin typeface="Book Antiqua" panose="02040602050305030304" pitchFamily="18" charset="0"/>
              </a:rPr>
              <a:t>.</a:t>
            </a:r>
          </a:p>
          <a:p>
            <a:pPr marL="0" indent="0">
              <a:buNone/>
            </a:pPr>
            <a:r>
              <a:rPr lang="tr-TR" sz="900" dirty="0" smtClean="0">
                <a:latin typeface="Book Antiqua" panose="02040602050305030304" pitchFamily="18" charset="0"/>
              </a:rPr>
              <a:t>(</a:t>
            </a:r>
            <a:r>
              <a:rPr lang="tr-TR" sz="1000" dirty="0" err="1" smtClean="0">
                <a:latin typeface="Book Antiqua" panose="02040602050305030304" pitchFamily="18" charset="0"/>
              </a:rPr>
              <a:t>The</a:t>
            </a:r>
            <a:r>
              <a:rPr lang="tr-TR" sz="1000" dirty="0" smtClean="0">
                <a:latin typeface="Book Antiqua" panose="02040602050305030304" pitchFamily="18" charset="0"/>
              </a:rPr>
              <a:t> </a:t>
            </a:r>
            <a:r>
              <a:rPr lang="tr-TR" sz="1000" dirty="0" err="1" smtClean="0">
                <a:latin typeface="Book Antiqua" panose="02040602050305030304" pitchFamily="18" charset="0"/>
              </a:rPr>
              <a:t>auditor</a:t>
            </a:r>
            <a:r>
              <a:rPr lang="tr-TR" sz="1000" dirty="0" smtClean="0">
                <a:latin typeface="Book Antiqua" panose="02040602050305030304" pitchFamily="18" charset="0"/>
              </a:rPr>
              <a:t> </a:t>
            </a:r>
            <a:r>
              <a:rPr lang="tr-TR" sz="1000" dirty="0" err="1" smtClean="0">
                <a:latin typeface="Book Antiqua" panose="02040602050305030304" pitchFamily="18" charset="0"/>
              </a:rPr>
              <a:t>uses</a:t>
            </a:r>
            <a:r>
              <a:rPr lang="tr-TR" sz="1000" dirty="0" smtClean="0">
                <a:latin typeface="Book Antiqua" panose="02040602050305030304" pitchFamily="18" charset="0"/>
              </a:rPr>
              <a:t> her/his Professional </a:t>
            </a:r>
            <a:r>
              <a:rPr lang="tr-TR" sz="1000" dirty="0" err="1" smtClean="0">
                <a:latin typeface="Book Antiqua" panose="02040602050305030304" pitchFamily="18" charset="0"/>
              </a:rPr>
              <a:t>knowledge</a:t>
            </a:r>
            <a:r>
              <a:rPr lang="tr-TR" sz="1000" dirty="0" smtClean="0">
                <a:latin typeface="Book Antiqua" panose="02040602050305030304" pitchFamily="18" charset="0"/>
              </a:rPr>
              <a:t>, </a:t>
            </a:r>
            <a:r>
              <a:rPr lang="tr-TR" sz="1000" dirty="0" err="1" smtClean="0">
                <a:latin typeface="Book Antiqua" panose="02040602050305030304" pitchFamily="18" charset="0"/>
              </a:rPr>
              <a:t>experience</a:t>
            </a:r>
            <a:r>
              <a:rPr lang="tr-TR" sz="1000" dirty="0" smtClean="0">
                <a:latin typeface="Book Antiqua" panose="02040602050305030304" pitchFamily="18" charset="0"/>
              </a:rPr>
              <a:t> </a:t>
            </a:r>
            <a:r>
              <a:rPr lang="tr-TR" sz="1000" dirty="0" err="1" smtClean="0">
                <a:latin typeface="Book Antiqua" panose="02040602050305030304" pitchFamily="18" charset="0"/>
              </a:rPr>
              <a:t>and</a:t>
            </a:r>
            <a:r>
              <a:rPr lang="tr-TR" sz="1000" dirty="0" smtClean="0">
                <a:latin typeface="Book Antiqua" panose="02040602050305030304" pitchFamily="18" charset="0"/>
              </a:rPr>
              <a:t> </a:t>
            </a:r>
            <a:r>
              <a:rPr lang="tr-TR" sz="1000" dirty="0" err="1" smtClean="0">
                <a:latin typeface="Book Antiqua" panose="02040602050305030304" pitchFamily="18" charset="0"/>
              </a:rPr>
              <a:t>judgement</a:t>
            </a:r>
            <a:r>
              <a:rPr lang="tr-TR" sz="1000" dirty="0" smtClean="0">
                <a:latin typeface="Book Antiqua" panose="02040602050305030304" pitchFamily="18" charset="0"/>
              </a:rPr>
              <a:t> </a:t>
            </a:r>
            <a:r>
              <a:rPr lang="tr-TR" sz="1000" dirty="0" err="1" smtClean="0">
                <a:latin typeface="Book Antiqua" panose="02040602050305030304" pitchFamily="18" charset="0"/>
              </a:rPr>
              <a:t>for</a:t>
            </a:r>
            <a:r>
              <a:rPr lang="tr-TR" sz="1000" dirty="0" smtClean="0">
                <a:latin typeface="Book Antiqua" panose="02040602050305030304" pitchFamily="18" charset="0"/>
              </a:rPr>
              <a:t> </a:t>
            </a:r>
            <a:r>
              <a:rPr lang="tr-TR" sz="1000" dirty="0" err="1" smtClean="0">
                <a:latin typeface="Book Antiqua" panose="02040602050305030304" pitchFamily="18" charset="0"/>
              </a:rPr>
              <a:t>selecting</a:t>
            </a:r>
            <a:r>
              <a:rPr lang="tr-TR" sz="1000" dirty="0" smtClean="0">
                <a:latin typeface="Book Antiqua" panose="02040602050305030304" pitchFamily="18" charset="0"/>
              </a:rPr>
              <a:t> </a:t>
            </a:r>
            <a:r>
              <a:rPr lang="tr-TR" sz="1000" dirty="0" err="1" smtClean="0">
                <a:latin typeface="Book Antiqua" panose="02040602050305030304" pitchFamily="18" charset="0"/>
              </a:rPr>
              <a:t>the</a:t>
            </a:r>
            <a:r>
              <a:rPr lang="tr-TR" sz="1000" dirty="0" smtClean="0">
                <a:latin typeface="Book Antiqua" panose="02040602050305030304" pitchFamily="18" charset="0"/>
              </a:rPr>
              <a:t> </a:t>
            </a:r>
            <a:r>
              <a:rPr lang="tr-TR" sz="1000" dirty="0" err="1" smtClean="0">
                <a:latin typeface="Book Antiqua" panose="02040602050305030304" pitchFamily="18" charset="0"/>
              </a:rPr>
              <a:t>proper</a:t>
            </a:r>
            <a:r>
              <a:rPr lang="tr-TR" sz="1000" dirty="0" smtClean="0">
                <a:latin typeface="Book Antiqua" panose="02040602050305030304" pitchFamily="18" charset="0"/>
              </a:rPr>
              <a:t> </a:t>
            </a:r>
            <a:r>
              <a:rPr lang="tr-TR" sz="1000" dirty="0" err="1" smtClean="0">
                <a:latin typeface="Book Antiqua" panose="02040602050305030304" pitchFamily="18" charset="0"/>
              </a:rPr>
              <a:t>sampling</a:t>
            </a:r>
            <a:r>
              <a:rPr lang="tr-TR" sz="1000" dirty="0" smtClean="0">
                <a:latin typeface="Book Antiqua" panose="02040602050305030304" pitchFamily="18" charset="0"/>
              </a:rPr>
              <a:t> </a:t>
            </a:r>
            <a:r>
              <a:rPr lang="tr-TR" sz="1000" dirty="0" err="1" smtClean="0">
                <a:latin typeface="Book Antiqua" panose="02040602050305030304" pitchFamily="18" charset="0"/>
              </a:rPr>
              <a:t>method</a:t>
            </a:r>
            <a:r>
              <a:rPr lang="tr-TR" sz="1000" dirty="0" smtClean="0">
                <a:latin typeface="Book Antiqua" panose="02040602050305030304" pitchFamily="18" charset="0"/>
              </a:rPr>
              <a:t> </a:t>
            </a:r>
            <a:r>
              <a:rPr lang="tr-TR" sz="1000" dirty="0" err="1" smtClean="0">
                <a:latin typeface="Book Antiqua" panose="02040602050305030304" pitchFamily="18" charset="0"/>
              </a:rPr>
              <a:t>for</a:t>
            </a:r>
            <a:r>
              <a:rPr lang="tr-TR" sz="1000" dirty="0" smtClean="0">
                <a:latin typeface="Book Antiqua" panose="02040602050305030304" pitchFamily="18" charset="0"/>
              </a:rPr>
              <a:t> </a:t>
            </a:r>
            <a:r>
              <a:rPr lang="tr-TR" sz="1000" dirty="0" err="1" smtClean="0">
                <a:latin typeface="Book Antiqua" panose="02040602050305030304" pitchFamily="18" charset="0"/>
              </a:rPr>
              <a:t>the</a:t>
            </a:r>
            <a:r>
              <a:rPr lang="tr-TR" sz="1000" dirty="0" smtClean="0">
                <a:latin typeface="Book Antiqua" panose="02040602050305030304" pitchFamily="18" charset="0"/>
              </a:rPr>
              <a:t> </a:t>
            </a:r>
            <a:r>
              <a:rPr lang="tr-TR" sz="1000" dirty="0" err="1" smtClean="0">
                <a:latin typeface="Book Antiqua" panose="02040602050305030304" pitchFamily="18" charset="0"/>
              </a:rPr>
              <a:t>audited</a:t>
            </a:r>
            <a:r>
              <a:rPr lang="tr-TR" sz="1000" dirty="0" smtClean="0">
                <a:latin typeface="Book Antiqua" panose="02040602050305030304" pitchFamily="18" charset="0"/>
              </a:rPr>
              <a:t> </a:t>
            </a:r>
            <a:r>
              <a:rPr lang="tr-TR" sz="1000" dirty="0" err="1" smtClean="0">
                <a:latin typeface="Book Antiqua" panose="02040602050305030304" pitchFamily="18" charset="0"/>
              </a:rPr>
              <a:t>population</a:t>
            </a:r>
            <a:r>
              <a:rPr lang="tr-TR" sz="1000" dirty="0" smtClean="0">
                <a:latin typeface="Book Antiqua" panose="02040602050305030304" pitchFamily="18" charset="0"/>
              </a:rPr>
              <a:t>, </a:t>
            </a:r>
            <a:r>
              <a:rPr lang="tr-TR" sz="1000" dirty="0" err="1" smtClean="0">
                <a:latin typeface="Book Antiqua" panose="02040602050305030304" pitchFamily="18" charset="0"/>
              </a:rPr>
              <a:t>determining</a:t>
            </a:r>
            <a:r>
              <a:rPr lang="tr-TR" sz="1000" dirty="0" smtClean="0">
                <a:latin typeface="Book Antiqua" panose="02040602050305030304" pitchFamily="18" charset="0"/>
              </a:rPr>
              <a:t> </a:t>
            </a:r>
            <a:r>
              <a:rPr lang="tr-TR" sz="1000" dirty="0" err="1" smtClean="0">
                <a:latin typeface="Book Antiqua" panose="02040602050305030304" pitchFamily="18" charset="0"/>
              </a:rPr>
              <a:t>the</a:t>
            </a:r>
            <a:r>
              <a:rPr lang="tr-TR" sz="1000" dirty="0" smtClean="0">
                <a:latin typeface="Book Antiqua" panose="02040602050305030304" pitchFamily="18" charset="0"/>
              </a:rPr>
              <a:t> </a:t>
            </a:r>
            <a:r>
              <a:rPr lang="tr-TR" sz="1000" dirty="0" err="1" smtClean="0">
                <a:latin typeface="Book Antiqua" panose="02040602050305030304" pitchFamily="18" charset="0"/>
              </a:rPr>
              <a:t>audit</a:t>
            </a:r>
            <a:r>
              <a:rPr lang="tr-TR" sz="1000" dirty="0" smtClean="0">
                <a:latin typeface="Book Antiqua" panose="02040602050305030304" pitchFamily="18" charset="0"/>
              </a:rPr>
              <a:t> </a:t>
            </a:r>
            <a:r>
              <a:rPr lang="tr-TR" sz="1000" dirty="0" err="1" smtClean="0">
                <a:latin typeface="Book Antiqua" panose="02040602050305030304" pitchFamily="18" charset="0"/>
              </a:rPr>
              <a:t>techniques</a:t>
            </a:r>
            <a:r>
              <a:rPr lang="tr-TR" sz="1000" dirty="0" smtClean="0">
                <a:latin typeface="Book Antiqua" panose="02040602050305030304" pitchFamily="18" charset="0"/>
              </a:rPr>
              <a:t> </a:t>
            </a:r>
            <a:r>
              <a:rPr lang="tr-TR" sz="1000" dirty="0" err="1" smtClean="0">
                <a:latin typeface="Book Antiqua" panose="02040602050305030304" pitchFamily="18" charset="0"/>
              </a:rPr>
              <a:t>to</a:t>
            </a:r>
            <a:r>
              <a:rPr lang="tr-TR" sz="1000" dirty="0" smtClean="0">
                <a:latin typeface="Book Antiqua" panose="02040602050305030304" pitchFamily="18" charset="0"/>
              </a:rPr>
              <a:t> be </a:t>
            </a:r>
            <a:r>
              <a:rPr lang="tr-TR" sz="1000" dirty="0" err="1" smtClean="0">
                <a:latin typeface="Book Antiqua" panose="02040602050305030304" pitchFamily="18" charset="0"/>
              </a:rPr>
              <a:t>applied</a:t>
            </a:r>
            <a:r>
              <a:rPr lang="tr-TR" sz="1000" dirty="0" smtClean="0">
                <a:latin typeface="Book Antiqua" panose="02040602050305030304" pitchFamily="18" charset="0"/>
              </a:rPr>
              <a:t> </a:t>
            </a:r>
            <a:r>
              <a:rPr lang="tr-TR" sz="1000" dirty="0" err="1" smtClean="0">
                <a:latin typeface="Book Antiqua" panose="02040602050305030304" pitchFamily="18" charset="0"/>
              </a:rPr>
              <a:t>to</a:t>
            </a:r>
            <a:r>
              <a:rPr lang="tr-TR" sz="1000" dirty="0" smtClean="0">
                <a:latin typeface="Book Antiqua" panose="02040602050305030304" pitchFamily="18" charset="0"/>
              </a:rPr>
              <a:t> </a:t>
            </a:r>
            <a:r>
              <a:rPr lang="tr-TR" sz="1000" dirty="0" err="1" smtClean="0">
                <a:latin typeface="Book Antiqua" panose="02040602050305030304" pitchFamily="18" charset="0"/>
              </a:rPr>
              <a:t>selected</a:t>
            </a:r>
            <a:r>
              <a:rPr lang="tr-TR" sz="1000" dirty="0" smtClean="0">
                <a:latin typeface="Book Antiqua" panose="02040602050305030304" pitchFamily="18" charset="0"/>
              </a:rPr>
              <a:t> </a:t>
            </a:r>
            <a:r>
              <a:rPr lang="tr-TR" sz="1000" dirty="0" err="1" smtClean="0">
                <a:latin typeface="Book Antiqua" panose="02040602050305030304" pitchFamily="18" charset="0"/>
              </a:rPr>
              <a:t>transactions</a:t>
            </a:r>
            <a:r>
              <a:rPr lang="tr-TR" sz="1000" dirty="0" smtClean="0">
                <a:latin typeface="Book Antiqua" panose="02040602050305030304" pitchFamily="18" charset="0"/>
              </a:rPr>
              <a:t> </a:t>
            </a:r>
            <a:r>
              <a:rPr lang="tr-TR" sz="1000" dirty="0" err="1" smtClean="0">
                <a:latin typeface="Book Antiqua" panose="02040602050305030304" pitchFamily="18" charset="0"/>
              </a:rPr>
              <a:t>and</a:t>
            </a:r>
            <a:r>
              <a:rPr lang="tr-TR" sz="1000" dirty="0" smtClean="0">
                <a:latin typeface="Book Antiqua" panose="02040602050305030304" pitchFamily="18" charset="0"/>
              </a:rPr>
              <a:t> </a:t>
            </a:r>
            <a:r>
              <a:rPr lang="tr-TR" sz="1000" dirty="0" err="1" smtClean="0">
                <a:latin typeface="Book Antiqua" panose="02040602050305030304" pitchFamily="18" charset="0"/>
              </a:rPr>
              <a:t>evaluating</a:t>
            </a:r>
            <a:r>
              <a:rPr lang="tr-TR" sz="1000" dirty="0" smtClean="0">
                <a:latin typeface="Book Antiqua" panose="02040602050305030304" pitchFamily="18" charset="0"/>
              </a:rPr>
              <a:t> </a:t>
            </a:r>
            <a:r>
              <a:rPr lang="tr-TR" sz="1000" dirty="0" err="1" smtClean="0">
                <a:latin typeface="Book Antiqua" panose="02040602050305030304" pitchFamily="18" charset="0"/>
              </a:rPr>
              <a:t>the</a:t>
            </a:r>
            <a:r>
              <a:rPr lang="tr-TR" sz="1000" dirty="0" smtClean="0">
                <a:latin typeface="Book Antiqua" panose="02040602050305030304" pitchFamily="18" charset="0"/>
              </a:rPr>
              <a:t> </a:t>
            </a:r>
            <a:r>
              <a:rPr lang="tr-TR" sz="1000" dirty="0" err="1" smtClean="0">
                <a:latin typeface="Book Antiqua" panose="02040602050305030304" pitchFamily="18" charset="0"/>
              </a:rPr>
              <a:t>results</a:t>
            </a:r>
            <a:r>
              <a:rPr lang="tr-TR" sz="1000" dirty="0" smtClean="0">
                <a:latin typeface="Book Antiqua" panose="02040602050305030304" pitchFamily="18" charset="0"/>
              </a:rPr>
              <a:t>.)</a:t>
            </a:r>
            <a:endParaRPr lang="tr-TR" sz="1000" dirty="0">
              <a:latin typeface="Book Antiqua" panose="02040602050305030304" pitchFamily="18" charset="0"/>
            </a:endParaRPr>
          </a:p>
        </p:txBody>
      </p:sp>
      <p:sp>
        <p:nvSpPr>
          <p:cNvPr id="4" name="Veri Yer Tutucusu 3"/>
          <p:cNvSpPr>
            <a:spLocks noGrp="1"/>
          </p:cNvSpPr>
          <p:nvPr>
            <p:ph type="dt" sz="half" idx="10"/>
          </p:nvPr>
        </p:nvSpPr>
        <p:spPr/>
        <p:txBody>
          <a:bodyPr/>
          <a:lstStyle/>
          <a:p>
            <a:fld id="{C43CF2F3-2E21-48EC-89B1-5E7D17362887}" type="datetime1">
              <a:rPr lang="tr-TR" smtClean="0"/>
              <a:t>10.04.2019</a:t>
            </a:fld>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39</a:t>
            </a:fld>
            <a:endParaRPr lang="en-US" dirty="0"/>
          </a:p>
        </p:txBody>
      </p:sp>
      <p:pic>
        <p:nvPicPr>
          <p:cNvPr id="7" name="Resim 6"/>
          <p:cNvPicPr>
            <a:picLocks noChangeAspect="1"/>
          </p:cNvPicPr>
          <p:nvPr/>
        </p:nvPicPr>
        <p:blipFill>
          <a:blip r:embed="rId2"/>
          <a:stretch>
            <a:fillRect/>
          </a:stretch>
        </p:blipFill>
        <p:spPr>
          <a:xfrm>
            <a:off x="283448" y="1504605"/>
            <a:ext cx="7384212" cy="3940231"/>
          </a:xfrm>
          <a:prstGeom prst="rect">
            <a:avLst/>
          </a:prstGeom>
        </p:spPr>
      </p:pic>
    </p:spTree>
    <p:extLst>
      <p:ext uri="{BB962C8B-B14F-4D97-AF65-F5344CB8AC3E}">
        <p14:creationId xmlns:p14="http://schemas.microsoft.com/office/powerpoint/2010/main" val="229002858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7076" y="484632"/>
            <a:ext cx="10621172" cy="1019972"/>
          </a:xfrm>
        </p:spPr>
        <p:txBody>
          <a:bodyPr>
            <a:normAutofit/>
          </a:bodyPr>
          <a:lstStyle/>
          <a:p>
            <a:r>
              <a:rPr lang="en-US" sz="4800" cap="none" dirty="0">
                <a:latin typeface="Book Antiqua" panose="02040602050305030304" pitchFamily="18" charset="0"/>
              </a:rPr>
              <a:t>Transaction </a:t>
            </a:r>
            <a:r>
              <a:rPr lang="en-US" sz="4800" cap="none" dirty="0" smtClean="0">
                <a:latin typeface="Book Antiqua" panose="02040602050305030304" pitchFamily="18" charset="0"/>
              </a:rPr>
              <a:t>Sampling</a:t>
            </a:r>
            <a:endParaRPr lang="tr-TR" sz="4800" dirty="0">
              <a:latin typeface="Book Antiqua" panose="02040602050305030304" pitchFamily="18" charset="0"/>
            </a:endParaRPr>
          </a:p>
        </p:txBody>
      </p:sp>
      <p:sp>
        <p:nvSpPr>
          <p:cNvPr id="3" name="İçerik Yer Tutucusu 2"/>
          <p:cNvSpPr>
            <a:spLocks noGrp="1"/>
          </p:cNvSpPr>
          <p:nvPr>
            <p:ph sz="half" idx="2"/>
          </p:nvPr>
        </p:nvSpPr>
        <p:spPr>
          <a:xfrm>
            <a:off x="6317673" y="1504604"/>
            <a:ext cx="5237018" cy="4937760"/>
          </a:xfrm>
        </p:spPr>
        <p:txBody>
          <a:bodyPr>
            <a:normAutofit lnSpcReduction="10000"/>
          </a:bodyPr>
          <a:lstStyle/>
          <a:p>
            <a:pPr marL="0" indent="0">
              <a:buNone/>
            </a:pPr>
            <a:r>
              <a:rPr lang="tr-TR" dirty="0" smtClean="0">
                <a:latin typeface="Book Antiqua" panose="02040602050305030304" pitchFamily="18" charset="0"/>
              </a:rPr>
              <a:t>Step </a:t>
            </a:r>
            <a:r>
              <a:rPr lang="tr-TR" dirty="0">
                <a:latin typeface="Book Antiqua" panose="02040602050305030304" pitchFamily="18" charset="0"/>
              </a:rPr>
              <a:t>3</a:t>
            </a:r>
            <a:r>
              <a:rPr lang="tr-TR" dirty="0" smtClean="0">
                <a:latin typeface="Book Antiqua" panose="02040602050305030304" pitchFamily="18" charset="0"/>
              </a:rPr>
              <a:t>- </a:t>
            </a:r>
            <a:r>
              <a:rPr lang="tr-TR" b="1" dirty="0" err="1" smtClean="0">
                <a:latin typeface="Book Antiqua" panose="02040602050305030304" pitchFamily="18" charset="0"/>
              </a:rPr>
              <a:t>Selection</a:t>
            </a:r>
            <a:r>
              <a:rPr lang="tr-TR" b="1" dirty="0" smtClean="0">
                <a:latin typeface="Book Antiqua" panose="02040602050305030304" pitchFamily="18" charset="0"/>
              </a:rPr>
              <a:t> of </a:t>
            </a:r>
            <a:r>
              <a:rPr lang="tr-TR" b="1" dirty="0" err="1" smtClean="0">
                <a:latin typeface="Book Antiqua" panose="02040602050305030304" pitchFamily="18" charset="0"/>
              </a:rPr>
              <a:t>the</a:t>
            </a:r>
            <a:r>
              <a:rPr lang="tr-TR" b="1" dirty="0" smtClean="0">
                <a:latin typeface="Book Antiqua" panose="02040602050305030304" pitchFamily="18" charset="0"/>
              </a:rPr>
              <a:t> </a:t>
            </a:r>
            <a:r>
              <a:rPr lang="tr-TR" b="1" dirty="0" err="1" smtClean="0">
                <a:latin typeface="Book Antiqua" panose="02040602050305030304" pitchFamily="18" charset="0"/>
              </a:rPr>
              <a:t>samples</a:t>
            </a:r>
            <a:r>
              <a:rPr lang="tr-TR" b="1" dirty="0" smtClean="0">
                <a:latin typeface="Book Antiqua" panose="02040602050305030304" pitchFamily="18" charset="0"/>
              </a:rPr>
              <a:t> </a:t>
            </a:r>
            <a:r>
              <a:rPr lang="tr-TR" dirty="0" err="1" smtClean="0">
                <a:latin typeface="Book Antiqua" panose="02040602050305030304" pitchFamily="18" charset="0"/>
              </a:rPr>
              <a:t>by</a:t>
            </a:r>
            <a:r>
              <a:rPr lang="tr-TR" dirty="0" smtClean="0">
                <a:latin typeface="Book Antiqua" panose="02040602050305030304" pitchFamily="18" charset="0"/>
              </a:rPr>
              <a:t>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tool</a:t>
            </a:r>
            <a:r>
              <a:rPr lang="tr-TR" dirty="0" smtClean="0">
                <a:latin typeface="Book Antiqua" panose="02040602050305030304" pitchFamily="18" charset="0"/>
              </a:rPr>
              <a:t> </a:t>
            </a:r>
            <a:r>
              <a:rPr lang="tr-TR" dirty="0" err="1" smtClean="0">
                <a:latin typeface="Book Antiqua" panose="02040602050305030304" pitchFamily="18" charset="0"/>
              </a:rPr>
              <a:t>based</a:t>
            </a:r>
            <a:r>
              <a:rPr lang="tr-TR" dirty="0" smtClean="0">
                <a:latin typeface="Book Antiqua" panose="02040602050305030304" pitchFamily="18" charset="0"/>
              </a:rPr>
              <a:t> on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choices</a:t>
            </a:r>
            <a:r>
              <a:rPr lang="tr-TR" dirty="0" smtClean="0">
                <a:latin typeface="Book Antiqua" panose="02040602050305030304" pitchFamily="18" charset="0"/>
              </a:rPr>
              <a:t> </a:t>
            </a:r>
            <a:r>
              <a:rPr lang="tr-TR" dirty="0" err="1" smtClean="0">
                <a:latin typeface="Book Antiqua" panose="02040602050305030304" pitchFamily="18" charset="0"/>
              </a:rPr>
              <a:t>made</a:t>
            </a:r>
            <a:r>
              <a:rPr lang="tr-TR" dirty="0" smtClean="0">
                <a:latin typeface="Book Antiqua" panose="02040602050305030304" pitchFamily="18" charset="0"/>
              </a:rPr>
              <a:t> </a:t>
            </a:r>
            <a:r>
              <a:rPr lang="tr-TR" dirty="0" err="1" smtClean="0">
                <a:latin typeface="Book Antiqua" panose="02040602050305030304" pitchFamily="18" charset="0"/>
              </a:rPr>
              <a:t>by</a:t>
            </a:r>
            <a:r>
              <a:rPr lang="tr-TR" dirty="0" smtClean="0">
                <a:latin typeface="Book Antiqua" panose="02040602050305030304" pitchFamily="18" charset="0"/>
              </a:rPr>
              <a:t>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auditor</a:t>
            </a:r>
            <a:endParaRPr lang="tr-TR" dirty="0" smtClean="0">
              <a:latin typeface="Book Antiqua" panose="02040602050305030304" pitchFamily="18" charset="0"/>
            </a:endParaRPr>
          </a:p>
          <a:p>
            <a:pPr marL="0" indent="0">
              <a:buNone/>
            </a:pP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dates</a:t>
            </a:r>
            <a:r>
              <a:rPr lang="tr-TR" dirty="0" smtClean="0">
                <a:latin typeface="Book Antiqua" panose="02040602050305030304" pitchFamily="18" charset="0"/>
              </a:rPr>
              <a:t> </a:t>
            </a:r>
            <a:r>
              <a:rPr lang="tr-TR" dirty="0" err="1" smtClean="0">
                <a:latin typeface="Book Antiqua" panose="02040602050305030304" pitchFamily="18" charset="0"/>
              </a:rPr>
              <a:t>and</a:t>
            </a:r>
            <a:r>
              <a:rPr lang="tr-TR" dirty="0" smtClean="0">
                <a:latin typeface="Book Antiqua" panose="02040602050305030304" pitchFamily="18" charset="0"/>
              </a:rPr>
              <a:t>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numbers</a:t>
            </a:r>
            <a:r>
              <a:rPr lang="tr-TR" dirty="0" smtClean="0">
                <a:latin typeface="Book Antiqua" panose="02040602050305030304" pitchFamily="18" charset="0"/>
              </a:rPr>
              <a:t> of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selected</a:t>
            </a:r>
            <a:r>
              <a:rPr lang="tr-TR" dirty="0" smtClean="0">
                <a:latin typeface="Book Antiqua" panose="02040602050305030304" pitchFamily="18" charset="0"/>
              </a:rPr>
              <a:t> </a:t>
            </a:r>
            <a:r>
              <a:rPr lang="tr-TR" dirty="0" err="1" smtClean="0">
                <a:latin typeface="Book Antiqua" panose="02040602050305030304" pitchFamily="18" charset="0"/>
              </a:rPr>
              <a:t>accounting</a:t>
            </a:r>
            <a:r>
              <a:rPr lang="tr-TR" dirty="0" smtClean="0">
                <a:latin typeface="Book Antiqua" panose="02040602050305030304" pitchFamily="18" charset="0"/>
              </a:rPr>
              <a:t> </a:t>
            </a:r>
            <a:r>
              <a:rPr lang="tr-TR" dirty="0" err="1" smtClean="0">
                <a:latin typeface="Book Antiqua" panose="02040602050305030304" pitchFamily="18" charset="0"/>
              </a:rPr>
              <a:t>journal</a:t>
            </a:r>
            <a:r>
              <a:rPr lang="tr-TR" dirty="0" smtClean="0">
                <a:latin typeface="Book Antiqua" panose="02040602050305030304" pitchFamily="18" charset="0"/>
              </a:rPr>
              <a:t> </a:t>
            </a:r>
            <a:r>
              <a:rPr lang="tr-TR" dirty="0" err="1" smtClean="0">
                <a:latin typeface="Book Antiqua" panose="02040602050305030304" pitchFamily="18" charset="0"/>
              </a:rPr>
              <a:t>entries</a:t>
            </a:r>
            <a:r>
              <a:rPr lang="tr-TR" dirty="0" smtClean="0">
                <a:latin typeface="Book Antiqua" panose="02040602050305030304" pitchFamily="18" charset="0"/>
              </a:rPr>
              <a:t> </a:t>
            </a:r>
            <a:r>
              <a:rPr lang="tr-TR" dirty="0" err="1" smtClean="0">
                <a:latin typeface="Book Antiqua" panose="02040602050305030304" pitchFamily="18" charset="0"/>
              </a:rPr>
              <a:t>are</a:t>
            </a:r>
            <a:r>
              <a:rPr lang="tr-TR" dirty="0" smtClean="0">
                <a:latin typeface="Book Antiqua" panose="02040602050305030304" pitchFamily="18" charset="0"/>
              </a:rPr>
              <a:t> </a:t>
            </a:r>
            <a:r>
              <a:rPr lang="tr-TR" dirty="0" err="1" smtClean="0">
                <a:latin typeface="Book Antiqua" panose="02040602050305030304" pitchFamily="18" charset="0"/>
              </a:rPr>
              <a:t>listed</a:t>
            </a:r>
            <a:endParaRPr lang="tr-TR" dirty="0" smtClean="0">
              <a:latin typeface="Book Antiqua" panose="02040602050305030304" pitchFamily="18" charset="0"/>
            </a:endParaRPr>
          </a:p>
          <a:p>
            <a:pPr marL="0" indent="0">
              <a:buNone/>
            </a:pPr>
            <a:r>
              <a:rPr lang="tr-TR" dirty="0" err="1" smtClean="0">
                <a:latin typeface="Book Antiqua" panose="02040602050305030304" pitchFamily="18" charset="0"/>
              </a:rPr>
              <a:t>In</a:t>
            </a:r>
            <a:r>
              <a:rPr lang="tr-TR" dirty="0" smtClean="0">
                <a:latin typeface="Book Antiqua" panose="02040602050305030304" pitchFamily="18" charset="0"/>
              </a:rPr>
              <a:t> </a:t>
            </a:r>
            <a:r>
              <a:rPr lang="en-US" dirty="0">
                <a:solidFill>
                  <a:srgbClr val="FF0000"/>
                </a:solidFill>
                <a:latin typeface="Book Antiqua" panose="02040602050305030304" pitchFamily="18" charset="0"/>
              </a:rPr>
              <a:t>Transaction </a:t>
            </a:r>
            <a:r>
              <a:rPr lang="en-US" dirty="0" smtClean="0">
                <a:solidFill>
                  <a:srgbClr val="FF0000"/>
                </a:solidFill>
                <a:latin typeface="Book Antiqua" panose="02040602050305030304" pitchFamily="18" charset="0"/>
              </a:rPr>
              <a:t>Sampling</a:t>
            </a:r>
            <a:r>
              <a:rPr lang="tr-TR" dirty="0" smtClean="0">
                <a:solidFill>
                  <a:srgbClr val="FF0000"/>
                </a:solidFill>
                <a:latin typeface="Book Antiqua" panose="02040602050305030304" pitchFamily="18" charset="0"/>
              </a:rPr>
              <a:t> </a:t>
            </a:r>
            <a:r>
              <a:rPr lang="tr-TR" dirty="0" smtClean="0">
                <a:latin typeface="Book Antiqua" panose="02040602050305030304" pitchFamily="18" charset="0"/>
              </a:rPr>
              <a:t>s</a:t>
            </a:r>
            <a:r>
              <a:rPr lang="en-US" dirty="0" smtClean="0">
                <a:latin typeface="Book Antiqua" panose="02040602050305030304" pitchFamily="18" charset="0"/>
              </a:rPr>
              <a:t>amp</a:t>
            </a:r>
            <a:r>
              <a:rPr lang="tr-TR" dirty="0" err="1" smtClean="0">
                <a:latin typeface="Book Antiqua" panose="02040602050305030304" pitchFamily="18" charset="0"/>
              </a:rPr>
              <a:t>les</a:t>
            </a:r>
            <a:r>
              <a:rPr lang="tr-TR" dirty="0" smtClean="0">
                <a:latin typeface="Book Antiqua" panose="02040602050305030304" pitchFamily="18" charset="0"/>
              </a:rPr>
              <a:t> </a:t>
            </a:r>
            <a:r>
              <a:rPr lang="tr-TR" dirty="0" err="1" smtClean="0">
                <a:latin typeface="Book Antiqua" panose="02040602050305030304" pitchFamily="18" charset="0"/>
              </a:rPr>
              <a:t>are</a:t>
            </a:r>
            <a:r>
              <a:rPr lang="tr-TR" dirty="0" smtClean="0">
                <a:latin typeface="Book Antiqua" panose="02040602050305030304" pitchFamily="18" charset="0"/>
              </a:rPr>
              <a:t> </a:t>
            </a:r>
            <a:r>
              <a:rPr lang="tr-TR" dirty="0" err="1" smtClean="0">
                <a:latin typeface="Book Antiqua" panose="02040602050305030304" pitchFamily="18" charset="0"/>
              </a:rPr>
              <a:t>being</a:t>
            </a:r>
            <a:r>
              <a:rPr lang="tr-TR" dirty="0" smtClean="0">
                <a:latin typeface="Book Antiqua" panose="02040602050305030304" pitchFamily="18" charset="0"/>
              </a:rPr>
              <a:t> </a:t>
            </a:r>
            <a:r>
              <a:rPr lang="tr-TR" dirty="0" err="1" smtClean="0">
                <a:latin typeface="Book Antiqua" panose="02040602050305030304" pitchFamily="18" charset="0"/>
              </a:rPr>
              <a:t>chosen</a:t>
            </a:r>
            <a:r>
              <a:rPr lang="tr-TR" dirty="0" smtClean="0">
                <a:latin typeface="Book Antiqua" panose="02040602050305030304" pitchFamily="18" charset="0"/>
              </a:rPr>
              <a:t> </a:t>
            </a:r>
            <a:r>
              <a:rPr lang="tr-TR" dirty="0" err="1" smtClean="0">
                <a:latin typeface="Book Antiqua" panose="02040602050305030304" pitchFamily="18" charset="0"/>
              </a:rPr>
              <a:t>independent</a:t>
            </a:r>
            <a:r>
              <a:rPr lang="tr-TR" dirty="0" smtClean="0">
                <a:latin typeface="Book Antiqua" panose="02040602050305030304" pitchFamily="18" charset="0"/>
              </a:rPr>
              <a:t> of </a:t>
            </a:r>
            <a:r>
              <a:rPr lang="tr-TR" dirty="0" err="1" smtClean="0">
                <a:latin typeface="Book Antiqua" panose="02040602050305030304" pitchFamily="18" charset="0"/>
              </a:rPr>
              <a:t>the</a:t>
            </a:r>
            <a:r>
              <a:rPr lang="tr-TR" dirty="0" smtClean="0">
                <a:latin typeface="Book Antiqua" panose="02040602050305030304" pitchFamily="18" charset="0"/>
              </a:rPr>
              <a:t> </a:t>
            </a:r>
            <a:r>
              <a:rPr lang="en-US" dirty="0" smtClean="0">
                <a:latin typeface="Book Antiqua" panose="02040602050305030304" pitchFamily="18" charset="0"/>
              </a:rPr>
              <a:t>monetary </a:t>
            </a:r>
            <a:r>
              <a:rPr lang="en-US" dirty="0">
                <a:latin typeface="Book Antiqua" panose="02040602050305030304" pitchFamily="18" charset="0"/>
              </a:rPr>
              <a:t>size of the transactions. Each transaction constituting the population has the same probability of being selected.</a:t>
            </a:r>
          </a:p>
          <a:p>
            <a:pPr marL="0" indent="0">
              <a:buNone/>
            </a:pPr>
            <a:r>
              <a:rPr lang="tr-TR" dirty="0" smtClean="0">
                <a:latin typeface="Book Antiqua" panose="02040602050305030304" pitchFamily="18" charset="0"/>
              </a:rPr>
              <a:t>Step 4- </a:t>
            </a:r>
            <a:r>
              <a:rPr lang="tr-TR" dirty="0" err="1" smtClean="0">
                <a:latin typeface="Book Antiqua" panose="02040602050305030304" pitchFamily="18" charset="0"/>
              </a:rPr>
              <a:t>For</a:t>
            </a:r>
            <a:r>
              <a:rPr lang="tr-TR" dirty="0" smtClean="0">
                <a:latin typeface="Book Antiqua" panose="02040602050305030304" pitchFamily="18" charset="0"/>
              </a:rPr>
              <a:t> </a:t>
            </a:r>
            <a:r>
              <a:rPr lang="tr-TR" b="1" dirty="0" err="1" smtClean="0">
                <a:latin typeface="Book Antiqua" panose="02040602050305030304" pitchFamily="18" charset="0"/>
              </a:rPr>
              <a:t>examination</a:t>
            </a:r>
            <a:r>
              <a:rPr lang="tr-TR" b="1" dirty="0" smtClean="0">
                <a:latin typeface="Book Antiqua" panose="02040602050305030304" pitchFamily="18" charset="0"/>
              </a:rPr>
              <a:t> of </a:t>
            </a:r>
            <a:r>
              <a:rPr lang="tr-TR" b="1" dirty="0" err="1" smtClean="0">
                <a:latin typeface="Book Antiqua" panose="02040602050305030304" pitchFamily="18" charset="0"/>
              </a:rPr>
              <a:t>the</a:t>
            </a:r>
            <a:r>
              <a:rPr lang="tr-TR" b="1" dirty="0" smtClean="0">
                <a:latin typeface="Book Antiqua" panose="02040602050305030304" pitchFamily="18" charset="0"/>
              </a:rPr>
              <a:t> </a:t>
            </a:r>
            <a:r>
              <a:rPr lang="tr-TR" b="1" dirty="0" err="1" smtClean="0">
                <a:latin typeface="Book Antiqua" panose="02040602050305030304" pitchFamily="18" charset="0"/>
              </a:rPr>
              <a:t>selected</a:t>
            </a:r>
            <a:r>
              <a:rPr lang="tr-TR" b="1" dirty="0" smtClean="0">
                <a:latin typeface="Book Antiqua" panose="02040602050305030304" pitchFamily="18" charset="0"/>
              </a:rPr>
              <a:t> </a:t>
            </a:r>
            <a:r>
              <a:rPr lang="tr-TR" b="1" dirty="0" err="1" smtClean="0">
                <a:latin typeface="Book Antiqua" panose="02040602050305030304" pitchFamily="18" charset="0"/>
              </a:rPr>
              <a:t>samples</a:t>
            </a:r>
            <a:r>
              <a:rPr lang="tr-TR" dirty="0" smtClean="0">
                <a:latin typeface="Book Antiqua" panose="02040602050305030304" pitchFamily="18" charset="0"/>
              </a:rPr>
              <a:t>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details</a:t>
            </a:r>
            <a:r>
              <a:rPr lang="tr-TR" dirty="0" smtClean="0">
                <a:latin typeface="Book Antiqua" panose="02040602050305030304" pitchFamily="18" charset="0"/>
              </a:rPr>
              <a:t> of </a:t>
            </a:r>
            <a:r>
              <a:rPr lang="tr-TR" dirty="0" err="1" smtClean="0">
                <a:latin typeface="Book Antiqua" panose="02040602050305030304" pitchFamily="18" charset="0"/>
              </a:rPr>
              <a:t>the</a:t>
            </a:r>
            <a:r>
              <a:rPr lang="tr-TR" dirty="0" smtClean="0">
                <a:latin typeface="Book Antiqua" panose="02040602050305030304" pitchFamily="18" charset="0"/>
              </a:rPr>
              <a:t> </a:t>
            </a:r>
            <a:r>
              <a:rPr lang="tr-TR" dirty="0" err="1" smtClean="0">
                <a:latin typeface="Book Antiqua" panose="02040602050305030304" pitchFamily="18" charset="0"/>
              </a:rPr>
              <a:t>transaction</a:t>
            </a:r>
            <a:r>
              <a:rPr lang="tr-TR" dirty="0" smtClean="0">
                <a:latin typeface="Book Antiqua" panose="02040602050305030304" pitchFamily="18" charset="0"/>
              </a:rPr>
              <a:t> </a:t>
            </a:r>
            <a:r>
              <a:rPr lang="tr-TR" dirty="0" err="1" smtClean="0">
                <a:latin typeface="Book Antiqua" panose="02040602050305030304" pitchFamily="18" charset="0"/>
              </a:rPr>
              <a:t>are</a:t>
            </a:r>
            <a:r>
              <a:rPr lang="tr-TR" dirty="0" smtClean="0">
                <a:latin typeface="Book Antiqua" panose="02040602050305030304" pitchFamily="18" charset="0"/>
              </a:rPr>
              <a:t> </a:t>
            </a:r>
            <a:r>
              <a:rPr lang="tr-TR" dirty="0" err="1" smtClean="0">
                <a:latin typeface="Book Antiqua" panose="02040602050305030304" pitchFamily="18" charset="0"/>
              </a:rPr>
              <a:t>listed</a:t>
            </a:r>
            <a:endParaRPr lang="tr-TR" dirty="0" smtClean="0">
              <a:latin typeface="Book Antiqua" panose="02040602050305030304" pitchFamily="18" charset="0"/>
            </a:endParaRPr>
          </a:p>
          <a:p>
            <a:pPr marL="0" indent="0">
              <a:buNone/>
            </a:pPr>
            <a:r>
              <a:rPr lang="tr-TR" sz="1800" dirty="0" smtClean="0">
                <a:latin typeface="Book Antiqua" panose="02040602050305030304" pitchFamily="18" charset="0"/>
              </a:rPr>
              <a:t>**</a:t>
            </a:r>
            <a:r>
              <a:rPr lang="tr-TR" sz="1800" dirty="0" err="1" smtClean="0">
                <a:latin typeface="Book Antiqua" panose="02040602050305030304" pitchFamily="18" charset="0"/>
              </a:rPr>
              <a:t>The</a:t>
            </a:r>
            <a:r>
              <a:rPr lang="tr-TR" sz="1800" dirty="0" smtClean="0">
                <a:latin typeface="Book Antiqua" panose="02040602050305030304" pitchFamily="18" charset="0"/>
              </a:rPr>
              <a:t> </a:t>
            </a:r>
            <a:r>
              <a:rPr lang="tr-TR" sz="1800" dirty="0" err="1" smtClean="0">
                <a:latin typeface="Book Antiqua" panose="02040602050305030304" pitchFamily="18" charset="0"/>
              </a:rPr>
              <a:t>auditor</a:t>
            </a:r>
            <a:r>
              <a:rPr lang="tr-TR" sz="1800" dirty="0" smtClean="0">
                <a:latin typeface="Book Antiqua" panose="02040602050305030304" pitchFamily="18" charset="0"/>
              </a:rPr>
              <a:t> </a:t>
            </a:r>
            <a:r>
              <a:rPr lang="tr-TR" sz="1800" dirty="0" err="1" smtClean="0">
                <a:latin typeface="Book Antiqua" panose="02040602050305030304" pitchFamily="18" charset="0"/>
              </a:rPr>
              <a:t>may</a:t>
            </a:r>
            <a:r>
              <a:rPr lang="tr-TR" sz="1800" dirty="0" smtClean="0">
                <a:latin typeface="Book Antiqua" panose="02040602050305030304" pitchFamily="18" charset="0"/>
              </a:rPr>
              <a:t> </a:t>
            </a:r>
            <a:r>
              <a:rPr lang="tr-TR" sz="1800" dirty="0" err="1" smtClean="0">
                <a:latin typeface="Book Antiqua" panose="02040602050305030304" pitchFamily="18" charset="0"/>
              </a:rPr>
              <a:t>also</a:t>
            </a:r>
            <a:r>
              <a:rPr lang="tr-TR" sz="1800" dirty="0" smtClean="0">
                <a:latin typeface="Book Antiqua" panose="02040602050305030304" pitchFamily="18" charset="0"/>
              </a:rPr>
              <a:t> </a:t>
            </a:r>
            <a:r>
              <a:rPr lang="tr-TR" sz="1800" dirty="0" err="1" smtClean="0">
                <a:latin typeface="Book Antiqua" panose="02040602050305030304" pitchFamily="18" charset="0"/>
              </a:rPr>
              <a:t>choose</a:t>
            </a:r>
            <a:r>
              <a:rPr lang="tr-TR" sz="1800" dirty="0" smtClean="0">
                <a:latin typeface="Book Antiqua" panose="02040602050305030304" pitchFamily="18" charset="0"/>
              </a:rPr>
              <a:t> </a:t>
            </a:r>
            <a:r>
              <a:rPr lang="tr-TR" sz="1800" dirty="0" err="1" smtClean="0">
                <a:latin typeface="Book Antiqua" panose="02040602050305030304" pitchFamily="18" charset="0"/>
              </a:rPr>
              <a:t>to</a:t>
            </a:r>
            <a:r>
              <a:rPr lang="tr-TR" sz="1800" dirty="0" smtClean="0">
                <a:latin typeface="Book Antiqua" panose="02040602050305030304" pitchFamily="18" charset="0"/>
              </a:rPr>
              <a:t> </a:t>
            </a:r>
            <a:r>
              <a:rPr lang="tr-TR" sz="1800" dirty="0" err="1" smtClean="0">
                <a:latin typeface="Book Antiqua" panose="02040602050305030304" pitchFamily="18" charset="0"/>
              </a:rPr>
              <a:t>use</a:t>
            </a:r>
            <a:r>
              <a:rPr lang="tr-TR" sz="1800" dirty="0" smtClean="0">
                <a:latin typeface="Book Antiqua" panose="02040602050305030304" pitchFamily="18" charset="0"/>
              </a:rPr>
              <a:t> «</a:t>
            </a:r>
            <a:r>
              <a:rPr lang="tr-TR" sz="1800" dirty="0" err="1">
                <a:solidFill>
                  <a:srgbClr val="0070C0"/>
                </a:solidFill>
                <a:latin typeface="Book Antiqua" panose="02040602050305030304" pitchFamily="18" charset="0"/>
              </a:rPr>
              <a:t>M</a:t>
            </a:r>
            <a:r>
              <a:rPr lang="tr-TR" sz="1800" dirty="0" err="1" smtClean="0">
                <a:solidFill>
                  <a:srgbClr val="0070C0"/>
                </a:solidFill>
                <a:latin typeface="Book Antiqua" panose="02040602050305030304" pitchFamily="18" charset="0"/>
              </a:rPr>
              <a:t>onetary</a:t>
            </a:r>
            <a:r>
              <a:rPr lang="tr-TR" sz="1800" dirty="0" smtClean="0">
                <a:solidFill>
                  <a:srgbClr val="0070C0"/>
                </a:solidFill>
                <a:latin typeface="Book Antiqua" panose="02040602050305030304" pitchFamily="18" charset="0"/>
              </a:rPr>
              <a:t> </a:t>
            </a:r>
            <a:r>
              <a:rPr lang="tr-TR" sz="1800" dirty="0" err="1">
                <a:solidFill>
                  <a:srgbClr val="0070C0"/>
                </a:solidFill>
                <a:latin typeface="Book Antiqua" panose="02040602050305030304" pitchFamily="18" charset="0"/>
              </a:rPr>
              <a:t>U</a:t>
            </a:r>
            <a:r>
              <a:rPr lang="tr-TR" sz="1800" dirty="0" err="1" smtClean="0">
                <a:solidFill>
                  <a:srgbClr val="0070C0"/>
                </a:solidFill>
                <a:latin typeface="Book Antiqua" panose="02040602050305030304" pitchFamily="18" charset="0"/>
              </a:rPr>
              <a:t>nit</a:t>
            </a:r>
            <a:r>
              <a:rPr lang="tr-TR" sz="1800" dirty="0" smtClean="0">
                <a:solidFill>
                  <a:srgbClr val="0070C0"/>
                </a:solidFill>
                <a:latin typeface="Book Antiqua" panose="02040602050305030304" pitchFamily="18" charset="0"/>
              </a:rPr>
              <a:t> </a:t>
            </a:r>
            <a:r>
              <a:rPr lang="tr-TR" sz="1800" dirty="0" err="1" smtClean="0">
                <a:solidFill>
                  <a:srgbClr val="0070C0"/>
                </a:solidFill>
                <a:latin typeface="Book Antiqua" panose="02040602050305030304" pitchFamily="18" charset="0"/>
              </a:rPr>
              <a:t>Sampling</a:t>
            </a:r>
            <a:r>
              <a:rPr lang="tr-TR" sz="1800" dirty="0" smtClean="0">
                <a:solidFill>
                  <a:srgbClr val="0070C0"/>
                </a:solidFill>
                <a:latin typeface="Book Antiqua" panose="02040602050305030304" pitchFamily="18" charset="0"/>
              </a:rPr>
              <a:t> </a:t>
            </a:r>
            <a:r>
              <a:rPr lang="tr-TR" sz="1800" dirty="0" err="1">
                <a:solidFill>
                  <a:srgbClr val="0070C0"/>
                </a:solidFill>
                <a:latin typeface="Book Antiqua" panose="02040602050305030304" pitchFamily="18" charset="0"/>
              </a:rPr>
              <a:t>M</a:t>
            </a:r>
            <a:r>
              <a:rPr lang="tr-TR" sz="1800" dirty="0" err="1" smtClean="0">
                <a:solidFill>
                  <a:srgbClr val="0070C0"/>
                </a:solidFill>
                <a:latin typeface="Book Antiqua" panose="02040602050305030304" pitchFamily="18" charset="0"/>
              </a:rPr>
              <a:t>ethod</a:t>
            </a:r>
            <a:r>
              <a:rPr lang="tr-TR" sz="1800" dirty="0" smtClean="0">
                <a:latin typeface="Book Antiqua" panose="02040602050305030304" pitchFamily="18" charset="0"/>
              </a:rPr>
              <a:t>» </a:t>
            </a:r>
            <a:r>
              <a:rPr lang="tr-TR" sz="1800" dirty="0" err="1" smtClean="0">
                <a:latin typeface="Book Antiqua" panose="02040602050305030304" pitchFamily="18" charset="0"/>
              </a:rPr>
              <a:t>or</a:t>
            </a:r>
            <a:r>
              <a:rPr lang="tr-TR" sz="1800" dirty="0" smtClean="0">
                <a:latin typeface="Book Antiqua" panose="02040602050305030304" pitchFamily="18" charset="0"/>
              </a:rPr>
              <a:t> «</a:t>
            </a:r>
            <a:r>
              <a:rPr lang="tr-TR" sz="1800" dirty="0" err="1" smtClean="0">
                <a:solidFill>
                  <a:srgbClr val="0070C0"/>
                </a:solidFill>
                <a:latin typeface="Book Antiqua" panose="02040602050305030304" pitchFamily="18" charset="0"/>
              </a:rPr>
              <a:t>Stratified</a:t>
            </a:r>
            <a:r>
              <a:rPr lang="tr-TR" sz="1800" dirty="0" smtClean="0">
                <a:solidFill>
                  <a:srgbClr val="0070C0"/>
                </a:solidFill>
                <a:latin typeface="Book Antiqua" panose="02040602050305030304" pitchFamily="18" charset="0"/>
              </a:rPr>
              <a:t> </a:t>
            </a:r>
            <a:r>
              <a:rPr lang="tr-TR" sz="1800" dirty="0" err="1" smtClean="0">
                <a:solidFill>
                  <a:srgbClr val="0070C0"/>
                </a:solidFill>
                <a:latin typeface="Book Antiqua" panose="02040602050305030304" pitchFamily="18" charset="0"/>
              </a:rPr>
              <a:t>Sampling</a:t>
            </a:r>
            <a:r>
              <a:rPr lang="tr-TR" sz="1800" dirty="0" smtClean="0">
                <a:solidFill>
                  <a:srgbClr val="0070C0"/>
                </a:solidFill>
                <a:latin typeface="Book Antiqua" panose="02040602050305030304" pitchFamily="18" charset="0"/>
              </a:rPr>
              <a:t> </a:t>
            </a:r>
            <a:r>
              <a:rPr lang="tr-TR" sz="1800" dirty="0" err="1" smtClean="0">
                <a:solidFill>
                  <a:srgbClr val="0070C0"/>
                </a:solidFill>
                <a:latin typeface="Book Antiqua" panose="02040602050305030304" pitchFamily="18" charset="0"/>
              </a:rPr>
              <a:t>Method</a:t>
            </a:r>
            <a:r>
              <a:rPr lang="tr-TR" sz="1800" dirty="0" smtClean="0">
                <a:latin typeface="Book Antiqua" panose="02040602050305030304" pitchFamily="18" charset="0"/>
              </a:rPr>
              <a:t>» </a:t>
            </a:r>
            <a:r>
              <a:rPr lang="tr-TR" sz="1800" dirty="0" err="1" smtClean="0">
                <a:latin typeface="Book Antiqua" panose="02040602050305030304" pitchFamily="18" charset="0"/>
              </a:rPr>
              <a:t>and</a:t>
            </a:r>
            <a:r>
              <a:rPr lang="tr-TR" sz="1800" dirty="0" smtClean="0">
                <a:latin typeface="Book Antiqua" panose="02040602050305030304" pitchFamily="18" charset="0"/>
              </a:rPr>
              <a:t> </a:t>
            </a:r>
            <a:r>
              <a:rPr lang="tr-TR" sz="1800" dirty="0" err="1" smtClean="0">
                <a:latin typeface="Book Antiqua" panose="02040602050305030304" pitchFamily="18" charset="0"/>
              </a:rPr>
              <a:t>follow</a:t>
            </a:r>
            <a:r>
              <a:rPr lang="tr-TR" sz="1800" dirty="0" smtClean="0">
                <a:latin typeface="Book Antiqua" panose="02040602050305030304" pitchFamily="18" charset="0"/>
              </a:rPr>
              <a:t> </a:t>
            </a:r>
            <a:r>
              <a:rPr lang="tr-TR" sz="1800" dirty="0" err="1" smtClean="0">
                <a:latin typeface="Book Antiqua" panose="02040602050305030304" pitchFamily="18" charset="0"/>
              </a:rPr>
              <a:t>their</a:t>
            </a:r>
            <a:r>
              <a:rPr lang="tr-TR" sz="1800" dirty="0" smtClean="0">
                <a:latin typeface="Book Antiqua" panose="02040602050305030304" pitchFamily="18" charset="0"/>
              </a:rPr>
              <a:t> </a:t>
            </a:r>
            <a:r>
              <a:rPr lang="tr-TR" sz="1800" dirty="0" err="1" smtClean="0">
                <a:latin typeface="Book Antiqua" panose="02040602050305030304" pitchFamily="18" charset="0"/>
              </a:rPr>
              <a:t>steps</a:t>
            </a:r>
            <a:r>
              <a:rPr lang="tr-TR" sz="1800" dirty="0" smtClean="0">
                <a:latin typeface="Book Antiqua" panose="02040602050305030304" pitchFamily="18" charset="0"/>
              </a:rPr>
              <a:t> </a:t>
            </a:r>
            <a:r>
              <a:rPr lang="tr-TR" sz="1800" dirty="0" err="1" smtClean="0">
                <a:latin typeface="Book Antiqua" panose="02040602050305030304" pitchFamily="18" charset="0"/>
              </a:rPr>
              <a:t>through</a:t>
            </a:r>
            <a:r>
              <a:rPr lang="tr-TR" sz="1800" dirty="0" smtClean="0">
                <a:latin typeface="Book Antiqua" panose="02040602050305030304" pitchFamily="18" charset="0"/>
              </a:rPr>
              <a:t> </a:t>
            </a:r>
            <a:r>
              <a:rPr lang="tr-TR" sz="1800" dirty="0" err="1" smtClean="0">
                <a:latin typeface="Book Antiqua" panose="02040602050305030304" pitchFamily="18" charset="0"/>
              </a:rPr>
              <a:t>the</a:t>
            </a:r>
            <a:r>
              <a:rPr lang="tr-TR" sz="1800" dirty="0" smtClean="0">
                <a:latin typeface="Book Antiqua" panose="02040602050305030304" pitchFamily="18" charset="0"/>
              </a:rPr>
              <a:t> </a:t>
            </a:r>
            <a:r>
              <a:rPr lang="tr-TR" sz="1800" dirty="0" err="1" smtClean="0">
                <a:latin typeface="Book Antiqua" panose="02040602050305030304" pitchFamily="18" charset="0"/>
              </a:rPr>
              <a:t>analysis</a:t>
            </a:r>
            <a:r>
              <a:rPr lang="tr-TR" sz="1800" dirty="0" smtClean="0">
                <a:latin typeface="Book Antiqua" panose="02040602050305030304" pitchFamily="18" charset="0"/>
              </a:rPr>
              <a:t> </a:t>
            </a:r>
            <a:r>
              <a:rPr lang="tr-TR" sz="1800" dirty="0" err="1" smtClean="0">
                <a:latin typeface="Book Antiqua" panose="02040602050305030304" pitchFamily="18" charset="0"/>
              </a:rPr>
              <a:t>from</a:t>
            </a:r>
            <a:r>
              <a:rPr lang="tr-TR" sz="1800" dirty="0" smtClean="0">
                <a:latin typeface="Book Antiqua" panose="02040602050305030304" pitchFamily="18" charset="0"/>
              </a:rPr>
              <a:t> </a:t>
            </a:r>
            <a:r>
              <a:rPr lang="tr-TR" sz="1800" dirty="0" err="1" smtClean="0">
                <a:latin typeface="Book Antiqua" panose="02040602050305030304" pitchFamily="18" charset="0"/>
              </a:rPr>
              <a:t>the</a:t>
            </a:r>
            <a:r>
              <a:rPr lang="tr-TR" sz="1800" dirty="0" smtClean="0">
                <a:latin typeface="Book Antiqua" panose="02040602050305030304" pitchFamily="18" charset="0"/>
              </a:rPr>
              <a:t> start</a:t>
            </a:r>
            <a:r>
              <a:rPr lang="tr-TR" sz="1000" dirty="0" smtClean="0">
                <a:latin typeface="Book Antiqua" panose="02040602050305030304" pitchFamily="18" charset="0"/>
              </a:rPr>
              <a:t>.</a:t>
            </a:r>
            <a:endParaRPr lang="tr-TR" sz="1000" dirty="0">
              <a:latin typeface="Book Antiqua" panose="02040602050305030304" pitchFamily="18" charset="0"/>
            </a:endParaRPr>
          </a:p>
        </p:txBody>
      </p:sp>
      <p:sp>
        <p:nvSpPr>
          <p:cNvPr id="4" name="Veri Yer Tutucusu 3"/>
          <p:cNvSpPr>
            <a:spLocks noGrp="1"/>
          </p:cNvSpPr>
          <p:nvPr>
            <p:ph type="dt" sz="half" idx="10"/>
          </p:nvPr>
        </p:nvSpPr>
        <p:spPr/>
        <p:txBody>
          <a:bodyPr/>
          <a:lstStyle/>
          <a:p>
            <a:fld id="{C43CF2F3-2E21-48EC-89B1-5E7D17362887}" type="datetime1">
              <a:rPr lang="tr-TR" smtClean="0"/>
              <a:t>10.04.2019</a:t>
            </a:fld>
            <a:endParaRPr lang="en-US" dirty="0"/>
          </a:p>
        </p:txBody>
      </p:sp>
      <p:sp>
        <p:nvSpPr>
          <p:cNvPr id="5" name="Slayt Numarası Yer Tutucusu 4"/>
          <p:cNvSpPr>
            <a:spLocks noGrp="1"/>
          </p:cNvSpPr>
          <p:nvPr>
            <p:ph type="sldNum" sz="quarter" idx="12"/>
          </p:nvPr>
        </p:nvSpPr>
        <p:spPr/>
        <p:txBody>
          <a:bodyPr/>
          <a:lstStyle/>
          <a:p>
            <a:fld id="{4FAB73BC-B049-4115-A692-8D63A059BFB8}" type="slidenum">
              <a:rPr lang="en-US" smtClean="0"/>
              <a:t>40</a:t>
            </a:fld>
            <a:endParaRPr lang="en-US" dirty="0"/>
          </a:p>
        </p:txBody>
      </p:sp>
      <p:pic>
        <p:nvPicPr>
          <p:cNvPr id="9" name="Resim 8"/>
          <p:cNvPicPr>
            <a:picLocks noChangeAspect="1"/>
          </p:cNvPicPr>
          <p:nvPr/>
        </p:nvPicPr>
        <p:blipFill>
          <a:blip r:embed="rId2"/>
          <a:stretch>
            <a:fillRect/>
          </a:stretch>
        </p:blipFill>
        <p:spPr>
          <a:xfrm>
            <a:off x="1189107" y="1504604"/>
            <a:ext cx="4031672" cy="2277905"/>
          </a:xfrm>
          <a:prstGeom prst="rect">
            <a:avLst/>
          </a:prstGeom>
        </p:spPr>
      </p:pic>
      <p:pic>
        <p:nvPicPr>
          <p:cNvPr id="10" name="Resim 9"/>
          <p:cNvPicPr>
            <a:picLocks noChangeAspect="1"/>
          </p:cNvPicPr>
          <p:nvPr/>
        </p:nvPicPr>
        <p:blipFill>
          <a:blip r:embed="rId3"/>
          <a:stretch>
            <a:fillRect/>
          </a:stretch>
        </p:blipFill>
        <p:spPr>
          <a:xfrm>
            <a:off x="68774" y="3998422"/>
            <a:ext cx="6272338" cy="2274362"/>
          </a:xfrm>
          <a:prstGeom prst="rect">
            <a:avLst/>
          </a:prstGeom>
        </p:spPr>
      </p:pic>
    </p:spTree>
    <p:extLst>
      <p:ext uri="{BB962C8B-B14F-4D97-AF65-F5344CB8AC3E}">
        <p14:creationId xmlns:p14="http://schemas.microsoft.com/office/powerpoint/2010/main" val="2374161776"/>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en-US" sz="4400" cap="none" dirty="0">
                <a:latin typeface="Book Antiqua" panose="02040602050305030304" pitchFamily="18" charset="0"/>
              </a:rPr>
              <a:t>Monetary Unit Sampling </a:t>
            </a:r>
          </a:p>
        </p:txBody>
      </p:sp>
      <p:sp>
        <p:nvSpPr>
          <p:cNvPr id="8" name="Slayt Numarası Yer Tutucusu 7"/>
          <p:cNvSpPr>
            <a:spLocks noGrp="1"/>
          </p:cNvSpPr>
          <p:nvPr>
            <p:ph type="sldNum" sz="quarter" idx="12"/>
          </p:nvPr>
        </p:nvSpPr>
        <p:spPr/>
        <p:txBody>
          <a:bodyPr/>
          <a:lstStyle/>
          <a:p>
            <a:fld id="{4FAB73BC-B049-4115-A692-8D63A059BFB8}" type="slidenum">
              <a:rPr lang="en-US" smtClean="0"/>
              <a:t>41</a:t>
            </a:fld>
            <a:endParaRPr lang="en-US" dirty="0"/>
          </a:p>
        </p:txBody>
      </p:sp>
      <p:sp>
        <p:nvSpPr>
          <p:cNvPr id="10" name="İçerik Yer Tutucusu 6"/>
          <p:cNvSpPr>
            <a:spLocks noGrp="1"/>
          </p:cNvSpPr>
          <p:nvPr>
            <p:ph idx="1"/>
          </p:nvPr>
        </p:nvSpPr>
        <p:spPr>
          <a:xfrm>
            <a:off x="7959948" y="1260000"/>
            <a:ext cx="3991259" cy="5012784"/>
          </a:xfrm>
        </p:spPr>
        <p:txBody>
          <a:bodyPr>
            <a:normAutofit/>
          </a:bodyPr>
          <a:lstStyle/>
          <a:p>
            <a:r>
              <a:rPr lang="en-US" dirty="0">
                <a:latin typeface="Bookman Old Style" panose="02050604050505020204" pitchFamily="18" charset="0"/>
              </a:rPr>
              <a:t>When performing tests of details it may be efficient to identify the sampling unit as </a:t>
            </a:r>
            <a:r>
              <a:rPr lang="en-US" dirty="0" smtClean="0">
                <a:latin typeface="Bookman Old Style" panose="02050604050505020204" pitchFamily="18" charset="0"/>
              </a:rPr>
              <a:t>the</a:t>
            </a:r>
            <a:r>
              <a:rPr lang="tr-TR" dirty="0" smtClean="0">
                <a:latin typeface="Bookman Old Style" panose="02050604050505020204" pitchFamily="18" charset="0"/>
              </a:rPr>
              <a:t> </a:t>
            </a:r>
            <a:r>
              <a:rPr lang="en-US" dirty="0" smtClean="0">
                <a:latin typeface="Bookman Old Style" panose="02050604050505020204" pitchFamily="18" charset="0"/>
              </a:rPr>
              <a:t>individual </a:t>
            </a:r>
            <a:r>
              <a:rPr lang="en-US" dirty="0">
                <a:latin typeface="Bookman Old Style" panose="02050604050505020204" pitchFamily="18" charset="0"/>
              </a:rPr>
              <a:t>monetary units that make up the population. Having selected specific </a:t>
            </a:r>
            <a:r>
              <a:rPr lang="en-US" dirty="0" smtClean="0">
                <a:latin typeface="Bookman Old Style" panose="02050604050505020204" pitchFamily="18" charset="0"/>
              </a:rPr>
              <a:t>monetary</a:t>
            </a:r>
            <a:r>
              <a:rPr lang="tr-TR" dirty="0" smtClean="0">
                <a:latin typeface="Bookman Old Style" panose="02050604050505020204" pitchFamily="18" charset="0"/>
              </a:rPr>
              <a:t> </a:t>
            </a:r>
            <a:r>
              <a:rPr lang="en-US" dirty="0" smtClean="0">
                <a:latin typeface="Bookman Old Style" panose="02050604050505020204" pitchFamily="18" charset="0"/>
              </a:rPr>
              <a:t>units </a:t>
            </a:r>
            <a:r>
              <a:rPr lang="en-US" dirty="0">
                <a:latin typeface="Bookman Old Style" panose="02050604050505020204" pitchFamily="18" charset="0"/>
              </a:rPr>
              <a:t>from within the population, for example, the accounts receivable balance, the </a:t>
            </a:r>
            <a:r>
              <a:rPr lang="en-US" dirty="0" smtClean="0">
                <a:latin typeface="Bookman Old Style" panose="02050604050505020204" pitchFamily="18" charset="0"/>
              </a:rPr>
              <a:t>auditor</a:t>
            </a:r>
            <a:r>
              <a:rPr lang="tr-TR" dirty="0" smtClean="0">
                <a:latin typeface="Bookman Old Style" panose="02050604050505020204" pitchFamily="18" charset="0"/>
              </a:rPr>
              <a:t> </a:t>
            </a:r>
            <a:r>
              <a:rPr lang="en-US" dirty="0" smtClean="0">
                <a:latin typeface="Bookman Old Style" panose="02050604050505020204" pitchFamily="18" charset="0"/>
              </a:rPr>
              <a:t>may </a:t>
            </a:r>
            <a:r>
              <a:rPr lang="en-US" dirty="0">
                <a:latin typeface="Bookman Old Style" panose="02050604050505020204" pitchFamily="18" charset="0"/>
              </a:rPr>
              <a:t>then examine the particular items, for example, individual balances, that contain </a:t>
            </a:r>
            <a:r>
              <a:rPr lang="en-US" dirty="0" smtClean="0">
                <a:latin typeface="Bookman Old Style" panose="02050604050505020204" pitchFamily="18" charset="0"/>
              </a:rPr>
              <a:t>those</a:t>
            </a:r>
            <a:r>
              <a:rPr lang="tr-TR" dirty="0" smtClean="0">
                <a:latin typeface="Bookman Old Style" panose="02050604050505020204" pitchFamily="18" charset="0"/>
              </a:rPr>
              <a:t> </a:t>
            </a:r>
            <a:r>
              <a:rPr lang="tr-TR" dirty="0" err="1" smtClean="0">
                <a:latin typeface="Bookman Old Style" panose="02050604050505020204" pitchFamily="18" charset="0"/>
              </a:rPr>
              <a:t>monetary</a:t>
            </a:r>
            <a:r>
              <a:rPr lang="tr-TR" dirty="0" smtClean="0">
                <a:latin typeface="Bookman Old Style" panose="02050604050505020204" pitchFamily="18" charset="0"/>
              </a:rPr>
              <a:t> </a:t>
            </a:r>
            <a:r>
              <a:rPr lang="tr-TR" dirty="0" err="1">
                <a:latin typeface="Bookman Old Style" panose="02050604050505020204" pitchFamily="18" charset="0"/>
              </a:rPr>
              <a:t>units</a:t>
            </a:r>
            <a:r>
              <a:rPr lang="tr-TR" dirty="0" smtClean="0">
                <a:latin typeface="Bookman Old Style" panose="02050604050505020204" pitchFamily="18" charset="0"/>
              </a:rPr>
              <a:t>. </a:t>
            </a:r>
            <a:endParaRPr lang="tr-TR" dirty="0">
              <a:latin typeface="Bookman Old Style" panose="020506040505050202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34" y="1180759"/>
            <a:ext cx="6888480" cy="5000978"/>
          </a:xfrm>
          <a:prstGeom prst="rect">
            <a:avLst/>
          </a:prstGeom>
        </p:spPr>
      </p:pic>
    </p:spTree>
    <p:extLst>
      <p:ext uri="{BB962C8B-B14F-4D97-AF65-F5344CB8AC3E}">
        <p14:creationId xmlns:p14="http://schemas.microsoft.com/office/powerpoint/2010/main" val="42209744"/>
      </p:ext>
    </p:extLst>
  </p:cSld>
  <p:clrMapOvr>
    <a:masterClrMapping/>
  </p:clrMapOvr>
  <p:transition spd="slow">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en-US" sz="4400" cap="none" dirty="0">
                <a:latin typeface="Book Antiqua" panose="02040602050305030304" pitchFamily="18" charset="0"/>
              </a:rPr>
              <a:t>Stratified Sampling </a:t>
            </a:r>
          </a:p>
        </p:txBody>
      </p:sp>
      <p:sp>
        <p:nvSpPr>
          <p:cNvPr id="8" name="Slayt Numarası Yer Tutucusu 7"/>
          <p:cNvSpPr>
            <a:spLocks noGrp="1"/>
          </p:cNvSpPr>
          <p:nvPr>
            <p:ph type="sldNum" sz="quarter" idx="12"/>
          </p:nvPr>
        </p:nvSpPr>
        <p:spPr/>
        <p:txBody>
          <a:bodyPr/>
          <a:lstStyle/>
          <a:p>
            <a:fld id="{4FAB73BC-B049-4115-A692-8D63A059BFB8}" type="slidenum">
              <a:rPr lang="en-US" smtClean="0"/>
              <a:t>42</a:t>
            </a:fld>
            <a:endParaRPr lang="en-US" dirty="0"/>
          </a:p>
        </p:txBody>
      </p:sp>
      <p:pic>
        <p:nvPicPr>
          <p:cNvPr id="9" name="İçerik Yer Tutucusu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260000"/>
            <a:ext cx="7133994" cy="5012783"/>
          </a:xfrm>
          <a:prstGeom prst="rect">
            <a:avLst/>
          </a:prstGeom>
        </p:spPr>
      </p:pic>
      <p:sp>
        <p:nvSpPr>
          <p:cNvPr id="12" name="İçerik Yer Tutucusu 11"/>
          <p:cNvSpPr>
            <a:spLocks noGrp="1"/>
          </p:cNvSpPr>
          <p:nvPr>
            <p:ph sz="quarter" idx="4294967295"/>
          </p:nvPr>
        </p:nvSpPr>
        <p:spPr>
          <a:xfrm>
            <a:off x="7609114" y="1277550"/>
            <a:ext cx="4205448" cy="5013941"/>
          </a:xfrm>
          <a:prstGeom prst="rect">
            <a:avLst/>
          </a:prstGeom>
        </p:spPr>
        <p:txBody>
          <a:bodyPr>
            <a:normAutofit fontScale="77500" lnSpcReduction="20000"/>
          </a:bodyPr>
          <a:lstStyle/>
          <a:p>
            <a:r>
              <a:rPr lang="en-US" dirty="0">
                <a:latin typeface="Bookman Old Style" panose="02050604050505020204" pitchFamily="18" charset="0"/>
              </a:rPr>
              <a:t>Audit efficiency may be improved if the auditor stratifies a population by dividing it </a:t>
            </a:r>
            <a:r>
              <a:rPr lang="en-US" dirty="0" smtClean="0">
                <a:latin typeface="Bookman Old Style" panose="02050604050505020204" pitchFamily="18" charset="0"/>
              </a:rPr>
              <a:t>into</a:t>
            </a:r>
            <a:r>
              <a:rPr lang="tr-TR" dirty="0" smtClean="0">
                <a:latin typeface="Bookman Old Style" panose="02050604050505020204" pitchFamily="18" charset="0"/>
              </a:rPr>
              <a:t> </a:t>
            </a:r>
            <a:r>
              <a:rPr lang="en-US" dirty="0" smtClean="0">
                <a:latin typeface="Bookman Old Style" panose="02050604050505020204" pitchFamily="18" charset="0"/>
              </a:rPr>
              <a:t>discrete </a:t>
            </a:r>
            <a:r>
              <a:rPr lang="en-US" dirty="0">
                <a:latin typeface="Bookman Old Style" panose="02050604050505020204" pitchFamily="18" charset="0"/>
              </a:rPr>
              <a:t>sub-populations which have an identifying characteristic. The objective </a:t>
            </a:r>
            <a:r>
              <a:rPr lang="en-US" dirty="0" smtClean="0">
                <a:latin typeface="Bookman Old Style" panose="02050604050505020204" pitchFamily="18" charset="0"/>
              </a:rPr>
              <a:t>of</a:t>
            </a:r>
            <a:r>
              <a:rPr lang="tr-TR" dirty="0" smtClean="0">
                <a:latin typeface="Bookman Old Style" panose="02050604050505020204" pitchFamily="18" charset="0"/>
              </a:rPr>
              <a:t> </a:t>
            </a:r>
            <a:r>
              <a:rPr lang="en-US" dirty="0" smtClean="0">
                <a:latin typeface="Bookman Old Style" panose="02050604050505020204" pitchFamily="18" charset="0"/>
              </a:rPr>
              <a:t>stratification </a:t>
            </a:r>
            <a:r>
              <a:rPr lang="en-US" dirty="0">
                <a:latin typeface="Bookman Old Style" panose="02050604050505020204" pitchFamily="18" charset="0"/>
              </a:rPr>
              <a:t>is to reduce the variability of items within each stratum and therefore </a:t>
            </a:r>
            <a:r>
              <a:rPr lang="en-US" dirty="0" smtClean="0">
                <a:latin typeface="Bookman Old Style" panose="02050604050505020204" pitchFamily="18" charset="0"/>
              </a:rPr>
              <a:t>allow</a:t>
            </a:r>
            <a:r>
              <a:rPr lang="tr-TR" dirty="0" smtClean="0">
                <a:latin typeface="Bookman Old Style" panose="02050604050505020204" pitchFamily="18" charset="0"/>
              </a:rPr>
              <a:t> </a:t>
            </a:r>
            <a:r>
              <a:rPr lang="en-US" dirty="0" smtClean="0">
                <a:latin typeface="Bookman Old Style" panose="02050604050505020204" pitchFamily="18" charset="0"/>
              </a:rPr>
              <a:t>sample </a:t>
            </a:r>
            <a:r>
              <a:rPr lang="en-US" dirty="0">
                <a:latin typeface="Bookman Old Style" panose="02050604050505020204" pitchFamily="18" charset="0"/>
              </a:rPr>
              <a:t>size to be reduced without increasing sampling risk</a:t>
            </a:r>
            <a:r>
              <a:rPr lang="en-US" dirty="0" smtClean="0">
                <a:latin typeface="Bookman Old Style" panose="02050604050505020204" pitchFamily="18" charset="0"/>
              </a:rPr>
              <a:t>.</a:t>
            </a:r>
            <a:endParaRPr lang="tr-TR" dirty="0" smtClean="0">
              <a:latin typeface="Bookman Old Style" panose="02050604050505020204" pitchFamily="18" charset="0"/>
            </a:endParaRPr>
          </a:p>
          <a:p>
            <a:r>
              <a:rPr lang="en-US" dirty="0">
                <a:latin typeface="Bookman Old Style" panose="02050604050505020204" pitchFamily="18" charset="0"/>
              </a:rPr>
              <a:t>When performing tests of details, the population is often stratified by monetary value. </a:t>
            </a:r>
            <a:r>
              <a:rPr lang="en-US" dirty="0" smtClean="0">
                <a:latin typeface="Bookman Old Style" panose="02050604050505020204" pitchFamily="18" charset="0"/>
              </a:rPr>
              <a:t>This</a:t>
            </a:r>
            <a:r>
              <a:rPr lang="tr-TR" dirty="0" smtClean="0">
                <a:latin typeface="Bookman Old Style" panose="02050604050505020204" pitchFamily="18" charset="0"/>
              </a:rPr>
              <a:t> </a:t>
            </a:r>
            <a:r>
              <a:rPr lang="en-US" dirty="0" smtClean="0">
                <a:latin typeface="Bookman Old Style" panose="02050604050505020204" pitchFamily="18" charset="0"/>
              </a:rPr>
              <a:t>allows </a:t>
            </a:r>
            <a:r>
              <a:rPr lang="en-US" dirty="0">
                <a:latin typeface="Bookman Old Style" panose="02050604050505020204" pitchFamily="18" charset="0"/>
              </a:rPr>
              <a:t>greater audit effort to be directed to the larger value items, as these items may </a:t>
            </a:r>
            <a:r>
              <a:rPr lang="en-US" dirty="0" smtClean="0">
                <a:latin typeface="Bookman Old Style" panose="02050604050505020204" pitchFamily="18" charset="0"/>
              </a:rPr>
              <a:t>contain</a:t>
            </a:r>
            <a:r>
              <a:rPr lang="tr-TR" dirty="0" smtClean="0">
                <a:latin typeface="Bookman Old Style" panose="02050604050505020204" pitchFamily="18" charset="0"/>
              </a:rPr>
              <a:t> </a:t>
            </a:r>
            <a:r>
              <a:rPr lang="en-US" dirty="0" smtClean="0">
                <a:latin typeface="Bookman Old Style" panose="02050604050505020204" pitchFamily="18" charset="0"/>
              </a:rPr>
              <a:t>the </a:t>
            </a:r>
            <a:r>
              <a:rPr lang="en-US" dirty="0">
                <a:latin typeface="Bookman Old Style" panose="02050604050505020204" pitchFamily="18" charset="0"/>
              </a:rPr>
              <a:t>greatest potential misstatement in terms of overstatement. </a:t>
            </a:r>
            <a:endParaRPr lang="tr-TR" dirty="0" smtClean="0">
              <a:latin typeface="Bookman Old Style" panose="02050604050505020204" pitchFamily="18" charset="0"/>
            </a:endParaRPr>
          </a:p>
          <a:p>
            <a:r>
              <a:rPr lang="en-US" dirty="0" smtClean="0">
                <a:latin typeface="Bookman Old Style" panose="02050604050505020204" pitchFamily="18" charset="0"/>
              </a:rPr>
              <a:t>Similarly</a:t>
            </a:r>
            <a:r>
              <a:rPr lang="en-US" dirty="0">
                <a:latin typeface="Bookman Old Style" panose="02050604050505020204" pitchFamily="18" charset="0"/>
              </a:rPr>
              <a:t>, a population may </a:t>
            </a:r>
            <a:r>
              <a:rPr lang="en-US" dirty="0" smtClean="0">
                <a:latin typeface="Bookman Old Style" panose="02050604050505020204" pitchFamily="18" charset="0"/>
              </a:rPr>
              <a:t>be</a:t>
            </a:r>
            <a:r>
              <a:rPr lang="tr-TR" dirty="0" smtClean="0">
                <a:latin typeface="Bookman Old Style" panose="02050604050505020204" pitchFamily="18" charset="0"/>
              </a:rPr>
              <a:t> </a:t>
            </a:r>
            <a:r>
              <a:rPr lang="en-US" dirty="0" smtClean="0">
                <a:latin typeface="Bookman Old Style" panose="02050604050505020204" pitchFamily="18" charset="0"/>
              </a:rPr>
              <a:t>stratified </a:t>
            </a:r>
            <a:r>
              <a:rPr lang="en-US" dirty="0">
                <a:latin typeface="Bookman Old Style" panose="02050604050505020204" pitchFamily="18" charset="0"/>
              </a:rPr>
              <a:t>according to a particular characteristic that indicates a higher risk of </a:t>
            </a:r>
            <a:r>
              <a:rPr lang="en-US" dirty="0" smtClean="0">
                <a:latin typeface="Bookman Old Style" panose="02050604050505020204" pitchFamily="18" charset="0"/>
              </a:rPr>
              <a:t>misstatement,</a:t>
            </a:r>
            <a:r>
              <a:rPr lang="tr-TR" dirty="0" smtClean="0">
                <a:latin typeface="Bookman Old Style" panose="02050604050505020204" pitchFamily="18" charset="0"/>
              </a:rPr>
              <a:t> </a:t>
            </a:r>
            <a:r>
              <a:rPr lang="en-US" dirty="0" smtClean="0">
                <a:latin typeface="Bookman Old Style" panose="02050604050505020204" pitchFamily="18" charset="0"/>
              </a:rPr>
              <a:t>for </a:t>
            </a:r>
            <a:r>
              <a:rPr lang="en-US" dirty="0">
                <a:latin typeface="Bookman Old Style" panose="02050604050505020204" pitchFamily="18" charset="0"/>
              </a:rPr>
              <a:t>example, when testing the allowance for doubtful accounts in the valuation of </a:t>
            </a:r>
            <a:r>
              <a:rPr lang="en-US" dirty="0" smtClean="0">
                <a:latin typeface="Bookman Old Style" panose="02050604050505020204" pitchFamily="18" charset="0"/>
              </a:rPr>
              <a:t>accounts</a:t>
            </a:r>
            <a:r>
              <a:rPr lang="tr-TR" dirty="0" smtClean="0">
                <a:latin typeface="Bookman Old Style" panose="02050604050505020204" pitchFamily="18" charset="0"/>
              </a:rPr>
              <a:t> </a:t>
            </a:r>
            <a:r>
              <a:rPr lang="en-US" dirty="0" smtClean="0">
                <a:latin typeface="Bookman Old Style" panose="02050604050505020204" pitchFamily="18" charset="0"/>
              </a:rPr>
              <a:t>receivable</a:t>
            </a:r>
            <a:r>
              <a:rPr lang="en-US" dirty="0">
                <a:latin typeface="Bookman Old Style" panose="02050604050505020204" pitchFamily="18" charset="0"/>
              </a:rPr>
              <a:t>, balances may be stratified by age.</a:t>
            </a:r>
            <a:endParaRPr lang="tr-TR" dirty="0">
              <a:latin typeface="Bookman Old Style" panose="02050604050505020204" pitchFamily="18" charset="0"/>
            </a:endParaRPr>
          </a:p>
        </p:txBody>
      </p:sp>
    </p:spTree>
    <p:extLst>
      <p:ext uri="{BB962C8B-B14F-4D97-AF65-F5344CB8AC3E}">
        <p14:creationId xmlns:p14="http://schemas.microsoft.com/office/powerpoint/2010/main" val="1820400296"/>
      </p:ext>
    </p:extLst>
  </p:cSld>
  <p:clrMapOvr>
    <a:masterClrMapping/>
  </p:clrMapOvr>
  <p:transition spd="slow">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cap="none" dirty="0">
                <a:latin typeface="Book Antiqua" panose="02040602050305030304" pitchFamily="18" charset="0"/>
              </a:rPr>
              <a:t>Data</a:t>
            </a:r>
            <a:r>
              <a:rPr lang="tr-TR" dirty="0" smtClean="0"/>
              <a:t> </a:t>
            </a:r>
            <a:r>
              <a:rPr lang="tr-TR" sz="4400" cap="none" dirty="0">
                <a:latin typeface="Book Antiqua" panose="02040602050305030304" pitchFamily="18" charset="0"/>
              </a:rPr>
              <a:t>S</a:t>
            </a:r>
            <a:r>
              <a:rPr lang="tr-TR" sz="4400" cap="none" dirty="0" smtClean="0">
                <a:latin typeface="Book Antiqua" panose="02040602050305030304" pitchFamily="18" charset="0"/>
              </a:rPr>
              <a:t>ecurity</a:t>
            </a:r>
            <a:endParaRPr lang="tr-TR" sz="4400" cap="none" dirty="0">
              <a:latin typeface="Book Antiqua" panose="02040602050305030304" pitchFamily="18" charset="0"/>
            </a:endParaRPr>
          </a:p>
        </p:txBody>
      </p:sp>
      <p:sp>
        <p:nvSpPr>
          <p:cNvPr id="3" name="İçerik Yer Tutucusu 2"/>
          <p:cNvSpPr>
            <a:spLocks noGrp="1"/>
          </p:cNvSpPr>
          <p:nvPr>
            <p:ph idx="1"/>
          </p:nvPr>
        </p:nvSpPr>
        <p:spPr/>
        <p:txBody>
          <a:bodyPr/>
          <a:lstStyle/>
          <a:p>
            <a:r>
              <a:rPr lang="en-US" dirty="0" smtClean="0">
                <a:latin typeface="Bookman Old Style" panose="02050604050505020204" pitchFamily="18" charset="0"/>
              </a:rPr>
              <a:t>Data security is provided due to data being stored in central data warehouse.</a:t>
            </a:r>
            <a:endParaRPr lang="tr-TR" dirty="0" smtClean="0">
              <a:latin typeface="Bookman Old Style" panose="02050604050505020204" pitchFamily="18" charset="0"/>
            </a:endParaRPr>
          </a:p>
          <a:p>
            <a:r>
              <a:rPr lang="en-US" dirty="0" smtClean="0">
                <a:latin typeface="Bookman Old Style" panose="02050604050505020204" pitchFamily="18" charset="0"/>
              </a:rPr>
              <a:t>Access to the data from the desired location can be provided due to access via internet via secure connections.</a:t>
            </a:r>
            <a:endParaRPr lang="tr-TR" dirty="0" smtClean="0">
              <a:latin typeface="Bookman Old Style" panose="02050604050505020204" pitchFamily="18" charset="0"/>
            </a:endParaRPr>
          </a:p>
          <a:p>
            <a:pPr algn="just"/>
            <a:r>
              <a:rPr lang="en-US" dirty="0" smtClean="0">
                <a:latin typeface="Bookman Old Style" panose="02050604050505020204" pitchFamily="18" charset="0"/>
              </a:rPr>
              <a:t>Auditor computers are used to design queries and show results. The designed query works by the central computer system integrated into the database. In this way, the processing power and capacity of the </a:t>
            </a:r>
            <a:r>
              <a:rPr lang="tr-TR" dirty="0" err="1" smtClean="0">
                <a:latin typeface="Bookman Old Style" panose="02050604050505020204" pitchFamily="18" charset="0"/>
              </a:rPr>
              <a:t>auditors</a:t>
            </a:r>
            <a:r>
              <a:rPr lang="tr-TR" dirty="0" smtClean="0">
                <a:latin typeface="Bookman Old Style" panose="02050604050505020204" pitchFamily="18" charset="0"/>
              </a:rPr>
              <a:t>’</a:t>
            </a:r>
            <a:r>
              <a:rPr lang="en-US" dirty="0" smtClean="0">
                <a:latin typeface="Bookman Old Style" panose="02050604050505020204" pitchFamily="18" charset="0"/>
              </a:rPr>
              <a:t> computers becomes insignificant, and even very complex analyzes can be performed on very simple processor computers.</a:t>
            </a:r>
            <a:endParaRPr lang="tr-TR" dirty="0">
              <a:latin typeface="Bookman Old Style" panose="02050604050505020204" pitchFamily="18" charset="0"/>
            </a:endParaRPr>
          </a:p>
        </p:txBody>
      </p:sp>
    </p:spTree>
    <p:extLst>
      <p:ext uri="{BB962C8B-B14F-4D97-AF65-F5344CB8AC3E}">
        <p14:creationId xmlns:p14="http://schemas.microsoft.com/office/powerpoint/2010/main" val="1978208820"/>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4400" cap="none" dirty="0" smtClean="0">
                <a:latin typeface="Book Antiqua" panose="02040602050305030304" pitchFamily="18" charset="0"/>
              </a:rPr>
              <a:t>Mobility</a:t>
            </a:r>
            <a:endParaRPr lang="en-US" sz="4400" cap="none" dirty="0">
              <a:latin typeface="Book Antiqua" panose="02040602050305030304" pitchFamily="18" charset="0"/>
            </a:endParaRPr>
          </a:p>
        </p:txBody>
      </p:sp>
      <p:sp>
        <p:nvSpPr>
          <p:cNvPr id="3" name="İçerik Yer Tutucusu 2"/>
          <p:cNvSpPr>
            <a:spLocks noGrp="1"/>
          </p:cNvSpPr>
          <p:nvPr>
            <p:ph idx="1"/>
          </p:nvPr>
        </p:nvSpPr>
        <p:spPr/>
        <p:txBody>
          <a:bodyPr/>
          <a:lstStyle/>
          <a:p>
            <a:r>
              <a:rPr lang="en-US" dirty="0" smtClean="0">
                <a:latin typeface="Bookman Old Style" panose="02050604050505020204" pitchFamily="18" charset="0"/>
              </a:rPr>
              <a:t>Access to the data from the desired location can be provided due to access via internet via secure connections.</a:t>
            </a:r>
            <a:endParaRPr lang="tr-TR" dirty="0" smtClean="0">
              <a:latin typeface="Bookman Old Style" panose="02050604050505020204" pitchFamily="18" charset="0"/>
            </a:endParaRPr>
          </a:p>
          <a:p>
            <a:pPr algn="just"/>
            <a:r>
              <a:rPr lang="en-US" dirty="0" smtClean="0">
                <a:latin typeface="Bookman Old Style" panose="02050604050505020204" pitchFamily="18" charset="0"/>
              </a:rPr>
              <a:t>Auditor computers are used to design queries and show results. The designed query works by the central computer system integrated into the database. In this way, the processing power and capacity of the </a:t>
            </a:r>
            <a:r>
              <a:rPr lang="tr-TR" dirty="0" err="1" smtClean="0">
                <a:latin typeface="Bookman Old Style" panose="02050604050505020204" pitchFamily="18" charset="0"/>
              </a:rPr>
              <a:t>auditors</a:t>
            </a:r>
            <a:r>
              <a:rPr lang="tr-TR" dirty="0" smtClean="0">
                <a:latin typeface="Bookman Old Style" panose="02050604050505020204" pitchFamily="18" charset="0"/>
              </a:rPr>
              <a:t>’</a:t>
            </a:r>
            <a:r>
              <a:rPr lang="en-US" dirty="0" smtClean="0">
                <a:latin typeface="Bookman Old Style" panose="02050604050505020204" pitchFamily="18" charset="0"/>
              </a:rPr>
              <a:t> computers becomes insignificant, and even very complex analyzes can be performed on very simple processor computers.</a:t>
            </a:r>
            <a:endParaRPr lang="tr-TR" dirty="0" smtClean="0">
              <a:latin typeface="Bookman Old Style" panose="02050604050505020204" pitchFamily="18" charset="0"/>
            </a:endParaRPr>
          </a:p>
          <a:p>
            <a:endParaRPr lang="tr-TR" dirty="0">
              <a:solidFill>
                <a:srgbClr val="FF0000"/>
              </a:solidFill>
            </a:endParaRPr>
          </a:p>
        </p:txBody>
      </p:sp>
    </p:spTree>
    <p:extLst>
      <p:ext uri="{BB962C8B-B14F-4D97-AF65-F5344CB8AC3E}">
        <p14:creationId xmlns:p14="http://schemas.microsoft.com/office/powerpoint/2010/main" val="514854605"/>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4400" cap="none" dirty="0" err="1" smtClean="0">
                <a:latin typeface="Book Antiqua" panose="02040602050305030304" pitchFamily="18" charset="0"/>
              </a:rPr>
              <a:t>Low</a:t>
            </a:r>
            <a:r>
              <a:rPr lang="tr-TR" sz="4400" cap="none" dirty="0" smtClean="0">
                <a:latin typeface="Book Antiqua" panose="02040602050305030304" pitchFamily="18" charset="0"/>
              </a:rPr>
              <a:t> </a:t>
            </a:r>
            <a:r>
              <a:rPr lang="tr-TR" sz="4400" cap="none" dirty="0" err="1" smtClean="0">
                <a:latin typeface="Book Antiqua" panose="02040602050305030304" pitchFamily="18" charset="0"/>
              </a:rPr>
              <a:t>Speed</a:t>
            </a:r>
            <a:r>
              <a:rPr lang="tr-TR" sz="4400" cap="none" dirty="0" smtClean="0">
                <a:latin typeface="Book Antiqua" panose="02040602050305030304" pitchFamily="18" charset="0"/>
              </a:rPr>
              <a:t> </a:t>
            </a:r>
            <a:r>
              <a:rPr lang="tr-TR" sz="4400" cap="none" dirty="0" err="1" smtClean="0">
                <a:latin typeface="Book Antiqua" panose="02040602050305030304" pitchFamily="18" charset="0"/>
              </a:rPr>
              <a:t>CPUs</a:t>
            </a:r>
            <a:endParaRPr lang="en-US" sz="4400" cap="none" dirty="0">
              <a:latin typeface="Book Antiqua" panose="02040602050305030304" pitchFamily="18" charset="0"/>
            </a:endParaRPr>
          </a:p>
        </p:txBody>
      </p:sp>
      <p:sp>
        <p:nvSpPr>
          <p:cNvPr id="3" name="İçerik Yer Tutucusu 2"/>
          <p:cNvSpPr>
            <a:spLocks noGrp="1"/>
          </p:cNvSpPr>
          <p:nvPr>
            <p:ph idx="1"/>
          </p:nvPr>
        </p:nvSpPr>
        <p:spPr/>
        <p:txBody>
          <a:bodyPr/>
          <a:lstStyle/>
          <a:p>
            <a:pPr algn="just"/>
            <a:r>
              <a:rPr lang="en-US" dirty="0" smtClean="0">
                <a:latin typeface="Bookman Old Style" panose="02050604050505020204" pitchFamily="18" charset="0"/>
              </a:rPr>
              <a:t>Auditor computers are used to design queries and show results. The designed query works by the central computer system integrated into the database. In this way, the processing power and capacity of the </a:t>
            </a:r>
            <a:r>
              <a:rPr lang="tr-TR" dirty="0" err="1" smtClean="0">
                <a:latin typeface="Bookman Old Style" panose="02050604050505020204" pitchFamily="18" charset="0"/>
              </a:rPr>
              <a:t>auditors</a:t>
            </a:r>
            <a:r>
              <a:rPr lang="tr-TR" dirty="0" smtClean="0">
                <a:latin typeface="Bookman Old Style" panose="02050604050505020204" pitchFamily="18" charset="0"/>
              </a:rPr>
              <a:t>’</a:t>
            </a:r>
            <a:r>
              <a:rPr lang="en-US" dirty="0" smtClean="0">
                <a:latin typeface="Bookman Old Style" panose="02050604050505020204" pitchFamily="18" charset="0"/>
              </a:rPr>
              <a:t> computers becomes insignificant, and even very complex analyzes can be performed on </a:t>
            </a:r>
            <a:r>
              <a:rPr lang="tr-TR" dirty="0" err="1" smtClean="0">
                <a:latin typeface="Bookman Old Style" panose="02050604050505020204" pitchFamily="18" charset="0"/>
              </a:rPr>
              <a:t>low</a:t>
            </a:r>
            <a:r>
              <a:rPr lang="tr-TR" dirty="0" smtClean="0">
                <a:latin typeface="Bookman Old Style" panose="02050604050505020204" pitchFamily="18" charset="0"/>
              </a:rPr>
              <a:t> </a:t>
            </a:r>
            <a:r>
              <a:rPr lang="tr-TR" dirty="0" err="1" smtClean="0">
                <a:latin typeface="Bookman Old Style" panose="02050604050505020204" pitchFamily="18" charset="0"/>
              </a:rPr>
              <a:t>speed</a:t>
            </a:r>
            <a:r>
              <a:rPr lang="tr-TR" dirty="0" smtClean="0">
                <a:latin typeface="Bookman Old Style" panose="02050604050505020204" pitchFamily="18" charset="0"/>
              </a:rPr>
              <a:t> </a:t>
            </a:r>
            <a:r>
              <a:rPr lang="tr-TR" dirty="0" err="1" smtClean="0">
                <a:latin typeface="Bookman Old Style" panose="02050604050505020204" pitchFamily="18" charset="0"/>
              </a:rPr>
              <a:t>CPUs</a:t>
            </a:r>
            <a:r>
              <a:rPr lang="tr-TR" dirty="0" smtClean="0">
                <a:latin typeface="Bookman Old Style" panose="02050604050505020204" pitchFamily="18" charset="0"/>
              </a:rPr>
              <a:t>.</a:t>
            </a:r>
          </a:p>
          <a:p>
            <a:endParaRPr lang="tr-TR" dirty="0"/>
          </a:p>
        </p:txBody>
      </p:sp>
    </p:spTree>
    <p:extLst>
      <p:ext uri="{BB962C8B-B14F-4D97-AF65-F5344CB8AC3E}">
        <p14:creationId xmlns:p14="http://schemas.microsoft.com/office/powerpoint/2010/main" val="172550846"/>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4400" cap="none" dirty="0" smtClean="0">
                <a:latin typeface="Book Antiqua" panose="02040602050305030304" pitchFamily="18" charset="0"/>
              </a:rPr>
              <a:t>Actual</a:t>
            </a:r>
            <a:r>
              <a:rPr lang="en-US" dirty="0" smtClean="0"/>
              <a:t> </a:t>
            </a:r>
            <a:r>
              <a:rPr lang="en-US" sz="4400" cap="none" dirty="0" smtClean="0">
                <a:latin typeface="Book Antiqua" panose="02040602050305030304" pitchFamily="18" charset="0"/>
              </a:rPr>
              <a:t>Results</a:t>
            </a:r>
            <a:endParaRPr lang="en-US" sz="4400" cap="none" dirty="0">
              <a:latin typeface="Book Antiqua" panose="02040602050305030304" pitchFamily="18" charset="0"/>
            </a:endParaRPr>
          </a:p>
        </p:txBody>
      </p:sp>
      <p:sp>
        <p:nvSpPr>
          <p:cNvPr id="3" name="İçerik Yer Tutucusu 2"/>
          <p:cNvSpPr>
            <a:spLocks noGrp="1"/>
          </p:cNvSpPr>
          <p:nvPr>
            <p:ph idx="1"/>
          </p:nvPr>
        </p:nvSpPr>
        <p:spPr/>
        <p:txBody>
          <a:bodyPr/>
          <a:lstStyle/>
          <a:p>
            <a:r>
              <a:rPr lang="en-US" dirty="0" smtClean="0">
                <a:latin typeface="Bookman Old Style" panose="02050604050505020204" pitchFamily="18" charset="0"/>
              </a:rPr>
              <a:t>The analyzes designed by both the auditor and the data analysis group are recorded as queries and the results are displayed on the last data in the database. In this way, it is not necessary to redesign the analyzes in every new data acquisition.</a:t>
            </a:r>
            <a:endParaRPr lang="tr-TR" dirty="0" smtClean="0">
              <a:latin typeface="Bookman Old Style" panose="02050604050505020204" pitchFamily="18" charset="0"/>
            </a:endParaRPr>
          </a:p>
          <a:p>
            <a:r>
              <a:rPr lang="en-US" dirty="0" smtClean="0">
                <a:latin typeface="Bookman Old Style" panose="02050604050505020204" pitchFamily="18" charset="0"/>
              </a:rPr>
              <a:t>Auditors can share their designed analyzes with colleagues. The shared auditor can see the results of the same analysis for</a:t>
            </a:r>
            <a:r>
              <a:rPr lang="tr-TR" dirty="0" smtClean="0">
                <a:latin typeface="Bookman Old Style" panose="02050604050505020204" pitchFamily="18" charset="0"/>
              </a:rPr>
              <a:t> his/her </a:t>
            </a:r>
            <a:r>
              <a:rPr lang="en-US" dirty="0" smtClean="0">
                <a:latin typeface="Bookman Old Style" panose="02050604050505020204" pitchFamily="18" charset="0"/>
              </a:rPr>
              <a:t>auditee</a:t>
            </a:r>
            <a:r>
              <a:rPr lang="tr-TR" dirty="0" smtClean="0">
                <a:latin typeface="Bookman Old Style" panose="02050604050505020204" pitchFamily="18" charset="0"/>
              </a:rPr>
              <a:t> </a:t>
            </a:r>
            <a:r>
              <a:rPr lang="en-US" dirty="0" smtClean="0">
                <a:latin typeface="Bookman Old Style" panose="02050604050505020204" pitchFamily="18" charset="0"/>
              </a:rPr>
              <a:t>without performing any additional action.</a:t>
            </a:r>
            <a:endParaRPr lang="tr-TR" dirty="0">
              <a:latin typeface="Bookman Old Style" panose="02050604050505020204" pitchFamily="18" charset="0"/>
            </a:endParaRPr>
          </a:p>
        </p:txBody>
      </p:sp>
    </p:spTree>
    <p:extLst>
      <p:ext uri="{BB962C8B-B14F-4D97-AF65-F5344CB8AC3E}">
        <p14:creationId xmlns:p14="http://schemas.microsoft.com/office/powerpoint/2010/main" val="940114677"/>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4400" cap="none" dirty="0" err="1" smtClean="0">
                <a:latin typeface="Book Antiqua" panose="02040602050305030304" pitchFamily="18" charset="0"/>
              </a:rPr>
              <a:t>Sharability</a:t>
            </a:r>
            <a:r>
              <a:rPr lang="en-US" dirty="0" smtClean="0"/>
              <a:t> </a:t>
            </a:r>
            <a:endParaRPr lang="en-US" dirty="0"/>
          </a:p>
        </p:txBody>
      </p:sp>
      <p:sp>
        <p:nvSpPr>
          <p:cNvPr id="3" name="İçerik Yer Tutucusu 2"/>
          <p:cNvSpPr>
            <a:spLocks noGrp="1"/>
          </p:cNvSpPr>
          <p:nvPr>
            <p:ph idx="1"/>
          </p:nvPr>
        </p:nvSpPr>
        <p:spPr/>
        <p:txBody>
          <a:bodyPr/>
          <a:lstStyle/>
          <a:p>
            <a:pPr algn="just"/>
            <a:r>
              <a:rPr lang="en-US" dirty="0" smtClean="0">
                <a:latin typeface="Bookman Old Style" panose="02050604050505020204" pitchFamily="18" charset="0"/>
              </a:rPr>
              <a:t>Auditors can share their designed analyzes with colleagues. The shared auditor can see the results of the same analysis for</a:t>
            </a:r>
            <a:r>
              <a:rPr lang="tr-TR" dirty="0" smtClean="0">
                <a:latin typeface="Bookman Old Style" panose="02050604050505020204" pitchFamily="18" charset="0"/>
              </a:rPr>
              <a:t> his/her </a:t>
            </a:r>
            <a:r>
              <a:rPr lang="en-US" dirty="0" smtClean="0">
                <a:latin typeface="Bookman Old Style" panose="02050604050505020204" pitchFamily="18" charset="0"/>
              </a:rPr>
              <a:t>auditee</a:t>
            </a:r>
            <a:r>
              <a:rPr lang="tr-TR" dirty="0" smtClean="0">
                <a:latin typeface="Bookman Old Style" panose="02050604050505020204" pitchFamily="18" charset="0"/>
              </a:rPr>
              <a:t> </a:t>
            </a:r>
            <a:r>
              <a:rPr lang="en-US" dirty="0" smtClean="0">
                <a:latin typeface="Bookman Old Style" panose="02050604050505020204" pitchFamily="18" charset="0"/>
              </a:rPr>
              <a:t>without performing any additional action.</a:t>
            </a:r>
            <a:endParaRPr lang="tr-TR" dirty="0" smtClean="0">
              <a:latin typeface="Bookman Old Style" panose="02050604050505020204" pitchFamily="18" charset="0"/>
            </a:endParaRPr>
          </a:p>
          <a:p>
            <a:endParaRPr lang="tr-TR" dirty="0"/>
          </a:p>
        </p:txBody>
      </p:sp>
    </p:spTree>
    <p:extLst>
      <p:ext uri="{BB962C8B-B14F-4D97-AF65-F5344CB8AC3E}">
        <p14:creationId xmlns:p14="http://schemas.microsoft.com/office/powerpoint/2010/main" val="321602749"/>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en-US" sz="4400" cap="none" dirty="0" smtClean="0">
                <a:latin typeface="Book Antiqua" panose="02040602050305030304" pitchFamily="18" charset="0"/>
              </a:rPr>
              <a:t>Static</a:t>
            </a:r>
            <a:r>
              <a:rPr lang="en-US" dirty="0" smtClean="0"/>
              <a:t> </a:t>
            </a:r>
            <a:r>
              <a:rPr lang="en-US" sz="4400" cap="none" dirty="0" smtClean="0">
                <a:latin typeface="Book Antiqua" panose="02040602050305030304" pitchFamily="18" charset="0"/>
              </a:rPr>
              <a:t>Analyzes</a:t>
            </a:r>
            <a:r>
              <a:rPr lang="en-US" cap="none" dirty="0" smtClean="0"/>
              <a:t> </a:t>
            </a:r>
            <a:r>
              <a:rPr lang="en-US" sz="4400" cap="none" dirty="0" smtClean="0">
                <a:latin typeface="Book Antiqua" panose="02040602050305030304" pitchFamily="18" charset="0"/>
              </a:rPr>
              <a:t>Save</a:t>
            </a:r>
            <a:r>
              <a:rPr lang="en-US" cap="none" dirty="0" smtClean="0"/>
              <a:t> </a:t>
            </a:r>
            <a:r>
              <a:rPr lang="en-US" sz="4400" cap="none" dirty="0" smtClean="0">
                <a:latin typeface="Book Antiqua" panose="02040602050305030304" pitchFamily="18" charset="0"/>
              </a:rPr>
              <a:t>Time</a:t>
            </a:r>
            <a:endParaRPr lang="en-US" dirty="0"/>
          </a:p>
        </p:txBody>
      </p:sp>
      <p:sp>
        <p:nvSpPr>
          <p:cNvPr id="5" name="İçerik Yer Tutucusu 4"/>
          <p:cNvSpPr>
            <a:spLocks noGrp="1"/>
          </p:cNvSpPr>
          <p:nvPr>
            <p:ph idx="1"/>
          </p:nvPr>
        </p:nvSpPr>
        <p:spPr/>
        <p:txBody>
          <a:bodyPr>
            <a:normAutofit/>
          </a:bodyPr>
          <a:lstStyle/>
          <a:p>
            <a:r>
              <a:rPr lang="en-US" dirty="0" smtClean="0">
                <a:latin typeface="Bookman Old Style" panose="02050604050505020204" pitchFamily="18" charset="0"/>
              </a:rPr>
              <a:t>While the difficulty of preparing the analyzes varies between 2 minutes and 2-3 hours, it takes an average of 10 minutes for an analysis to be prepared by the expert. There are about 300 scenarios.</a:t>
            </a:r>
          </a:p>
          <a:p>
            <a:r>
              <a:rPr lang="en-US" dirty="0" smtClean="0">
                <a:latin typeface="Bookman Old Style" panose="02050604050505020204" pitchFamily="18" charset="0"/>
              </a:rPr>
              <a:t>As a result of the presentation of 300 analyzes, an audit team saves 3000 minutes (50 hours) for an auditee. Considering the average of 2 auditees per team, one team's annual time saving will be 100 audit hours (approximately 12 days).</a:t>
            </a:r>
          </a:p>
          <a:p>
            <a:r>
              <a:rPr lang="en-US" dirty="0" smtClean="0">
                <a:latin typeface="Bookman Old Style" panose="02050604050505020204" pitchFamily="18" charset="0"/>
              </a:rPr>
              <a:t>So, a 10 minute work of data analyzes group auditor saves approximately 1500 minute of financial auditor. (for 75 audit team and 2 auditee per audit team)</a:t>
            </a:r>
          </a:p>
          <a:p>
            <a:r>
              <a:rPr lang="en-US" dirty="0" smtClean="0">
                <a:latin typeface="Bookman Old Style" panose="02050604050505020204" pitchFamily="18" charset="0"/>
              </a:rPr>
              <a:t>As the calculation is made by optimum times and conditions, </a:t>
            </a:r>
            <a:r>
              <a:rPr lang="en-US" dirty="0" err="1" smtClean="0">
                <a:latin typeface="Bookman Old Style" panose="02050604050505020204" pitchFamily="18" charset="0"/>
              </a:rPr>
              <a:t>i</a:t>
            </a:r>
            <a:r>
              <a:rPr lang="tr-TR" dirty="0" smtClean="0">
                <a:latin typeface="Bookman Old Style" panose="02050604050505020204" pitchFamily="18" charset="0"/>
              </a:rPr>
              <a:t>n </a:t>
            </a:r>
            <a:r>
              <a:rPr lang="tr-TR" dirty="0" err="1" smtClean="0">
                <a:latin typeface="Bookman Old Style" panose="02050604050505020204" pitchFamily="18" charset="0"/>
              </a:rPr>
              <a:t>real</a:t>
            </a:r>
            <a:r>
              <a:rPr lang="tr-TR" dirty="0" smtClean="0">
                <a:latin typeface="Bookman Old Style" panose="02050604050505020204" pitchFamily="18" charset="0"/>
              </a:rPr>
              <a:t> </a:t>
            </a:r>
            <a:r>
              <a:rPr lang="tr-TR" dirty="0" err="1" smtClean="0">
                <a:latin typeface="Bookman Old Style" panose="02050604050505020204" pitchFamily="18" charset="0"/>
              </a:rPr>
              <a:t>world</a:t>
            </a:r>
            <a:r>
              <a:rPr lang="tr-TR" dirty="0" smtClean="0">
                <a:latin typeface="Bookman Old Style" panose="02050604050505020204" pitchFamily="18" charset="0"/>
              </a:rPr>
              <a:t> </a:t>
            </a:r>
            <a:r>
              <a:rPr lang="en-US" dirty="0" smtClean="0">
                <a:latin typeface="Bookman Old Style" panose="02050604050505020204" pitchFamily="18" charset="0"/>
              </a:rPr>
              <a:t>the gain </a:t>
            </a:r>
            <a:r>
              <a:rPr lang="tr-TR" dirty="0" smtClean="0">
                <a:latin typeface="Bookman Old Style" panose="02050604050505020204" pitchFamily="18" charset="0"/>
              </a:rPr>
              <a:t>can be</a:t>
            </a:r>
            <a:r>
              <a:rPr lang="en-US" dirty="0" smtClean="0">
                <a:latin typeface="Bookman Old Style" panose="02050604050505020204" pitchFamily="18" charset="0"/>
              </a:rPr>
              <a:t> much more.</a:t>
            </a:r>
            <a:endParaRPr lang="en-US" dirty="0">
              <a:latin typeface="Bookman Old Style" panose="02050604050505020204" pitchFamily="18" charset="0"/>
            </a:endParaRPr>
          </a:p>
        </p:txBody>
      </p:sp>
    </p:spTree>
    <p:extLst>
      <p:ext uri="{BB962C8B-B14F-4D97-AF65-F5344CB8AC3E}">
        <p14:creationId xmlns:p14="http://schemas.microsoft.com/office/powerpoint/2010/main" val="4291680225"/>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r>
              <a:rPr lang="tr-TR" sz="4400" cap="none" dirty="0">
                <a:latin typeface="Book Antiqua" panose="02040602050305030304" pitchFamily="18" charset="0"/>
              </a:rPr>
              <a:t>Data Analysis</a:t>
            </a:r>
            <a:r>
              <a:rPr lang="en-US" sz="4400" cap="none" dirty="0">
                <a:latin typeface="Book Antiqua" panose="02040602050305030304" pitchFamily="18" charset="0"/>
              </a:rPr>
              <a:t> Group</a:t>
            </a:r>
            <a:r>
              <a:rPr lang="tr-TR" sz="4400" cap="none" dirty="0">
                <a:latin typeface="Book Antiqua" panose="02040602050305030304" pitchFamily="18" charset="0"/>
              </a:rPr>
              <a:t> </a:t>
            </a:r>
            <a:r>
              <a:rPr lang="en-US" sz="4400" cap="none" dirty="0">
                <a:latin typeface="Book Antiqua" panose="02040602050305030304" pitchFamily="18" charset="0"/>
              </a:rPr>
              <a:t>and </a:t>
            </a:r>
            <a:r>
              <a:rPr lang="en-US" sz="4400" cap="none" dirty="0" smtClean="0">
                <a:latin typeface="Book Antiqua" panose="02040602050305030304" pitchFamily="18" charset="0"/>
              </a:rPr>
              <a:t>Its</a:t>
            </a:r>
            <a:r>
              <a:rPr lang="tr-TR" sz="4400" cap="none" dirty="0" smtClean="0">
                <a:latin typeface="Book Antiqua" panose="02040602050305030304" pitchFamily="18" charset="0"/>
              </a:rPr>
              <a:t> </a:t>
            </a:r>
            <a:r>
              <a:rPr lang="en-US" sz="4400" cap="none" dirty="0" smtClean="0">
                <a:latin typeface="Book Antiqua" panose="02040602050305030304" pitchFamily="18" charset="0"/>
              </a:rPr>
              <a:t>Activities</a:t>
            </a:r>
            <a:endParaRPr lang="en-GB" sz="4400" b="1"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marL="0" indent="0">
              <a:buNone/>
            </a:pPr>
            <a:r>
              <a:rPr lang="en-US" sz="2400" dirty="0">
                <a:latin typeface="Bookman Old Style" panose="02050604050505020204" pitchFamily="18" charset="0"/>
              </a:rPr>
              <a:t>The mission of </a:t>
            </a:r>
            <a:r>
              <a:rPr lang="tr-TR" sz="2400" dirty="0">
                <a:latin typeface="Book Antiqua" panose="02040602050305030304" pitchFamily="18" charset="0"/>
              </a:rPr>
              <a:t>Data Analysis</a:t>
            </a:r>
            <a:r>
              <a:rPr lang="en-US" sz="2400" dirty="0">
                <a:latin typeface="Book Antiqua" panose="02040602050305030304" pitchFamily="18" charset="0"/>
              </a:rPr>
              <a:t> </a:t>
            </a:r>
            <a:r>
              <a:rPr lang="en-US" sz="2400" dirty="0" smtClean="0">
                <a:latin typeface="Book Antiqua" panose="02040602050305030304" pitchFamily="18" charset="0"/>
              </a:rPr>
              <a:t>Group</a:t>
            </a:r>
            <a:endParaRPr lang="tr-TR" sz="2400" dirty="0" smtClean="0">
              <a:latin typeface="Book Antiqua" panose="02040602050305030304" pitchFamily="18" charset="0"/>
            </a:endParaRPr>
          </a:p>
          <a:p>
            <a:pPr marL="0" indent="0">
              <a:buNone/>
            </a:pPr>
            <a:endParaRPr lang="tr-TR" dirty="0">
              <a:latin typeface="Bookman Old Style" panose="02050604050505020204" pitchFamily="18" charset="0"/>
            </a:endParaRPr>
          </a:p>
          <a:p>
            <a:pPr lvl="1">
              <a:buFont typeface="Wingdings" panose="05000000000000000000" pitchFamily="2" charset="2"/>
              <a:buChar char="ü"/>
            </a:pPr>
            <a:r>
              <a:rPr lang="en-US" sz="2000" dirty="0">
                <a:latin typeface="Bookman Old Style" panose="02050604050505020204" pitchFamily="18" charset="0"/>
              </a:rPr>
              <a:t>to design a methodology for using </a:t>
            </a:r>
            <a:r>
              <a:rPr lang="en-US" sz="2000" dirty="0" err="1">
                <a:latin typeface="Bookman Old Style" panose="02050604050505020204" pitchFamily="18" charset="0"/>
              </a:rPr>
              <a:t>computerised</a:t>
            </a:r>
            <a:r>
              <a:rPr lang="en-US" sz="2000" dirty="0">
                <a:latin typeface="Bookman Old Style" panose="02050604050505020204" pitchFamily="18" charset="0"/>
              </a:rPr>
              <a:t> audit systems </a:t>
            </a:r>
            <a:endParaRPr lang="tr-TR" sz="2000" dirty="0">
              <a:latin typeface="Bookman Old Style" panose="02050604050505020204" pitchFamily="18" charset="0"/>
            </a:endParaRPr>
          </a:p>
          <a:p>
            <a:pPr lvl="1">
              <a:buFont typeface="Wingdings" panose="05000000000000000000" pitchFamily="2" charset="2"/>
              <a:buChar char="ü"/>
            </a:pPr>
            <a:endParaRPr lang="tr-TR" sz="2000" dirty="0">
              <a:latin typeface="Bookman Old Style" panose="02050604050505020204" pitchFamily="18" charset="0"/>
            </a:endParaRPr>
          </a:p>
          <a:p>
            <a:pPr lvl="1">
              <a:lnSpc>
                <a:spcPct val="150000"/>
              </a:lnSpc>
              <a:buFont typeface="Wingdings" panose="05000000000000000000" pitchFamily="2" charset="2"/>
              <a:buChar char="ü"/>
            </a:pPr>
            <a:r>
              <a:rPr lang="tr-TR" sz="2000" dirty="0" err="1">
                <a:latin typeface="Bookman Old Style" panose="02050604050505020204" pitchFamily="18" charset="0"/>
              </a:rPr>
              <a:t>to</a:t>
            </a:r>
            <a:r>
              <a:rPr lang="en-US" sz="2000" dirty="0">
                <a:latin typeface="Bookman Old Style" panose="02050604050505020204" pitchFamily="18" charset="0"/>
              </a:rPr>
              <a:t> improve the implementation of </a:t>
            </a:r>
            <a:r>
              <a:rPr lang="tr-TR" sz="2000" dirty="0">
                <a:latin typeface="Bookman Old Style" panose="02050604050505020204" pitchFamily="18" charset="0"/>
              </a:rPr>
              <a:t>c</a:t>
            </a:r>
            <a:r>
              <a:rPr lang="en-US" sz="2000" dirty="0" err="1">
                <a:latin typeface="Bookman Old Style" panose="02050604050505020204" pitchFamily="18" charset="0"/>
              </a:rPr>
              <a:t>omputer</a:t>
            </a:r>
            <a:r>
              <a:rPr lang="en-US" sz="2000" dirty="0">
                <a:latin typeface="Bookman Old Style" panose="02050604050505020204" pitchFamily="18" charset="0"/>
              </a:rPr>
              <a:t> assisted audit techniques into the auditing process</a:t>
            </a:r>
            <a:endParaRPr lang="tr-TR" sz="2000" dirty="0">
              <a:latin typeface="Bookman Old Style" panose="02050604050505020204" pitchFamily="18" charset="0"/>
            </a:endParaRP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958595978"/>
      </p:ext>
    </p:extLst>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sz="4400" cap="none" dirty="0" err="1" smtClean="0">
                <a:latin typeface="Book Antiqua" panose="02040602050305030304" pitchFamily="18" charset="0"/>
              </a:rPr>
              <a:t>Vision</a:t>
            </a:r>
            <a:endParaRPr lang="tr-TR" sz="4400" cap="none" dirty="0">
              <a:latin typeface="Book Antiqua" panose="02040602050305030304" pitchFamily="18" charset="0"/>
            </a:endParaRPr>
          </a:p>
        </p:txBody>
      </p:sp>
      <p:sp>
        <p:nvSpPr>
          <p:cNvPr id="5" name="İçerik Yer Tutucusu 4"/>
          <p:cNvSpPr>
            <a:spLocks noGrp="1"/>
          </p:cNvSpPr>
          <p:nvPr>
            <p:ph idx="1"/>
          </p:nvPr>
        </p:nvSpPr>
        <p:spPr/>
        <p:txBody>
          <a:bodyPr>
            <a:normAutofit/>
          </a:bodyPr>
          <a:lstStyle/>
          <a:p>
            <a:r>
              <a:rPr lang="en-US" dirty="0" smtClean="0">
                <a:latin typeface="Bookman Old Style" panose="02050604050505020204" pitchFamily="18" charset="0"/>
              </a:rPr>
              <a:t>Our Group also carries out studies to increase the awareness and knowledge level of the auditor </a:t>
            </a:r>
            <a:r>
              <a:rPr lang="tr-TR" dirty="0" err="1" smtClean="0">
                <a:latin typeface="Bookman Old Style" panose="02050604050505020204" pitchFamily="18" charset="0"/>
              </a:rPr>
              <a:t>about</a:t>
            </a:r>
            <a:r>
              <a:rPr lang="en-US" dirty="0" smtClean="0">
                <a:latin typeface="Bookman Old Style" panose="02050604050505020204" pitchFamily="18" charset="0"/>
              </a:rPr>
              <a:t> </a:t>
            </a:r>
            <a:r>
              <a:rPr lang="tr-TR" dirty="0" err="1" smtClean="0">
                <a:latin typeface="Bookman Old Style" panose="02050604050505020204" pitchFamily="18" charset="0"/>
              </a:rPr>
              <a:t>big</a:t>
            </a:r>
            <a:r>
              <a:rPr lang="en-US" dirty="0" smtClean="0">
                <a:latin typeface="Bookman Old Style" panose="02050604050505020204" pitchFamily="18" charset="0"/>
              </a:rPr>
              <a:t> data.</a:t>
            </a:r>
            <a:endParaRPr lang="tr-TR" dirty="0" smtClean="0">
              <a:latin typeface="Bookman Old Style" panose="02050604050505020204" pitchFamily="18" charset="0"/>
            </a:endParaRPr>
          </a:p>
          <a:p>
            <a:r>
              <a:rPr lang="en-US" dirty="0" smtClean="0">
                <a:latin typeface="Bookman Old Style" panose="02050604050505020204" pitchFamily="18" charset="0"/>
              </a:rPr>
              <a:t>2 important audit topics that we are currently working on are as follows:</a:t>
            </a:r>
            <a:endParaRPr lang="tr-TR" dirty="0" smtClean="0">
              <a:latin typeface="Bookman Old Style" panose="02050604050505020204" pitchFamily="18" charset="0"/>
            </a:endParaRPr>
          </a:p>
          <a:p>
            <a:pPr lvl="1"/>
            <a:r>
              <a:rPr lang="tr-TR" sz="2000" dirty="0" smtClean="0">
                <a:latin typeface="Bookman Old Style" panose="02050604050505020204" pitchFamily="18" charset="0"/>
              </a:rPr>
              <a:t>Data Analysis </a:t>
            </a:r>
            <a:r>
              <a:rPr lang="tr-TR" sz="2000" dirty="0" err="1" smtClean="0">
                <a:latin typeface="Bookman Old Style" panose="02050604050505020204" pitchFamily="18" charset="0"/>
              </a:rPr>
              <a:t>for</a:t>
            </a:r>
            <a:r>
              <a:rPr lang="tr-TR" sz="2000" dirty="0" smtClean="0">
                <a:latin typeface="Bookman Old Style" panose="02050604050505020204" pitchFamily="18" charset="0"/>
              </a:rPr>
              <a:t> </a:t>
            </a:r>
            <a:r>
              <a:rPr lang="tr-TR" sz="2000" dirty="0" err="1" smtClean="0">
                <a:latin typeface="Bookman Old Style" panose="02050604050505020204" pitchFamily="18" charset="0"/>
              </a:rPr>
              <a:t>Audit</a:t>
            </a:r>
            <a:r>
              <a:rPr lang="tr-TR" sz="2000" dirty="0" smtClean="0">
                <a:latin typeface="Bookman Old Style" panose="02050604050505020204" pitchFamily="18" charset="0"/>
              </a:rPr>
              <a:t> of </a:t>
            </a:r>
            <a:r>
              <a:rPr lang="tr-TR" sz="2000" dirty="0" err="1">
                <a:latin typeface="Bookman Old Style" panose="02050604050505020204" pitchFamily="18" charset="0"/>
              </a:rPr>
              <a:t>Sustainable</a:t>
            </a:r>
            <a:r>
              <a:rPr lang="tr-TR" sz="2000" dirty="0">
                <a:latin typeface="Bookman Old Style" panose="02050604050505020204" pitchFamily="18" charset="0"/>
              </a:rPr>
              <a:t> Development </a:t>
            </a:r>
            <a:r>
              <a:rPr lang="tr-TR" sz="2000" dirty="0" err="1" smtClean="0">
                <a:latin typeface="Bookman Old Style" panose="02050604050505020204" pitchFamily="18" charset="0"/>
              </a:rPr>
              <a:t>Goals</a:t>
            </a:r>
            <a:r>
              <a:rPr lang="tr-TR" sz="2000" dirty="0" smtClean="0">
                <a:latin typeface="Bookman Old Style" panose="02050604050505020204" pitchFamily="18" charset="0"/>
              </a:rPr>
              <a:t> (</a:t>
            </a:r>
            <a:r>
              <a:rPr lang="tr-TR" sz="2000" dirty="0" err="1" smtClean="0">
                <a:latin typeface="Bookman Old Style" panose="02050604050505020204" pitchFamily="18" charset="0"/>
              </a:rPr>
              <a:t>SDGs</a:t>
            </a:r>
            <a:r>
              <a:rPr lang="tr-TR" sz="2000" dirty="0" smtClean="0">
                <a:latin typeface="Bookman Old Style" panose="02050604050505020204" pitchFamily="18" charset="0"/>
              </a:rPr>
              <a:t>)</a:t>
            </a:r>
          </a:p>
          <a:p>
            <a:pPr lvl="1"/>
            <a:r>
              <a:rPr lang="tr-TR" sz="2000" dirty="0" err="1" smtClean="0">
                <a:latin typeface="Bookman Old Style" panose="02050604050505020204" pitchFamily="18" charset="0"/>
              </a:rPr>
              <a:t>Preparedness</a:t>
            </a:r>
            <a:r>
              <a:rPr lang="tr-TR" sz="2000" dirty="0" smtClean="0">
                <a:latin typeface="Bookman Old Style" panose="02050604050505020204" pitchFamily="18" charset="0"/>
              </a:rPr>
              <a:t> </a:t>
            </a:r>
            <a:r>
              <a:rPr lang="tr-TR" sz="2000" dirty="0" err="1" smtClean="0">
                <a:latin typeface="Bookman Old Style" panose="02050604050505020204" pitchFamily="18" charset="0"/>
              </a:rPr>
              <a:t>Audit</a:t>
            </a:r>
            <a:r>
              <a:rPr lang="tr-TR" sz="2000" dirty="0" smtClean="0">
                <a:latin typeface="Bookman Old Style" panose="02050604050505020204" pitchFamily="18" charset="0"/>
              </a:rPr>
              <a:t> on </a:t>
            </a:r>
            <a:r>
              <a:rPr lang="tr-TR" sz="2000" dirty="0" err="1" smtClean="0">
                <a:latin typeface="Bookman Old Style" panose="02050604050505020204" pitchFamily="18" charset="0"/>
              </a:rPr>
              <a:t>Geographic</a:t>
            </a:r>
            <a:r>
              <a:rPr lang="tr-TR" sz="2000" dirty="0" smtClean="0">
                <a:latin typeface="Bookman Old Style" panose="02050604050505020204" pitchFamily="18" charset="0"/>
              </a:rPr>
              <a:t> </a:t>
            </a:r>
            <a:r>
              <a:rPr lang="tr-TR" sz="2000" dirty="0" err="1" smtClean="0">
                <a:latin typeface="Bookman Old Style" panose="02050604050505020204" pitchFamily="18" charset="0"/>
              </a:rPr>
              <a:t>information</a:t>
            </a:r>
            <a:r>
              <a:rPr lang="tr-TR" sz="2000" dirty="0" smtClean="0">
                <a:latin typeface="Bookman Old Style" panose="02050604050505020204" pitchFamily="18" charset="0"/>
              </a:rPr>
              <a:t> </a:t>
            </a:r>
            <a:r>
              <a:rPr lang="tr-TR" sz="2000" dirty="0" err="1" smtClean="0">
                <a:latin typeface="Bookman Old Style" panose="02050604050505020204" pitchFamily="18" charset="0"/>
              </a:rPr>
              <a:t>systems</a:t>
            </a:r>
            <a:r>
              <a:rPr lang="tr-TR" sz="2000" dirty="0" smtClean="0">
                <a:latin typeface="Bookman Old Style" panose="02050604050505020204" pitchFamily="18" charset="0"/>
              </a:rPr>
              <a:t> (GIS) </a:t>
            </a:r>
            <a:endParaRPr lang="tr-TR" sz="2000" dirty="0">
              <a:latin typeface="Bookman Old Style" panose="02050604050505020204" pitchFamily="18" charset="0"/>
            </a:endParaRPr>
          </a:p>
        </p:txBody>
      </p:sp>
    </p:spTree>
    <p:extLst>
      <p:ext uri="{BB962C8B-B14F-4D97-AF65-F5344CB8AC3E}">
        <p14:creationId xmlns:p14="http://schemas.microsoft.com/office/powerpoint/2010/main" val="1739029869"/>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sz="4400" cap="none" dirty="0">
                <a:latin typeface="Book Antiqua" panose="02040602050305030304" pitchFamily="18" charset="0"/>
              </a:rPr>
              <a:t>Data Analysis for </a:t>
            </a:r>
            <a:r>
              <a:rPr lang="en-US" sz="4400" cap="none" dirty="0" smtClean="0">
                <a:latin typeface="Book Antiqua" panose="02040602050305030304" pitchFamily="18" charset="0"/>
              </a:rPr>
              <a:t>SDGs</a:t>
            </a:r>
            <a:endParaRPr lang="en-US" sz="4400" cap="none" dirty="0">
              <a:latin typeface="Book Antiqua" panose="02040602050305030304" pitchFamily="18" charset="0"/>
            </a:endParaRPr>
          </a:p>
        </p:txBody>
      </p:sp>
      <p:sp>
        <p:nvSpPr>
          <p:cNvPr id="3" name="İçerik Yer Tutucusu 2"/>
          <p:cNvSpPr>
            <a:spLocks noGrp="1"/>
          </p:cNvSpPr>
          <p:nvPr>
            <p:ph idx="1"/>
          </p:nvPr>
        </p:nvSpPr>
        <p:spPr/>
        <p:txBody>
          <a:bodyPr/>
          <a:lstStyle/>
          <a:p>
            <a:r>
              <a:rPr lang="tr-TR" dirty="0" err="1" smtClean="0">
                <a:latin typeface="Bookman Old Style" panose="02050604050505020204" pitchFamily="18" charset="0"/>
              </a:rPr>
              <a:t>Preparedness</a:t>
            </a:r>
            <a:r>
              <a:rPr lang="tr-TR" dirty="0" smtClean="0">
                <a:latin typeface="Bookman Old Style" panose="02050604050505020204" pitchFamily="18" charset="0"/>
              </a:rPr>
              <a:t> </a:t>
            </a:r>
            <a:r>
              <a:rPr lang="tr-TR" dirty="0" err="1" smtClean="0">
                <a:latin typeface="Bookman Old Style" panose="02050604050505020204" pitchFamily="18" charset="0"/>
              </a:rPr>
              <a:t>audit</a:t>
            </a:r>
            <a:r>
              <a:rPr lang="tr-TR" dirty="0" smtClean="0">
                <a:latin typeface="Bookman Old Style" panose="02050604050505020204" pitchFamily="18" charset="0"/>
              </a:rPr>
              <a:t> on </a:t>
            </a:r>
            <a:r>
              <a:rPr lang="tr-TR" dirty="0" err="1" smtClean="0">
                <a:latin typeface="Bookman Old Style" panose="02050604050505020204" pitchFamily="18" charset="0"/>
              </a:rPr>
              <a:t>SDGs</a:t>
            </a:r>
            <a:r>
              <a:rPr lang="tr-TR" dirty="0" smtClean="0">
                <a:latin typeface="Bookman Old Style" panose="02050604050505020204" pitchFamily="18" charset="0"/>
              </a:rPr>
              <a:t> is </a:t>
            </a:r>
            <a:r>
              <a:rPr lang="tr-TR" dirty="0" err="1" smtClean="0">
                <a:latin typeface="Bookman Old Style" panose="02050604050505020204" pitchFamily="18" charset="0"/>
              </a:rPr>
              <a:t>continuing</a:t>
            </a:r>
            <a:r>
              <a:rPr lang="tr-TR" dirty="0" smtClean="0">
                <a:latin typeface="Bookman Old Style" panose="02050604050505020204" pitchFamily="18" charset="0"/>
              </a:rPr>
              <a:t>. </a:t>
            </a:r>
          </a:p>
          <a:p>
            <a:r>
              <a:rPr lang="tr-TR" smtClean="0">
                <a:latin typeface="Bookman Old Style" panose="02050604050505020204" pitchFamily="18" charset="0"/>
              </a:rPr>
              <a:t>V</a:t>
            </a:r>
            <a:r>
              <a:rPr lang="en-US" smtClean="0">
                <a:latin typeface="Bookman Old Style" panose="02050604050505020204" pitchFamily="18" charset="0"/>
              </a:rPr>
              <a:t>erification</a:t>
            </a:r>
            <a:r>
              <a:rPr lang="en-US" dirty="0" smtClean="0">
                <a:latin typeface="Bookman Old Style" panose="02050604050505020204" pitchFamily="18" charset="0"/>
              </a:rPr>
              <a:t> </a:t>
            </a:r>
            <a:r>
              <a:rPr lang="en-US" dirty="0">
                <a:latin typeface="Bookman Old Style" panose="02050604050505020204" pitchFamily="18" charset="0"/>
              </a:rPr>
              <a:t>of the results of SDG target indicators produced by the Turkish Statistical Institute</a:t>
            </a:r>
            <a:r>
              <a:rPr lang="tr-TR" dirty="0" smtClean="0">
                <a:latin typeface="Bookman Old Style" panose="02050604050505020204" pitchFamily="18" charset="0"/>
              </a:rPr>
              <a:t> is </a:t>
            </a:r>
            <a:r>
              <a:rPr lang="tr-TR" dirty="0" err="1" smtClean="0">
                <a:latin typeface="Bookman Old Style" panose="02050604050505020204" pitchFamily="18" charset="0"/>
              </a:rPr>
              <a:t>planned</a:t>
            </a:r>
            <a:r>
              <a:rPr lang="tr-TR" dirty="0" smtClean="0">
                <a:latin typeface="Bookman Old Style" panose="02050604050505020204" pitchFamily="18" charset="0"/>
              </a:rPr>
              <a:t>.</a:t>
            </a:r>
          </a:p>
        </p:txBody>
      </p:sp>
    </p:spTree>
    <p:extLst>
      <p:ext uri="{BB962C8B-B14F-4D97-AF65-F5344CB8AC3E}">
        <p14:creationId xmlns:p14="http://schemas.microsoft.com/office/powerpoint/2010/main" val="424987063"/>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a:xfrm>
            <a:off x="801254" y="124979"/>
            <a:ext cx="10515600" cy="1325563"/>
          </a:xfrm>
        </p:spPr>
        <p:txBody>
          <a:bodyPr/>
          <a:lstStyle/>
          <a:p>
            <a:pPr algn="ctr"/>
            <a:r>
              <a:rPr lang="tr-TR" sz="4400" cap="none" dirty="0" err="1">
                <a:latin typeface="Book Antiqua" panose="02040602050305030304" pitchFamily="18" charset="0"/>
              </a:rPr>
              <a:t>Audit</a:t>
            </a:r>
            <a:r>
              <a:rPr lang="tr-TR" dirty="0" smtClean="0"/>
              <a:t> </a:t>
            </a:r>
            <a:r>
              <a:rPr lang="tr-TR" sz="4400" cap="none" dirty="0">
                <a:latin typeface="Book Antiqua" panose="02040602050305030304" pitchFamily="18" charset="0"/>
              </a:rPr>
              <a:t>on</a:t>
            </a:r>
            <a:r>
              <a:rPr lang="tr-TR" dirty="0"/>
              <a:t> </a:t>
            </a:r>
            <a:r>
              <a:rPr lang="tr-TR" sz="4400" cap="none" dirty="0" err="1">
                <a:latin typeface="Book Antiqua" panose="02040602050305030304" pitchFamily="18" charset="0"/>
              </a:rPr>
              <a:t>I</a:t>
            </a:r>
            <a:r>
              <a:rPr lang="tr-TR" sz="4400" cap="none" dirty="0" err="1" smtClean="0">
                <a:latin typeface="Book Antiqua" panose="02040602050305030304" pitchFamily="18" charset="0"/>
              </a:rPr>
              <a:t>mplementation</a:t>
            </a:r>
            <a:r>
              <a:rPr lang="tr-TR" dirty="0" smtClean="0"/>
              <a:t> </a:t>
            </a:r>
            <a:r>
              <a:rPr lang="tr-TR" sz="4400" cap="none" dirty="0">
                <a:latin typeface="Book Antiqua" panose="02040602050305030304" pitchFamily="18" charset="0"/>
              </a:rPr>
              <a:t>of</a:t>
            </a:r>
            <a:r>
              <a:rPr lang="tr-TR" dirty="0"/>
              <a:t> </a:t>
            </a:r>
            <a:r>
              <a:rPr lang="tr-TR" sz="4400" cap="none" dirty="0" err="1">
                <a:latin typeface="Book Antiqua" panose="02040602050305030304" pitchFamily="18" charset="0"/>
              </a:rPr>
              <a:t>SDGs</a:t>
            </a:r>
            <a:endParaRPr lang="tr-TR" sz="4400" cap="none" dirty="0">
              <a:latin typeface="Book Antiqua" panose="02040602050305030304" pitchFamily="18" charset="0"/>
            </a:endParaRPr>
          </a:p>
        </p:txBody>
      </p:sp>
      <p:pic>
        <p:nvPicPr>
          <p:cNvPr id="6" name="İçerik Yer Tutucusu 5"/>
          <p:cNvPicPr>
            <a:picLocks noGrp="1" noChangeAspect="1"/>
          </p:cNvPicPr>
          <p:nvPr>
            <p:ph idx="1"/>
          </p:nvPr>
        </p:nvPicPr>
        <p:blipFill>
          <a:blip r:embed="rId2"/>
          <a:stretch>
            <a:fillRect/>
          </a:stretch>
        </p:blipFill>
        <p:spPr>
          <a:xfrm>
            <a:off x="2752436" y="1170770"/>
            <a:ext cx="6613237" cy="5725014"/>
          </a:xfrm>
          <a:prstGeom prst="rect">
            <a:avLst/>
          </a:prstGeom>
        </p:spPr>
      </p:pic>
    </p:spTree>
    <p:extLst>
      <p:ext uri="{BB962C8B-B14F-4D97-AF65-F5344CB8AC3E}">
        <p14:creationId xmlns:p14="http://schemas.microsoft.com/office/powerpoint/2010/main" val="1366672662"/>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4400" cap="none" dirty="0" err="1">
                <a:latin typeface="Book Antiqua" panose="02040602050305030304" pitchFamily="18" charset="0"/>
              </a:rPr>
              <a:t>Preparedness</a:t>
            </a:r>
            <a:r>
              <a:rPr lang="tr-TR" dirty="0" smtClean="0"/>
              <a:t> </a:t>
            </a:r>
            <a:r>
              <a:rPr lang="tr-TR" sz="4400" cap="none" dirty="0" err="1" smtClean="0">
                <a:latin typeface="Book Antiqua" panose="02040602050305030304" pitchFamily="18" charset="0"/>
              </a:rPr>
              <a:t>Audit</a:t>
            </a:r>
            <a:r>
              <a:rPr lang="tr-TR" dirty="0" smtClean="0"/>
              <a:t> </a:t>
            </a:r>
            <a:r>
              <a:rPr lang="tr-TR" sz="4400" cap="none" dirty="0">
                <a:latin typeface="Book Antiqua" panose="02040602050305030304" pitchFamily="18" charset="0"/>
              </a:rPr>
              <a:t>on</a:t>
            </a:r>
            <a:r>
              <a:rPr lang="tr-TR" dirty="0" smtClean="0"/>
              <a:t> </a:t>
            </a:r>
            <a:r>
              <a:rPr lang="tr-TR" sz="4400" cap="none" dirty="0">
                <a:latin typeface="Book Antiqua" panose="02040602050305030304" pitchFamily="18" charset="0"/>
              </a:rPr>
              <a:t>GIS</a:t>
            </a:r>
          </a:p>
        </p:txBody>
      </p:sp>
      <p:sp>
        <p:nvSpPr>
          <p:cNvPr id="3" name="İçerik Yer Tutucusu 2"/>
          <p:cNvSpPr>
            <a:spLocks noGrp="1"/>
          </p:cNvSpPr>
          <p:nvPr>
            <p:ph sz="half" idx="1"/>
          </p:nvPr>
        </p:nvSpPr>
        <p:spPr>
          <a:xfrm>
            <a:off x="404091" y="1690688"/>
            <a:ext cx="3927764" cy="4351338"/>
          </a:xfrm>
        </p:spPr>
        <p:txBody>
          <a:bodyPr>
            <a:normAutofit/>
          </a:bodyPr>
          <a:lstStyle/>
          <a:p>
            <a:r>
              <a:rPr lang="en-US" dirty="0" smtClean="0">
                <a:latin typeface="Bookman Old Style" panose="02050604050505020204" pitchFamily="18" charset="0"/>
              </a:rPr>
              <a:t>Geographic information system (GIS) is a powerful tool to </a:t>
            </a:r>
            <a:r>
              <a:rPr lang="en-US" dirty="0" err="1" smtClean="0">
                <a:latin typeface="Bookman Old Style" panose="02050604050505020204" pitchFamily="18" charset="0"/>
              </a:rPr>
              <a:t>analyse</a:t>
            </a:r>
            <a:r>
              <a:rPr lang="en-US" dirty="0" smtClean="0">
                <a:latin typeface="Bookman Old Style" panose="02050604050505020204" pitchFamily="18" charset="0"/>
              </a:rPr>
              <a:t> and present spatial and geographical data. GIS could be a valuable tool in </a:t>
            </a:r>
            <a:r>
              <a:rPr lang="en-US" dirty="0" err="1" smtClean="0">
                <a:latin typeface="Bookman Old Style" panose="02050604050505020204" pitchFamily="18" charset="0"/>
              </a:rPr>
              <a:t>analysing</a:t>
            </a:r>
            <a:r>
              <a:rPr lang="en-US" dirty="0" smtClean="0">
                <a:latin typeface="Bookman Old Style" panose="02050604050505020204" pitchFamily="18" charset="0"/>
              </a:rPr>
              <a:t> the regional aspects and differences of environmental problems, as well as presenting them in a visual way</a:t>
            </a:r>
            <a:r>
              <a:rPr lang="tr-TR" dirty="0" smtClean="0">
                <a:latin typeface="Bookman Old Style" panose="02050604050505020204" pitchFamily="18" charset="0"/>
              </a:rPr>
              <a:t>. (ISSAI 5110 – 65)</a:t>
            </a:r>
            <a:endParaRPr lang="tr-TR" dirty="0">
              <a:latin typeface="Bookman Old Style" panose="02050604050505020204" pitchFamily="18" charset="0"/>
            </a:endParaRPr>
          </a:p>
        </p:txBody>
      </p:sp>
      <p:pic>
        <p:nvPicPr>
          <p:cNvPr id="1026" name="Picture 2" descr="GIS ile ilgili gÃ¶rsel sonucu"/>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80716" y="1918534"/>
            <a:ext cx="7306456" cy="3657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992241"/>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1233760" y="6048000"/>
            <a:ext cx="720000" cy="720000"/>
          </a:xfrm>
          <a:prstGeom prst="rect">
            <a:avLst/>
          </a:prstGeom>
          <a:solidFill>
            <a:schemeClr val="bg1"/>
          </a:solidFill>
        </p:spPr>
        <p:txBody>
          <a:bodyPr wrap="square" rtlCol="0">
            <a:spAutoFit/>
          </a:bodyPr>
          <a:lstStyle/>
          <a:p>
            <a:endParaRPr lang="tr-TR" dirty="0"/>
          </a:p>
        </p:txBody>
      </p:sp>
      <p:sp>
        <p:nvSpPr>
          <p:cNvPr id="6" name="İçerik Yer Tutucusu 2"/>
          <p:cNvSpPr>
            <a:spLocks noGrp="1"/>
          </p:cNvSpPr>
          <p:nvPr>
            <p:ph idx="1"/>
          </p:nvPr>
        </p:nvSpPr>
        <p:spPr>
          <a:xfrm>
            <a:off x="1005643" y="1908000"/>
            <a:ext cx="10080000" cy="2415008"/>
          </a:xfrm>
        </p:spPr>
        <p:txBody>
          <a:bodyPr>
            <a:noAutofit/>
          </a:bodyPr>
          <a:lstStyle/>
          <a:p>
            <a:pPr marL="0" indent="0" algn="ctr">
              <a:lnSpc>
                <a:spcPct val="100000"/>
              </a:lnSpc>
              <a:spcBef>
                <a:spcPts val="600"/>
              </a:spcBef>
              <a:spcAft>
                <a:spcPts val="600"/>
              </a:spcAft>
              <a:buNone/>
            </a:pPr>
            <a:r>
              <a:rPr lang="en-GB" sz="7000" b="1" i="1" dirty="0" smtClean="0">
                <a:latin typeface="Bookman Old Style" panose="02050604050505020204" pitchFamily="18" charset="0"/>
              </a:rPr>
              <a:t>Thank you for </a:t>
            </a:r>
            <a:r>
              <a:rPr lang="tr-TR" sz="7000" b="1" i="1" dirty="0" smtClean="0">
                <a:latin typeface="Bookman Old Style" panose="02050604050505020204" pitchFamily="18" charset="0"/>
              </a:rPr>
              <a:t/>
            </a:r>
            <a:br>
              <a:rPr lang="tr-TR" sz="7000" b="1" i="1" dirty="0" smtClean="0">
                <a:latin typeface="Bookman Old Style" panose="02050604050505020204" pitchFamily="18" charset="0"/>
              </a:rPr>
            </a:br>
            <a:r>
              <a:rPr lang="en-GB" sz="7000" b="1" i="1" dirty="0" smtClean="0">
                <a:latin typeface="Bookman Old Style" panose="02050604050505020204" pitchFamily="18" charset="0"/>
              </a:rPr>
              <a:t>your attention…</a:t>
            </a:r>
          </a:p>
        </p:txBody>
      </p:sp>
      <p:sp>
        <p:nvSpPr>
          <p:cNvPr id="8" name="Alt Başlık 2"/>
          <p:cNvSpPr txBox="1">
            <a:spLocks/>
          </p:cNvSpPr>
          <p:nvPr/>
        </p:nvSpPr>
        <p:spPr>
          <a:xfrm>
            <a:off x="329442" y="4865884"/>
            <a:ext cx="3420680" cy="1406900"/>
          </a:xfrm>
          <a:prstGeom prst="rect">
            <a:avLst/>
          </a:prstGeom>
        </p:spPr>
        <p:txBody>
          <a:bodyPr vert="horz" lIns="91440" tIns="45720" rIns="91440" bIns="45720" rtlCol="0">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spcBef>
                <a:spcPts val="600"/>
              </a:spcBef>
              <a:spcAft>
                <a:spcPts val="600"/>
              </a:spcAft>
              <a:buNone/>
            </a:pPr>
            <a:endParaRPr lang="en-GB" sz="1700" b="1" i="1" dirty="0">
              <a:solidFill>
                <a:srgbClr val="FF0000"/>
              </a:solidFill>
              <a:latin typeface="Book Antiqua" pitchFamily="18" charset="0"/>
              <a:ea typeface="Batang" pitchFamily="18" charset="-127"/>
            </a:endParaRPr>
          </a:p>
        </p:txBody>
      </p:sp>
    </p:spTree>
    <p:extLst>
      <p:ext uri="{BB962C8B-B14F-4D97-AF65-F5344CB8AC3E}">
        <p14:creationId xmlns:p14="http://schemas.microsoft.com/office/powerpoint/2010/main" val="38047976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r>
              <a:rPr lang="tr-TR" sz="4400" cap="none" dirty="0">
                <a:latin typeface="Book Antiqua" panose="02040602050305030304" pitchFamily="18" charset="0"/>
              </a:rPr>
              <a:t>Data Analysis</a:t>
            </a:r>
            <a:r>
              <a:rPr lang="en-US" sz="4400" cap="none" dirty="0">
                <a:latin typeface="Book Antiqua" panose="02040602050305030304" pitchFamily="18" charset="0"/>
              </a:rPr>
              <a:t> Group</a:t>
            </a:r>
            <a:r>
              <a:rPr lang="tr-TR" sz="4400" cap="none" dirty="0">
                <a:latin typeface="Book Antiqua" panose="02040602050305030304" pitchFamily="18" charset="0"/>
              </a:rPr>
              <a:t> </a:t>
            </a:r>
            <a:r>
              <a:rPr lang="en-US" sz="4400" cap="none" dirty="0">
                <a:latin typeface="Book Antiqua" panose="02040602050305030304" pitchFamily="18" charset="0"/>
              </a:rPr>
              <a:t>and </a:t>
            </a:r>
            <a:r>
              <a:rPr lang="en-US" sz="4400" cap="none" dirty="0" smtClean="0">
                <a:latin typeface="Book Antiqua" panose="02040602050305030304" pitchFamily="18" charset="0"/>
              </a:rPr>
              <a:t>Its</a:t>
            </a:r>
            <a:r>
              <a:rPr lang="tr-TR" sz="4400" cap="none" dirty="0" smtClean="0">
                <a:latin typeface="Book Antiqua" panose="02040602050305030304" pitchFamily="18" charset="0"/>
              </a:rPr>
              <a:t> </a:t>
            </a:r>
            <a:r>
              <a:rPr lang="en-US" sz="4400" cap="none" dirty="0" smtClean="0">
                <a:latin typeface="Book Antiqua" panose="02040602050305030304" pitchFamily="18" charset="0"/>
              </a:rPr>
              <a:t>Activities</a:t>
            </a:r>
            <a:endParaRPr lang="en-GB" sz="4400" b="1"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marL="0" indent="0" algn="just">
              <a:lnSpc>
                <a:spcPct val="150000"/>
              </a:lnSpc>
              <a:buNone/>
            </a:pPr>
            <a:r>
              <a:rPr lang="tr-TR" sz="2800" b="1" dirty="0" err="1">
                <a:latin typeface="Bookman Old Style" panose="02050604050505020204" pitchFamily="18" charset="0"/>
              </a:rPr>
              <a:t>Activities</a:t>
            </a:r>
            <a:endParaRPr lang="tr-TR" sz="2800" b="1" dirty="0">
              <a:latin typeface="Bookman Old Style" panose="02050604050505020204" pitchFamily="18" charset="0"/>
            </a:endParaRPr>
          </a:p>
          <a:p>
            <a:pPr algn="just">
              <a:lnSpc>
                <a:spcPct val="150000"/>
              </a:lnSpc>
            </a:pPr>
            <a:r>
              <a:rPr lang="tr-TR" dirty="0" err="1">
                <a:latin typeface="Bookman Old Style" panose="02050604050505020204" pitchFamily="18" charset="0"/>
              </a:rPr>
              <a:t>to</a:t>
            </a:r>
            <a:r>
              <a:rPr lang="tr-TR" dirty="0">
                <a:latin typeface="Bookman Old Style" panose="02050604050505020204" pitchFamily="18" charset="0"/>
              </a:rPr>
              <a:t> </a:t>
            </a:r>
            <a:r>
              <a:rPr lang="tr-TR" dirty="0" err="1">
                <a:latin typeface="Bookman Old Style" panose="02050604050505020204" pitchFamily="18" charset="0"/>
              </a:rPr>
              <a:t>identify</a:t>
            </a:r>
            <a:r>
              <a:rPr lang="tr-TR" dirty="0">
                <a:latin typeface="Bookman Old Style" panose="02050604050505020204" pitchFamily="18" charset="0"/>
              </a:rPr>
              <a:t> </a:t>
            </a:r>
            <a:r>
              <a:rPr lang="tr-TR" dirty="0" err="1">
                <a:latin typeface="Bookman Old Style" panose="02050604050505020204" pitchFamily="18" charset="0"/>
              </a:rPr>
              <a:t>activities</a:t>
            </a:r>
            <a:r>
              <a:rPr lang="tr-TR" dirty="0">
                <a:latin typeface="Bookman Old Style" panose="02050604050505020204" pitchFamily="18" charset="0"/>
              </a:rPr>
              <a:t> </a:t>
            </a:r>
            <a:r>
              <a:rPr lang="tr-TR" dirty="0" err="1">
                <a:latin typeface="Bookman Old Style" panose="02050604050505020204" pitchFamily="18" charset="0"/>
              </a:rPr>
              <a:t>required</a:t>
            </a:r>
            <a:r>
              <a:rPr lang="tr-TR" dirty="0">
                <a:latin typeface="Bookman Old Style" panose="02050604050505020204" pitchFamily="18" charset="0"/>
              </a:rPr>
              <a:t> </a:t>
            </a:r>
            <a:r>
              <a:rPr lang="tr-TR" dirty="0" err="1">
                <a:latin typeface="Bookman Old Style" panose="02050604050505020204" pitchFamily="18" charset="0"/>
              </a:rPr>
              <a:t>to</a:t>
            </a:r>
            <a:r>
              <a:rPr lang="tr-TR" dirty="0">
                <a:latin typeface="Bookman Old Style" panose="02050604050505020204" pitchFamily="18" charset="0"/>
              </a:rPr>
              <a:t> </a:t>
            </a:r>
            <a:r>
              <a:rPr lang="tr-TR" dirty="0" err="1">
                <a:latin typeface="Bookman Old Style" panose="02050604050505020204" pitchFamily="18" charset="0"/>
              </a:rPr>
              <a:t>perform</a:t>
            </a:r>
            <a:r>
              <a:rPr lang="tr-TR" dirty="0">
                <a:latin typeface="Bookman Old Style" panose="02050604050505020204" pitchFamily="18" charset="0"/>
              </a:rPr>
              <a:t> </a:t>
            </a:r>
            <a:r>
              <a:rPr lang="tr-TR" dirty="0" err="1">
                <a:latin typeface="Bookman Old Style" panose="02050604050505020204" pitchFamily="18" charset="0"/>
              </a:rPr>
              <a:t>computer</a:t>
            </a:r>
            <a:r>
              <a:rPr lang="tr-TR" dirty="0">
                <a:latin typeface="Bookman Old Style" panose="02050604050505020204" pitchFamily="18" charset="0"/>
              </a:rPr>
              <a:t> </a:t>
            </a:r>
            <a:r>
              <a:rPr lang="tr-TR" dirty="0" err="1">
                <a:latin typeface="Bookman Old Style" panose="02050604050505020204" pitchFamily="18" charset="0"/>
              </a:rPr>
              <a:t>assisted</a:t>
            </a:r>
            <a:r>
              <a:rPr lang="tr-TR" dirty="0">
                <a:latin typeface="Bookman Old Style" panose="02050604050505020204" pitchFamily="18" charset="0"/>
              </a:rPr>
              <a:t> </a:t>
            </a:r>
            <a:r>
              <a:rPr lang="tr-TR" dirty="0" err="1">
                <a:latin typeface="Bookman Old Style" panose="02050604050505020204" pitchFamily="18" charset="0"/>
              </a:rPr>
              <a:t>audit</a:t>
            </a:r>
            <a:r>
              <a:rPr lang="tr-TR" dirty="0">
                <a:latin typeface="Bookman Old Style" panose="02050604050505020204" pitchFamily="18" charset="0"/>
              </a:rPr>
              <a:t> in TCA as </a:t>
            </a:r>
            <a:r>
              <a:rPr lang="tr-TR" dirty="0" err="1">
                <a:latin typeface="Bookman Old Style" panose="02050604050505020204" pitchFamily="18" charset="0"/>
              </a:rPr>
              <a:t>work</a:t>
            </a:r>
            <a:r>
              <a:rPr lang="tr-TR" dirty="0">
                <a:latin typeface="Bookman Old Style" panose="02050604050505020204" pitchFamily="18" charset="0"/>
              </a:rPr>
              <a:t> </a:t>
            </a:r>
            <a:r>
              <a:rPr lang="tr-TR" dirty="0" err="1" smtClean="0">
                <a:latin typeface="Bookman Old Style" panose="02050604050505020204" pitchFamily="18" charset="0"/>
              </a:rPr>
              <a:t>packages</a:t>
            </a:r>
            <a:endParaRPr lang="tr-TR" dirty="0" smtClean="0">
              <a:latin typeface="Bookman Old Style" panose="02050604050505020204" pitchFamily="18" charset="0"/>
            </a:endParaRPr>
          </a:p>
          <a:p>
            <a:pPr algn="just">
              <a:lnSpc>
                <a:spcPct val="150000"/>
              </a:lnSpc>
            </a:pPr>
            <a:r>
              <a:rPr lang="tr-TR" dirty="0" err="1">
                <a:latin typeface="Bookman Old Style" panose="02050604050505020204" pitchFamily="18" charset="0"/>
              </a:rPr>
              <a:t>to</a:t>
            </a:r>
            <a:r>
              <a:rPr lang="tr-TR" dirty="0">
                <a:latin typeface="Bookman Old Style" panose="02050604050505020204" pitchFamily="18" charset="0"/>
              </a:rPr>
              <a:t> </a:t>
            </a:r>
            <a:r>
              <a:rPr lang="tr-TR" dirty="0" err="1">
                <a:latin typeface="Bookman Old Style" panose="02050604050505020204" pitchFamily="18" charset="0"/>
              </a:rPr>
              <a:t>create</a:t>
            </a:r>
            <a:r>
              <a:rPr lang="tr-TR" dirty="0">
                <a:latin typeface="Bookman Old Style" panose="02050604050505020204" pitchFamily="18" charset="0"/>
              </a:rPr>
              <a:t> </a:t>
            </a:r>
            <a:r>
              <a:rPr lang="en-US" dirty="0">
                <a:latin typeface="Bookman Old Style" panose="02050604050505020204" pitchFamily="18" charset="0"/>
              </a:rPr>
              <a:t>risk scenarios to assist in the assessment of risk among municipalities</a:t>
            </a:r>
            <a:endParaRPr lang="tr-TR" dirty="0">
              <a:latin typeface="Bookman Old Style" panose="02050604050505020204" pitchFamily="18" charset="0"/>
            </a:endParaRPr>
          </a:p>
          <a:p>
            <a:pPr algn="just">
              <a:lnSpc>
                <a:spcPct val="150000"/>
              </a:lnSpc>
            </a:pPr>
            <a:r>
              <a:rPr lang="tr-TR" dirty="0" err="1" smtClean="0">
                <a:latin typeface="Bookman Old Style" panose="02050604050505020204" pitchFamily="18" charset="0"/>
              </a:rPr>
              <a:t>to</a:t>
            </a:r>
            <a:r>
              <a:rPr lang="tr-TR" dirty="0" smtClean="0">
                <a:latin typeface="Bookman Old Style" panose="02050604050505020204" pitchFamily="18" charset="0"/>
              </a:rPr>
              <a:t> </a:t>
            </a:r>
            <a:r>
              <a:rPr lang="tr-TR" dirty="0" err="1">
                <a:latin typeface="Bookman Old Style" panose="02050604050505020204" pitchFamily="18" charset="0"/>
              </a:rPr>
              <a:t>prepare</a:t>
            </a:r>
            <a:r>
              <a:rPr lang="tr-TR" dirty="0">
                <a:latin typeface="Bookman Old Style" panose="02050604050505020204" pitchFamily="18" charset="0"/>
              </a:rPr>
              <a:t> c</a:t>
            </a:r>
            <a:r>
              <a:rPr lang="en-US" dirty="0" err="1">
                <a:latin typeface="Bookman Old Style" panose="02050604050505020204" pitchFamily="18" charset="0"/>
              </a:rPr>
              <a:t>omputer</a:t>
            </a:r>
            <a:r>
              <a:rPr lang="tr-TR" dirty="0">
                <a:latin typeface="Bookman Old Style" panose="02050604050505020204" pitchFamily="18" charset="0"/>
              </a:rPr>
              <a:t> </a:t>
            </a:r>
            <a:r>
              <a:rPr lang="en-US" dirty="0">
                <a:latin typeface="Bookman Old Style" panose="02050604050505020204" pitchFamily="18" charset="0"/>
              </a:rPr>
              <a:t>a</a:t>
            </a:r>
            <a:r>
              <a:rPr lang="tr-TR" dirty="0" err="1">
                <a:latin typeface="Bookman Old Style" panose="02050604050505020204" pitchFamily="18" charset="0"/>
              </a:rPr>
              <a:t>ssisted</a:t>
            </a:r>
            <a:r>
              <a:rPr lang="en-US" dirty="0">
                <a:latin typeface="Bookman Old Style" panose="02050604050505020204" pitchFamily="18" charset="0"/>
              </a:rPr>
              <a:t> audit scenarios for </a:t>
            </a:r>
            <a:r>
              <a:rPr lang="tr-TR" dirty="0" err="1" smtClean="0">
                <a:latin typeface="Bookman Old Style" panose="02050604050505020204" pitchFamily="18" charset="0"/>
              </a:rPr>
              <a:t>accounting</a:t>
            </a:r>
            <a:r>
              <a:rPr lang="tr-TR" dirty="0" smtClean="0">
                <a:latin typeface="Bookman Old Style" panose="02050604050505020204" pitchFamily="18" charset="0"/>
              </a:rPr>
              <a:t> data </a:t>
            </a:r>
            <a:r>
              <a:rPr lang="tr-TR" dirty="0" err="1" smtClean="0">
                <a:latin typeface="Bookman Old Style" panose="02050604050505020204" pitchFamily="18" charset="0"/>
              </a:rPr>
              <a:t>and</a:t>
            </a:r>
            <a:r>
              <a:rPr lang="tr-TR" dirty="0" smtClean="0">
                <a:latin typeface="Bookman Old Style" panose="02050604050505020204" pitchFamily="18" charset="0"/>
              </a:rPr>
              <a:t> </a:t>
            </a:r>
            <a:r>
              <a:rPr lang="tr-TR" dirty="0" err="1" smtClean="0">
                <a:latin typeface="Bookman Old Style" panose="02050604050505020204" pitchFamily="18" charset="0"/>
              </a:rPr>
              <a:t>for</a:t>
            </a:r>
            <a:r>
              <a:rPr lang="tr-TR" dirty="0" smtClean="0">
                <a:latin typeface="Bookman Old Style" panose="02050604050505020204" pitchFamily="18" charset="0"/>
              </a:rPr>
              <a:t> </a:t>
            </a:r>
            <a:r>
              <a:rPr lang="en-US" dirty="0" smtClean="0">
                <a:latin typeface="Bookman Old Style" panose="02050604050505020204" pitchFamily="18" charset="0"/>
              </a:rPr>
              <a:t>the </a:t>
            </a:r>
            <a:r>
              <a:rPr lang="en-US" dirty="0">
                <a:latin typeface="Bookman Old Style" panose="02050604050505020204" pitchFamily="18" charset="0"/>
              </a:rPr>
              <a:t>control of</a:t>
            </a:r>
            <a:r>
              <a:rPr lang="tr-TR" dirty="0">
                <a:latin typeface="Bookman Old Style" panose="02050604050505020204" pitchFamily="18" charset="0"/>
              </a:rPr>
              <a:t> </a:t>
            </a:r>
            <a:r>
              <a:rPr lang="en-US" dirty="0">
                <a:latin typeface="Bookman Old Style" panose="02050604050505020204" pitchFamily="18" charset="0"/>
              </a:rPr>
              <a:t>e</a:t>
            </a:r>
            <a:r>
              <a:rPr lang="tr-TR" dirty="0" err="1">
                <a:latin typeface="Bookman Old Style" panose="02050604050505020204" pitchFamily="18" charset="0"/>
              </a:rPr>
              <a:t>lectronic</a:t>
            </a:r>
            <a:r>
              <a:rPr lang="en-US" dirty="0">
                <a:latin typeface="Bookman Old Style" panose="02050604050505020204" pitchFamily="18" charset="0"/>
              </a:rPr>
              <a:t> </a:t>
            </a:r>
            <a:r>
              <a:rPr lang="tr-TR" dirty="0">
                <a:latin typeface="Bookman Old Style" panose="02050604050505020204" pitchFamily="18" charset="0"/>
              </a:rPr>
              <a:t> </a:t>
            </a:r>
            <a:r>
              <a:rPr lang="tr-TR" dirty="0" err="1">
                <a:latin typeface="Bookman Old Style" panose="02050604050505020204" pitchFamily="18" charset="0"/>
              </a:rPr>
              <a:t>payroll</a:t>
            </a:r>
            <a:r>
              <a:rPr lang="tr-TR" dirty="0">
                <a:latin typeface="Bookman Old Style" panose="02050604050505020204" pitchFamily="18" charset="0"/>
              </a:rPr>
              <a:t> </a:t>
            </a:r>
            <a:r>
              <a:rPr lang="en-US" dirty="0" err="1">
                <a:latin typeface="Bookman Old Style" panose="02050604050505020204" pitchFamily="18" charset="0"/>
              </a:rPr>
              <a:t>syste</a:t>
            </a:r>
            <a:r>
              <a:rPr lang="tr-TR" dirty="0">
                <a:latin typeface="Bookman Old Style" panose="02050604050505020204" pitchFamily="18" charset="0"/>
              </a:rPr>
              <a:t>m</a:t>
            </a: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263424910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r>
              <a:rPr lang="tr-TR" sz="4400" cap="none" dirty="0">
                <a:latin typeface="Book Antiqua" panose="02040602050305030304" pitchFamily="18" charset="0"/>
              </a:rPr>
              <a:t>Data Analysis</a:t>
            </a:r>
            <a:r>
              <a:rPr lang="en-US" sz="4400" cap="none" dirty="0">
                <a:latin typeface="Book Antiqua" panose="02040602050305030304" pitchFamily="18" charset="0"/>
              </a:rPr>
              <a:t> Group</a:t>
            </a:r>
            <a:r>
              <a:rPr lang="tr-TR" sz="4400" cap="none" dirty="0">
                <a:latin typeface="Book Antiqua" panose="02040602050305030304" pitchFamily="18" charset="0"/>
              </a:rPr>
              <a:t> </a:t>
            </a:r>
            <a:r>
              <a:rPr lang="en-US" sz="4400" cap="none" dirty="0">
                <a:latin typeface="Book Antiqua" panose="02040602050305030304" pitchFamily="18" charset="0"/>
              </a:rPr>
              <a:t>and </a:t>
            </a:r>
            <a:r>
              <a:rPr lang="en-US" sz="4400" cap="none" dirty="0" smtClean="0">
                <a:latin typeface="Book Antiqua" panose="02040602050305030304" pitchFamily="18" charset="0"/>
              </a:rPr>
              <a:t>Its</a:t>
            </a:r>
            <a:r>
              <a:rPr lang="tr-TR" sz="4400" cap="none" dirty="0" smtClean="0">
                <a:latin typeface="Book Antiqua" panose="02040602050305030304" pitchFamily="18" charset="0"/>
              </a:rPr>
              <a:t> </a:t>
            </a:r>
            <a:r>
              <a:rPr lang="en-US" sz="4400" cap="none" dirty="0" smtClean="0">
                <a:latin typeface="Book Antiqua" panose="02040602050305030304" pitchFamily="18" charset="0"/>
              </a:rPr>
              <a:t>Activities</a:t>
            </a:r>
            <a:endParaRPr lang="en-GB" sz="4400" b="1"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marL="0" indent="0">
              <a:lnSpc>
                <a:spcPct val="100000"/>
              </a:lnSpc>
              <a:spcBef>
                <a:spcPts val="600"/>
              </a:spcBef>
              <a:spcAft>
                <a:spcPts val="600"/>
              </a:spcAft>
              <a:buSzPct val="100000"/>
              <a:buNone/>
            </a:pPr>
            <a:endParaRPr lang="tr-TR" dirty="0" smtClean="0">
              <a:latin typeface="Book Antiqua" panose="02040602050305030304" pitchFamily="18" charset="0"/>
            </a:endParaRPr>
          </a:p>
          <a:p>
            <a:pPr marL="0" indent="0" algn="just">
              <a:lnSpc>
                <a:spcPct val="150000"/>
              </a:lnSpc>
              <a:buNone/>
            </a:pPr>
            <a:r>
              <a:rPr lang="tr-TR" sz="2800" b="1" dirty="0" err="1">
                <a:latin typeface="Bookman Old Style" panose="02050604050505020204" pitchFamily="18" charset="0"/>
              </a:rPr>
              <a:t>Aims</a:t>
            </a:r>
            <a:endParaRPr lang="tr-TR" sz="2800" b="1" dirty="0">
              <a:latin typeface="Bookman Old Style" panose="02050604050505020204" pitchFamily="18" charset="0"/>
            </a:endParaRPr>
          </a:p>
          <a:p>
            <a:pPr algn="just">
              <a:lnSpc>
                <a:spcPct val="150000"/>
              </a:lnSpc>
            </a:pPr>
            <a:r>
              <a:rPr lang="tr-TR" dirty="0" err="1">
                <a:latin typeface="Bookman Old Style" panose="02050604050505020204" pitchFamily="18" charset="0"/>
              </a:rPr>
              <a:t>to</a:t>
            </a:r>
            <a:r>
              <a:rPr lang="tr-TR" dirty="0">
                <a:latin typeface="Bookman Old Style" panose="02050604050505020204" pitchFamily="18" charset="0"/>
              </a:rPr>
              <a:t> </a:t>
            </a:r>
            <a:r>
              <a:rPr lang="en-GB" dirty="0">
                <a:latin typeface="Bookman Old Style" panose="02050604050505020204" pitchFamily="18" charset="0"/>
              </a:rPr>
              <a:t>lessen the resources used and decrease workload </a:t>
            </a:r>
            <a:endParaRPr lang="tr-TR" dirty="0">
              <a:latin typeface="Bookman Old Style" panose="02050604050505020204" pitchFamily="18" charset="0"/>
            </a:endParaRPr>
          </a:p>
          <a:p>
            <a:pPr algn="just">
              <a:lnSpc>
                <a:spcPct val="150000"/>
              </a:lnSpc>
            </a:pPr>
            <a:r>
              <a:rPr lang="tr-TR" dirty="0" err="1">
                <a:latin typeface="Bookman Old Style" panose="02050604050505020204" pitchFamily="18" charset="0"/>
              </a:rPr>
              <a:t>to</a:t>
            </a:r>
            <a:r>
              <a:rPr lang="tr-TR" dirty="0">
                <a:latin typeface="Bookman Old Style" panose="02050604050505020204" pitchFamily="18" charset="0"/>
              </a:rPr>
              <a:t> </a:t>
            </a:r>
            <a:r>
              <a:rPr lang="en-GB" dirty="0">
                <a:latin typeface="Bookman Old Style" panose="02050604050505020204" pitchFamily="18" charset="0"/>
              </a:rPr>
              <a:t>examine big amounts of data </a:t>
            </a:r>
            <a:r>
              <a:rPr lang="tr-TR" dirty="0" err="1">
                <a:latin typeface="Bookman Old Style" panose="02050604050505020204" pitchFamily="18" charset="0"/>
              </a:rPr>
              <a:t>completely</a:t>
            </a:r>
            <a:r>
              <a:rPr lang="en-GB" dirty="0">
                <a:latin typeface="Bookman Old Style" panose="02050604050505020204" pitchFamily="18" charset="0"/>
              </a:rPr>
              <a:t> </a:t>
            </a:r>
            <a:endParaRPr lang="tr-TR" dirty="0">
              <a:latin typeface="Bookman Old Style" panose="02050604050505020204" pitchFamily="18" charset="0"/>
            </a:endParaRPr>
          </a:p>
          <a:p>
            <a:pPr algn="just">
              <a:lnSpc>
                <a:spcPct val="150000"/>
              </a:lnSpc>
            </a:pPr>
            <a:r>
              <a:rPr lang="tr-TR" dirty="0" err="1">
                <a:latin typeface="Bookman Old Style" panose="02050604050505020204" pitchFamily="18" charset="0"/>
              </a:rPr>
              <a:t>to</a:t>
            </a:r>
            <a:r>
              <a:rPr lang="tr-TR" dirty="0">
                <a:latin typeface="Bookman Old Style" panose="02050604050505020204" pitchFamily="18" charset="0"/>
              </a:rPr>
              <a:t> </a:t>
            </a:r>
            <a:r>
              <a:rPr lang="en-GB" dirty="0">
                <a:latin typeface="Bookman Old Style" panose="02050604050505020204" pitchFamily="18" charset="0"/>
              </a:rPr>
              <a:t>identify mistakes or errors in data processing on an earlier step </a:t>
            </a:r>
            <a:endParaRPr lang="tr-TR" dirty="0">
              <a:latin typeface="Bookman Old Style" panose="02050604050505020204" pitchFamily="18" charset="0"/>
            </a:endParaRPr>
          </a:p>
          <a:p>
            <a:pPr algn="just">
              <a:lnSpc>
                <a:spcPct val="150000"/>
              </a:lnSpc>
            </a:pPr>
            <a:r>
              <a:rPr lang="tr-TR" dirty="0" err="1">
                <a:latin typeface="Bookman Old Style" panose="02050604050505020204" pitchFamily="18" charset="0"/>
              </a:rPr>
              <a:t>to</a:t>
            </a:r>
            <a:r>
              <a:rPr lang="tr-TR" dirty="0">
                <a:latin typeface="Bookman Old Style" panose="02050604050505020204" pitchFamily="18" charset="0"/>
              </a:rPr>
              <a:t> </a:t>
            </a:r>
            <a:r>
              <a:rPr lang="en-GB" dirty="0">
                <a:latin typeface="Bookman Old Style" panose="02050604050505020204" pitchFamily="18" charset="0"/>
              </a:rPr>
              <a:t>enable automation of analysis and continuous monitoring</a:t>
            </a:r>
            <a:endParaRPr lang="en-US" dirty="0">
              <a:latin typeface="Bookman Old Style" panose="02050604050505020204" pitchFamily="18" charset="0"/>
            </a:endParaRPr>
          </a:p>
          <a:p>
            <a:pPr marL="0" indent="0">
              <a:lnSpc>
                <a:spcPct val="100000"/>
              </a:lnSpc>
              <a:spcBef>
                <a:spcPts val="600"/>
              </a:spcBef>
              <a:spcAft>
                <a:spcPts val="600"/>
              </a:spcAft>
              <a:buSzPct val="100000"/>
              <a:buNone/>
            </a:pPr>
            <a:endParaRPr lang="en-GB" dirty="0" smtClean="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108937724"/>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en-US" sz="4400" cap="none" dirty="0" smtClean="0">
                <a:latin typeface="Book Antiqua" panose="02040602050305030304" pitchFamily="18" charset="0"/>
              </a:rPr>
              <a:t>Collection </a:t>
            </a:r>
            <a:r>
              <a:rPr lang="tr-TR" sz="4400" cap="none" dirty="0" smtClean="0">
                <a:latin typeface="Book Antiqua" panose="02040602050305030304" pitchFamily="18" charset="0"/>
              </a:rPr>
              <a:t>o</a:t>
            </a:r>
            <a:r>
              <a:rPr lang="en-US" sz="4400" cap="none" dirty="0" smtClean="0">
                <a:latin typeface="Book Antiqua" panose="02040602050305030304" pitchFamily="18" charset="0"/>
              </a:rPr>
              <a:t>f Data </a:t>
            </a:r>
            <a:r>
              <a:rPr lang="tr-TR" sz="4400" cap="none" dirty="0" smtClean="0">
                <a:latin typeface="Book Antiqua" panose="02040602050305030304" pitchFamily="18" charset="0"/>
              </a:rPr>
              <a:t>f</a:t>
            </a:r>
            <a:r>
              <a:rPr lang="en-US" sz="4400" cap="none" dirty="0" smtClean="0">
                <a:latin typeface="Book Antiqua" panose="02040602050305030304" pitchFamily="18" charset="0"/>
              </a:rPr>
              <a:t>rom Auditees</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algn="just">
              <a:lnSpc>
                <a:spcPct val="150000"/>
              </a:lnSpc>
            </a:pPr>
            <a:r>
              <a:rPr lang="en-US" dirty="0">
                <a:latin typeface="Bookman Old Style" panose="02050604050505020204" pitchFamily="18" charset="0"/>
              </a:rPr>
              <a:t>Definition of data sets and the format of the data sets that has to be prepared by the auditees to be submitted and the way of submission are defined by TCA.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The data and other information of auditees within the scope of the central government are kept electronically </a:t>
            </a:r>
            <a:r>
              <a:rPr lang="tr-TR" dirty="0" err="1">
                <a:latin typeface="Bookman Old Style" panose="02050604050505020204" pitchFamily="18" charset="0"/>
              </a:rPr>
              <a:t>by</a:t>
            </a:r>
            <a:r>
              <a:rPr lang="tr-TR" dirty="0">
                <a:latin typeface="Bookman Old Style" panose="02050604050505020204" pitchFamily="18" charset="0"/>
              </a:rPr>
              <a:t> </a:t>
            </a:r>
            <a:r>
              <a:rPr lang="en-US" dirty="0">
                <a:latin typeface="Bookman Old Style" panose="02050604050505020204" pitchFamily="18" charset="0"/>
              </a:rPr>
              <a:t>Ministry of Treasury and Finance</a:t>
            </a:r>
            <a:r>
              <a:rPr lang="tr-TR" dirty="0">
                <a:latin typeface="Bookman Old Style" panose="02050604050505020204" pitchFamily="18" charset="0"/>
              </a:rPr>
              <a:t>. </a:t>
            </a:r>
          </a:p>
          <a:p>
            <a:pPr algn="just">
              <a:lnSpc>
                <a:spcPct val="150000"/>
              </a:lnSpc>
            </a:pPr>
            <a:r>
              <a:rPr lang="en-US" dirty="0">
                <a:latin typeface="Bookman Old Style" panose="02050604050505020204" pitchFamily="18" charset="0"/>
              </a:rPr>
              <a:t>The transmission of data is carried out over a secure connection</a:t>
            </a:r>
            <a:r>
              <a:rPr lang="tr-TR" dirty="0">
                <a:latin typeface="Bookman Old Style" panose="02050604050505020204" pitchFamily="18" charset="0"/>
              </a:rPr>
              <a:t>. </a:t>
            </a:r>
          </a:p>
        </p:txBody>
      </p:sp>
      <p:sp>
        <p:nvSpPr>
          <p:cNvPr id="8" name="Slayt Numarası Yer Tutucusu 7"/>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3298661207"/>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000" y="180000"/>
            <a:ext cx="10260000" cy="1080000"/>
          </a:xfrm>
        </p:spPr>
        <p:txBody>
          <a:bodyPr>
            <a:normAutofit/>
          </a:bodyPr>
          <a:lstStyle/>
          <a:p>
            <a:pPr marL="715963"/>
            <a:r>
              <a:rPr lang="en-US" sz="4400" cap="none" dirty="0" smtClean="0">
                <a:latin typeface="Book Antiqua" panose="02040602050305030304" pitchFamily="18" charset="0"/>
              </a:rPr>
              <a:t>Collection </a:t>
            </a:r>
            <a:r>
              <a:rPr lang="tr-TR" sz="4400" cap="none" dirty="0" smtClean="0">
                <a:latin typeface="Book Antiqua" panose="02040602050305030304" pitchFamily="18" charset="0"/>
              </a:rPr>
              <a:t>o</a:t>
            </a:r>
            <a:r>
              <a:rPr lang="en-US" sz="4400" cap="none" dirty="0" smtClean="0">
                <a:latin typeface="Book Antiqua" panose="02040602050305030304" pitchFamily="18" charset="0"/>
              </a:rPr>
              <a:t>f Data </a:t>
            </a:r>
            <a:r>
              <a:rPr lang="tr-TR" sz="4400" cap="none" dirty="0" smtClean="0">
                <a:latin typeface="Book Antiqua" panose="02040602050305030304" pitchFamily="18" charset="0"/>
              </a:rPr>
              <a:t>f</a:t>
            </a:r>
            <a:r>
              <a:rPr lang="en-US" sz="4400" cap="none" dirty="0" smtClean="0">
                <a:latin typeface="Book Antiqua" panose="02040602050305030304" pitchFamily="18" charset="0"/>
              </a:rPr>
              <a:t>rom Auditees</a:t>
            </a:r>
            <a:endParaRPr lang="tr-TR" sz="4400" cap="none" dirty="0">
              <a:latin typeface="Book Antiqua" panose="02040602050305030304" pitchFamily="18" charset="0"/>
            </a:endParaRPr>
          </a:p>
        </p:txBody>
      </p:sp>
      <p:sp>
        <p:nvSpPr>
          <p:cNvPr id="3" name="İçerik Yer Tutucusu 2"/>
          <p:cNvSpPr>
            <a:spLocks noGrp="1"/>
          </p:cNvSpPr>
          <p:nvPr>
            <p:ph idx="1"/>
          </p:nvPr>
        </p:nvSpPr>
        <p:spPr>
          <a:xfrm>
            <a:off x="684000" y="1296000"/>
            <a:ext cx="10800000" cy="4860000"/>
          </a:xfrm>
        </p:spPr>
        <p:txBody>
          <a:bodyPr>
            <a:normAutofit/>
          </a:bodyPr>
          <a:lstStyle/>
          <a:p>
            <a:pPr algn="just">
              <a:lnSpc>
                <a:spcPct val="150000"/>
              </a:lnSpc>
            </a:pPr>
            <a:r>
              <a:rPr lang="tr-TR" dirty="0">
                <a:latin typeface="Bookman Old Style" panose="02050604050505020204" pitchFamily="18" charset="0"/>
              </a:rPr>
              <a:t>A</a:t>
            </a:r>
            <a:r>
              <a:rPr lang="en-US" dirty="0">
                <a:latin typeface="Bookman Old Style" panose="02050604050505020204" pitchFamily="18" charset="0"/>
              </a:rPr>
              <a:t> system called ‘BVAS’ is developed </a:t>
            </a:r>
            <a:r>
              <a:rPr lang="en-US" dirty="0" smtClean="0">
                <a:latin typeface="Bookman Old Style" panose="02050604050505020204" pitchFamily="18" charset="0"/>
              </a:rPr>
              <a:t>which </a:t>
            </a:r>
            <a:r>
              <a:rPr lang="en-US" dirty="0">
                <a:latin typeface="Bookman Old Style" panose="02050604050505020204" pitchFamily="18" charset="0"/>
              </a:rPr>
              <a:t>enables municipalities to transfer their data over a form based smart client application securely. </a:t>
            </a:r>
            <a:endParaRPr lang="tr-TR" dirty="0">
              <a:latin typeface="Bookman Old Style" panose="02050604050505020204" pitchFamily="18" charset="0"/>
            </a:endParaRPr>
          </a:p>
          <a:p>
            <a:pPr algn="just">
              <a:lnSpc>
                <a:spcPct val="150000"/>
              </a:lnSpc>
            </a:pPr>
            <a:r>
              <a:rPr lang="en-US" dirty="0">
                <a:latin typeface="Bookman Old Style" panose="02050604050505020204" pitchFamily="18" charset="0"/>
              </a:rPr>
              <a:t>The system is user friendly and controls the data format before it is uploaded. The system </a:t>
            </a:r>
            <a:r>
              <a:rPr lang="tr-TR" dirty="0">
                <a:latin typeface="Bookman Old Style" panose="02050604050505020204" pitchFamily="18" charset="0"/>
              </a:rPr>
              <a:t>has </a:t>
            </a:r>
            <a:r>
              <a:rPr lang="tr-TR" dirty="0" err="1">
                <a:latin typeface="Bookman Old Style" panose="02050604050505020204" pitchFamily="18" charset="0"/>
              </a:rPr>
              <a:t>been</a:t>
            </a:r>
            <a:r>
              <a:rPr lang="en-US" dirty="0">
                <a:latin typeface="Bookman Old Style" panose="02050604050505020204" pitchFamily="18" charset="0"/>
              </a:rPr>
              <a:t> operational since 2017 and by 2018 over 1250 municipalities have successfully started using this system and securely uploading their data to the system.</a:t>
            </a:r>
          </a:p>
          <a:p>
            <a:pPr marL="0" indent="0" algn="just">
              <a:lnSpc>
                <a:spcPct val="150000"/>
              </a:lnSpc>
              <a:buNone/>
            </a:pPr>
            <a:endParaRPr lang="en-US" dirty="0">
              <a:latin typeface="Bookman Old Style" panose="02050604050505020204" pitchFamily="18" charset="0"/>
            </a:endParaRPr>
          </a:p>
        </p:txBody>
      </p:sp>
      <p:sp>
        <p:nvSpPr>
          <p:cNvPr id="8" name="Slayt Numarası Yer Tutucusu 7"/>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387787211"/>
      </p:ext>
    </p:extLst>
  </p:cSld>
  <p:clrMapOvr>
    <a:masterClrMapping/>
  </p:clrMapOvr>
  <p:transition spd="slow">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TM03090434[[fn=Tahta Yazı]]</Template>
  <TotalTime>7739</TotalTime>
  <Words>3180</Words>
  <Application>Microsoft Office PowerPoint</Application>
  <PresentationFormat>Geniş ekran</PresentationFormat>
  <Paragraphs>329</Paragraphs>
  <Slides>54</Slides>
  <Notes>1</Notes>
  <HiddenSlides>0</HiddenSlides>
  <MMClips>0</MMClips>
  <ScaleCrop>false</ScaleCrop>
  <HeadingPairs>
    <vt:vector size="6" baseType="variant">
      <vt:variant>
        <vt:lpstr>Kullanılan Yazı Tipleri</vt:lpstr>
      </vt:variant>
      <vt:variant>
        <vt:i4>13</vt:i4>
      </vt:variant>
      <vt:variant>
        <vt:lpstr>Tema</vt:lpstr>
      </vt:variant>
      <vt:variant>
        <vt:i4>2</vt:i4>
      </vt:variant>
      <vt:variant>
        <vt:lpstr>Slayt Başlıkları</vt:lpstr>
      </vt:variant>
      <vt:variant>
        <vt:i4>54</vt:i4>
      </vt:variant>
    </vt:vector>
  </HeadingPairs>
  <TitlesOfParts>
    <vt:vector size="69" baseType="lpstr">
      <vt:lpstr>Arial</vt:lpstr>
      <vt:lpstr>Batang</vt:lpstr>
      <vt:lpstr>Book Antiqua</vt:lpstr>
      <vt:lpstr>Bookman Old Style</vt:lpstr>
      <vt:lpstr>Calibri</vt:lpstr>
      <vt:lpstr>Century Gothic</vt:lpstr>
      <vt:lpstr>Garamond</vt:lpstr>
      <vt:lpstr>Palatino Linotype</vt:lpstr>
      <vt:lpstr>Rockwell</vt:lpstr>
      <vt:lpstr>Rockwell Condensed</vt:lpstr>
      <vt:lpstr>Times New Roman</vt:lpstr>
      <vt:lpstr>Wingdings</vt:lpstr>
      <vt:lpstr>Wingdings 3</vt:lpstr>
      <vt:lpstr>Wood Type Yazı Tipi</vt:lpstr>
      <vt:lpstr>İyon Toplantı Odası</vt:lpstr>
      <vt:lpstr>Data Analysis Group (Audit Group 30) and TCA Experience</vt:lpstr>
      <vt:lpstr>Content of Presentation</vt:lpstr>
      <vt:lpstr>Data Analysis Group and Its Activities</vt:lpstr>
      <vt:lpstr>Data Analysis Group and Its Activities</vt:lpstr>
      <vt:lpstr>Data Analysis Group and Its Activities</vt:lpstr>
      <vt:lpstr>Data Analysis Group and Its Activities</vt:lpstr>
      <vt:lpstr>Data Analysis Group and Its Activities</vt:lpstr>
      <vt:lpstr>Collection of Data from Auditees</vt:lpstr>
      <vt:lpstr>Collection of Data from Auditees</vt:lpstr>
      <vt:lpstr>VERA</vt:lpstr>
      <vt:lpstr>VERA</vt:lpstr>
      <vt:lpstr>PowerPoint Sunusu</vt:lpstr>
      <vt:lpstr>Risk Assessment System and Analysis Scenarios</vt:lpstr>
      <vt:lpstr>Risk Assessment System and Analysis Scenarios</vt:lpstr>
      <vt:lpstr>Risk Assessment System and Analysis Scenarios</vt:lpstr>
      <vt:lpstr>Risk Assessment System</vt:lpstr>
      <vt:lpstr>Risk Assessment System</vt:lpstr>
      <vt:lpstr>Risk Assessment System</vt:lpstr>
      <vt:lpstr>Risk Assessment System</vt:lpstr>
      <vt:lpstr>Risk Assessment System</vt:lpstr>
      <vt:lpstr>Risk Assessment System</vt:lpstr>
      <vt:lpstr>Risk Assessment System</vt:lpstr>
      <vt:lpstr>Analysis Scenarios</vt:lpstr>
      <vt:lpstr>Risk Assessment System and Analysis Scenarios</vt:lpstr>
      <vt:lpstr>Analysis Scenarios</vt:lpstr>
      <vt:lpstr>Analysis Scenarios</vt:lpstr>
      <vt:lpstr>Analysis Scenarios</vt:lpstr>
      <vt:lpstr>Analysis Scenarios</vt:lpstr>
      <vt:lpstr>Analysis Scenarios</vt:lpstr>
      <vt:lpstr>Analysis Scenarios</vt:lpstr>
      <vt:lpstr>Analysis Scenarios</vt:lpstr>
      <vt:lpstr>Analysis Scenarios</vt:lpstr>
      <vt:lpstr>Analysis Scenarios</vt:lpstr>
      <vt:lpstr>Analysis Scenarios</vt:lpstr>
      <vt:lpstr>Analysis Scenarios</vt:lpstr>
      <vt:lpstr>Dynamic Analyses</vt:lpstr>
      <vt:lpstr>Statistical Sampling Implementations</vt:lpstr>
      <vt:lpstr>Statistical Sampling Implementations</vt:lpstr>
      <vt:lpstr>Transaction Sampling</vt:lpstr>
      <vt:lpstr>Transaction Sampling</vt:lpstr>
      <vt:lpstr>Transaction Sampling</vt:lpstr>
      <vt:lpstr>Monetary Unit Sampling </vt:lpstr>
      <vt:lpstr>Stratified Sampling </vt:lpstr>
      <vt:lpstr>Data Security</vt:lpstr>
      <vt:lpstr>Mobility</vt:lpstr>
      <vt:lpstr>Low Speed CPUs</vt:lpstr>
      <vt:lpstr>Actual Results</vt:lpstr>
      <vt:lpstr>Sharability </vt:lpstr>
      <vt:lpstr>Static Analyzes Save Time</vt:lpstr>
      <vt:lpstr>Vision</vt:lpstr>
      <vt:lpstr>Data Analysis for SDGs</vt:lpstr>
      <vt:lpstr>Audit on Implementation of SDGs</vt:lpstr>
      <vt:lpstr>Preparedness Audit on GIS</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e-Devlet Projeleri Denetim Modeli (Taslak)</dc:title>
  <dc:creator>İhsan ÇULHACI</dc:creator>
  <cp:lastModifiedBy>Özcan TOPSAKAL</cp:lastModifiedBy>
  <cp:revision>671</cp:revision>
  <cp:lastPrinted>2019-04-03T09:57:08Z</cp:lastPrinted>
  <dcterms:created xsi:type="dcterms:W3CDTF">2017-09-13T06:34:22Z</dcterms:created>
  <dcterms:modified xsi:type="dcterms:W3CDTF">2019-04-10T08:03:59Z</dcterms:modified>
</cp:coreProperties>
</file>