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autoCompressPictures="0">
  <p:sldMasterIdLst>
    <p:sldMasterId id="2147483840" r:id="rId1"/>
  </p:sldMasterIdLst>
  <p:notesMasterIdLst>
    <p:notesMasterId r:id="rId79"/>
  </p:notesMasterIdLst>
  <p:sldIdLst>
    <p:sldId id="269" r:id="rId2"/>
    <p:sldId id="341" r:id="rId3"/>
    <p:sldId id="450" r:id="rId4"/>
    <p:sldId id="451" r:id="rId5"/>
    <p:sldId id="426" r:id="rId6"/>
    <p:sldId id="429" r:id="rId7"/>
    <p:sldId id="454" r:id="rId8"/>
    <p:sldId id="458" r:id="rId9"/>
    <p:sldId id="459" r:id="rId10"/>
    <p:sldId id="460" r:id="rId11"/>
    <p:sldId id="428" r:id="rId12"/>
    <p:sldId id="515" r:id="rId13"/>
    <p:sldId id="461" r:id="rId14"/>
    <p:sldId id="466" r:id="rId15"/>
    <p:sldId id="462" r:id="rId16"/>
    <p:sldId id="467" r:id="rId17"/>
    <p:sldId id="463" r:id="rId18"/>
    <p:sldId id="468" r:id="rId19"/>
    <p:sldId id="427" r:id="rId20"/>
    <p:sldId id="469" r:id="rId21"/>
    <p:sldId id="470" r:id="rId22"/>
    <p:sldId id="471" r:id="rId23"/>
    <p:sldId id="513" r:id="rId24"/>
    <p:sldId id="475" r:id="rId25"/>
    <p:sldId id="514" r:id="rId26"/>
    <p:sldId id="474" r:id="rId27"/>
    <p:sldId id="478" r:id="rId28"/>
    <p:sldId id="479" r:id="rId29"/>
    <p:sldId id="476" r:id="rId30"/>
    <p:sldId id="477" r:id="rId31"/>
    <p:sldId id="480" r:id="rId32"/>
    <p:sldId id="481" r:id="rId33"/>
    <p:sldId id="482" r:id="rId34"/>
    <p:sldId id="483" r:id="rId35"/>
    <p:sldId id="484" r:id="rId36"/>
    <p:sldId id="485" r:id="rId37"/>
    <p:sldId id="486" r:id="rId38"/>
    <p:sldId id="487" r:id="rId39"/>
    <p:sldId id="488" r:id="rId40"/>
    <p:sldId id="489" r:id="rId41"/>
    <p:sldId id="492" r:id="rId42"/>
    <p:sldId id="404" r:id="rId43"/>
    <p:sldId id="493" r:id="rId44"/>
    <p:sldId id="494" r:id="rId45"/>
    <p:sldId id="495" r:id="rId46"/>
    <p:sldId id="496" r:id="rId47"/>
    <p:sldId id="497" r:id="rId48"/>
    <p:sldId id="498" r:id="rId49"/>
    <p:sldId id="499" r:id="rId50"/>
    <p:sldId id="433" r:id="rId51"/>
    <p:sldId id="442" r:id="rId52"/>
    <p:sldId id="500" r:id="rId53"/>
    <p:sldId id="440" r:id="rId54"/>
    <p:sldId id="501" r:id="rId55"/>
    <p:sldId id="439" r:id="rId56"/>
    <p:sldId id="502" r:id="rId57"/>
    <p:sldId id="438" r:id="rId58"/>
    <p:sldId id="512" r:id="rId59"/>
    <p:sldId id="437" r:id="rId60"/>
    <p:sldId id="503" r:id="rId61"/>
    <p:sldId id="504" r:id="rId62"/>
    <p:sldId id="505" r:id="rId63"/>
    <p:sldId id="436" r:id="rId64"/>
    <p:sldId id="506" r:id="rId65"/>
    <p:sldId id="435" r:id="rId66"/>
    <p:sldId id="507" r:id="rId67"/>
    <p:sldId id="444" r:id="rId68"/>
    <p:sldId id="443" r:id="rId69"/>
    <p:sldId id="508" r:id="rId70"/>
    <p:sldId id="456" r:id="rId71"/>
    <p:sldId id="455" r:id="rId72"/>
    <p:sldId id="464" r:id="rId73"/>
    <p:sldId id="509" r:id="rId74"/>
    <p:sldId id="465" r:id="rId75"/>
    <p:sldId id="510" r:id="rId76"/>
    <p:sldId id="511" r:id="rId77"/>
    <p:sldId id="425" r:id="rId7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hsan ÇULHACI" initials="İÇ" lastIdx="1" clrIdx="0">
    <p:extLst/>
  </p:cmAuthor>
  <p:cmAuthor id="2" name="İhsan ÇULHACI" initials="İÇ [2]" lastIdx="1"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372"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615CA4-00ED-42B0-A22B-CF9605B8682E}" type="datetimeFigureOut">
              <a:rPr lang="tr-TR" smtClean="0"/>
              <a:t>12.04.2019</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EF14B4-34DE-417B-805F-72D5088164DD}" type="slidenum">
              <a:rPr lang="tr-TR" smtClean="0"/>
              <a:t>‹#›</a:t>
            </a:fld>
            <a:endParaRPr lang="tr-TR"/>
          </a:p>
        </p:txBody>
      </p:sp>
    </p:spTree>
    <p:extLst>
      <p:ext uri="{BB962C8B-B14F-4D97-AF65-F5344CB8AC3E}">
        <p14:creationId xmlns:p14="http://schemas.microsoft.com/office/powerpoint/2010/main" val="14999164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74C6EA46-6330-4D08-AA55-37059B836B2B}" type="datetime2">
              <a:rPr lang="tr-TR" smtClean="0"/>
              <a:t>12 Nisan 2019 Cuma</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dirty="0"/>
          </a:p>
        </p:txBody>
      </p:sp>
      <p:pic>
        <p:nvPicPr>
          <p:cNvPr id="13" name="Resim 1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597600" y="4024800"/>
            <a:ext cx="1161656" cy="1161656"/>
          </a:xfrm>
          <a:prstGeom prst="rect">
            <a:avLst/>
          </a:prstGeom>
        </p:spPr>
      </p:pic>
    </p:spTree>
  </p:cSld>
  <p:clrMapOvr>
    <a:masterClrMapping/>
  </p:clrMapOvr>
  <p:transition spd="slow">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3FED0C5C-38F0-4688-A59F-ECA0D99C9D83}" type="datetime2">
              <a:rPr lang="tr-TR" smtClean="0"/>
              <a:t>12 Nisan 2019 Cuma</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transition spd="slow">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90602C6D-CAD3-4EDD-A668-52FA1E189CE4}" type="datetime2">
              <a:rPr lang="tr-TR" smtClean="0"/>
              <a:t>12 Nisan 2019 Cuma</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transition spd="slow">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83098967-342B-49F4-8A34-32FD3DC4B28B}" type="datetime2">
              <a:rPr lang="tr-TR" smtClean="0"/>
              <a:t>12 Nisan 2019 Cuma</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pic>
        <p:nvPicPr>
          <p:cNvPr id="7" name="Resim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00" y="6192000"/>
            <a:ext cx="2472381" cy="638095"/>
          </a:xfrm>
          <a:prstGeom prst="rect">
            <a:avLst/>
          </a:prstGeom>
        </p:spPr>
      </p:pic>
      <p:pic>
        <p:nvPicPr>
          <p:cNvPr id="9" name="Resim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80000" y="252000"/>
            <a:ext cx="907544" cy="907544"/>
          </a:xfrm>
          <a:prstGeom prst="rect">
            <a:avLst/>
          </a:prstGeom>
        </p:spPr>
      </p:pic>
    </p:spTree>
  </p:cSld>
  <p:clrMapOvr>
    <a:masterClrMapping/>
  </p:clrMapOvr>
  <p:transition spd="slow">
    <p:randomBar dir="vert"/>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tr-TR" smtClean="0"/>
              <a:t>Asıl başlık stili için tıklatın</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a:xfrm>
            <a:off x="8593667" y="6272784"/>
            <a:ext cx="2644309" cy="365125"/>
          </a:xfrm>
        </p:spPr>
        <p:txBody>
          <a:bodyPr/>
          <a:lstStyle/>
          <a:p>
            <a:fld id="{22D2BBD5-9FEC-4E50-BCF9-5483E8CEDCEE}" type="datetime2">
              <a:rPr lang="tr-TR" smtClean="0"/>
              <a:t>12 Nisan 2019 Cuma</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transition spd="slow">
    <p:randomBar dir="vert"/>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3D46DFDC-9483-4DD1-B3C0-E002396553BE}" type="datetime2">
              <a:rPr lang="tr-TR" smtClean="0"/>
              <a:t>12 Nisan 2019 Cuma</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transition spd="slow">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46263F63-F3EC-4F5C-B0CD-323D2751000A}" type="datetime2">
              <a:rPr lang="tr-TR" smtClean="0"/>
              <a:t>12 Nisan 2019 Cuma</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transition spd="slow">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36CC966D-0403-481E-B78A-48EEA6C8D177}" type="datetime2">
              <a:rPr lang="tr-TR" smtClean="0"/>
              <a:t>12 Nisan 2019 Cuma</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transition spd="slow">
    <p:randomBar dir="vert"/>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66473D-6967-4070-8C0E-5A5ED2887705}" type="datetime2">
              <a:rPr lang="tr-TR" smtClean="0"/>
              <a:t>12 Nisan 2019 Cuma</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transition spd="slow">
    <p:randomBar dir="vert"/>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tr-TR" smtClean="0"/>
              <a:t>Asıl başlık stili için tıklatın</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47CABF50-7AC9-423F-B156-92D2FDA916FB}" type="datetime2">
              <a:rPr lang="tr-TR" smtClean="0"/>
              <a:t>12 Nisan 2019 Cuma</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transition spd="slow">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9E22B5CD-661E-4E06-AD26-E16939C645F5}" type="datetime2">
              <a:rPr lang="tr-TR" smtClean="0"/>
              <a:t>12 Nisan 2019 Cuma</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transition spd="slow">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492A71CD-F94A-4CFA-AC92-BB740562671C}" type="datetime2">
              <a:rPr lang="tr-TR" smtClean="0"/>
              <a:t>12 Nisan 2019 Cuma</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ransition spd="slow">
    <p:randomBar dir="vert"/>
  </p:transition>
  <p:hf hdr="0" ftr="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874800" y="1353600"/>
            <a:ext cx="10313186" cy="3035808"/>
          </a:xfrm>
        </p:spPr>
        <p:txBody>
          <a:bodyPr/>
          <a:lstStyle/>
          <a:p>
            <a:pPr algn="ctr"/>
            <a:r>
              <a:rPr lang="tr-TR" sz="8000" dirty="0" smtClean="0"/>
              <a:t>TCA AUDIT </a:t>
            </a:r>
            <a:r>
              <a:rPr lang="tr-TR" sz="8000" dirty="0"/>
              <a:t>MANAGEMENT SYSTEM (SAYCAP)</a:t>
            </a:r>
            <a:endParaRPr lang="en-GB" sz="8000" b="1" dirty="0">
              <a:latin typeface="Garamond" pitchFamily="18" charset="0"/>
            </a:endParaRPr>
          </a:p>
        </p:txBody>
      </p:sp>
    </p:spTree>
    <p:extLst>
      <p:ext uri="{BB962C8B-B14F-4D97-AF65-F5344CB8AC3E}">
        <p14:creationId xmlns:p14="http://schemas.microsoft.com/office/powerpoint/2010/main" val="2698303256"/>
      </p:ext>
    </p:extLst>
  </p:cSld>
  <p:clrMapOvr>
    <a:masterClrMapping/>
  </p:clrMapOvr>
  <p:transition spd="slow">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15636" y="180000"/>
            <a:ext cx="10528364" cy="1080000"/>
          </a:xfrm>
        </p:spPr>
        <p:txBody>
          <a:bodyPr>
            <a:normAutofit/>
          </a:bodyPr>
          <a:lstStyle/>
          <a:p>
            <a:r>
              <a:rPr lang="tr-TR" sz="3200" b="1" dirty="0" smtClean="0">
                <a:latin typeface="Bookman Old Style" panose="02050604050505020204" pitchFamily="18" charset="0"/>
              </a:rPr>
              <a:t>PROGRAMMING</a:t>
            </a:r>
            <a:endParaRPr lang="en-GB" sz="3200" b="1" dirty="0">
              <a:latin typeface="Bookman Old Style" panose="02050604050505020204" pitchFamily="18" charset="0"/>
            </a:endParaRPr>
          </a:p>
        </p:txBody>
      </p:sp>
      <p:sp>
        <p:nvSpPr>
          <p:cNvPr id="8" name="Slayt Numarası Yer Tutucusu 7"/>
          <p:cNvSpPr>
            <a:spLocks noGrp="1"/>
          </p:cNvSpPr>
          <p:nvPr>
            <p:ph type="sldNum" sz="quarter" idx="12"/>
          </p:nvPr>
        </p:nvSpPr>
        <p:spPr/>
        <p:txBody>
          <a:bodyPr/>
          <a:lstStyle/>
          <a:p>
            <a:fld id="{4FAB73BC-B049-4115-A692-8D63A059BFB8}" type="slidenum">
              <a:rPr lang="en-US" smtClean="0"/>
              <a:t>9</a:t>
            </a:fld>
            <a:endParaRPr lang="en-US" dirty="0"/>
          </a:p>
        </p:txBody>
      </p:sp>
      <p:pic>
        <p:nvPicPr>
          <p:cNvPr id="5" name="İçerik Yer Tutucus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5636" y="1260000"/>
            <a:ext cx="10972799" cy="4841541"/>
          </a:xfrm>
        </p:spPr>
      </p:pic>
    </p:spTree>
    <p:extLst>
      <p:ext uri="{BB962C8B-B14F-4D97-AF65-F5344CB8AC3E}">
        <p14:creationId xmlns:p14="http://schemas.microsoft.com/office/powerpoint/2010/main" val="3270200758"/>
      </p:ext>
    </p:extLst>
  </p:cSld>
  <p:clrMapOvr>
    <a:masterClrMapping/>
  </p:clrMapOvr>
  <p:transition spd="slow">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48887" y="-11192"/>
            <a:ext cx="10370422" cy="1080000"/>
          </a:xfrm>
        </p:spPr>
        <p:txBody>
          <a:bodyPr>
            <a:normAutofit/>
          </a:bodyPr>
          <a:lstStyle/>
          <a:p>
            <a:r>
              <a:rPr lang="tr-TR" sz="3200" b="1" dirty="0" err="1" smtClean="0">
                <a:latin typeface="Bookman Old Style" panose="02050604050505020204" pitchFamily="18" charset="0"/>
              </a:rPr>
              <a:t>Group</a:t>
            </a:r>
            <a:r>
              <a:rPr lang="tr-TR" sz="3200" b="1" dirty="0" smtClean="0">
                <a:latin typeface="Bookman Old Style" panose="02050604050505020204" pitchFamily="18" charset="0"/>
              </a:rPr>
              <a:t> </a:t>
            </a:r>
            <a:r>
              <a:rPr lang="tr-TR" sz="3200" b="1" dirty="0" err="1" smtClean="0">
                <a:latin typeface="Bookman Old Style" panose="02050604050505020204" pitchFamily="18" charset="0"/>
              </a:rPr>
              <a:t>Resources</a:t>
            </a:r>
            <a:r>
              <a:rPr lang="tr-TR" sz="3200" b="1" dirty="0" smtClean="0">
                <a:latin typeface="Bookman Old Style" panose="02050604050505020204" pitchFamily="18" charset="0"/>
              </a:rPr>
              <a:t> </a:t>
            </a:r>
            <a:r>
              <a:rPr lang="tr-TR" sz="3200" b="1" dirty="0" err="1" smtClean="0">
                <a:latin typeface="Bookman Old Style" panose="02050604050505020204" pitchFamily="18" charset="0"/>
              </a:rPr>
              <a:t>plannıng</a:t>
            </a:r>
            <a:endParaRPr lang="en-GB" sz="3200" b="1" dirty="0">
              <a:latin typeface="Bookman Old Style" panose="02050604050505020204" pitchFamily="18" charset="0"/>
            </a:endParaRPr>
          </a:p>
        </p:txBody>
      </p:sp>
      <p:sp>
        <p:nvSpPr>
          <p:cNvPr id="8" name="Slayt Numarası Yer Tutucusu 7"/>
          <p:cNvSpPr>
            <a:spLocks noGrp="1"/>
          </p:cNvSpPr>
          <p:nvPr>
            <p:ph type="sldNum" sz="quarter" idx="12"/>
          </p:nvPr>
        </p:nvSpPr>
        <p:spPr/>
        <p:txBody>
          <a:bodyPr/>
          <a:lstStyle/>
          <a:p>
            <a:fld id="{4FAB73BC-B049-4115-A692-8D63A059BFB8}" type="slidenum">
              <a:rPr lang="en-US" smtClean="0"/>
              <a:t>10</a:t>
            </a:fld>
            <a:endParaRPr lang="en-US" dirty="0"/>
          </a:p>
        </p:txBody>
      </p:sp>
      <p:sp>
        <p:nvSpPr>
          <p:cNvPr id="3" name="Metin kutusu 2"/>
          <p:cNvSpPr txBox="1"/>
          <p:nvPr/>
        </p:nvSpPr>
        <p:spPr>
          <a:xfrm>
            <a:off x="272011" y="791093"/>
            <a:ext cx="10541000" cy="1292662"/>
          </a:xfrm>
          <a:prstGeom prst="rect">
            <a:avLst/>
          </a:prstGeom>
          <a:noFill/>
        </p:spPr>
        <p:txBody>
          <a:bodyPr wrap="square" rtlCol="0">
            <a:spAutoFit/>
          </a:bodyPr>
          <a:lstStyle/>
          <a:p>
            <a:pPr marL="182880" indent="-182880" algn="just" defTabSz="914400">
              <a:lnSpc>
                <a:spcPct val="150000"/>
              </a:lnSpc>
              <a:spcBef>
                <a:spcPts val="1200"/>
              </a:spcBef>
              <a:buClr>
                <a:schemeClr val="accent1">
                  <a:lumMod val="75000"/>
                </a:schemeClr>
              </a:buClr>
              <a:buSzPct val="85000"/>
              <a:buFont typeface="Wingdings" pitchFamily="2" charset="2"/>
              <a:buChar char="§"/>
            </a:pPr>
            <a:r>
              <a:rPr lang="en-US" sz="2000" dirty="0" smtClean="0">
                <a:latin typeface="Bookman Old Style" panose="02050604050505020204" pitchFamily="18" charset="0"/>
              </a:rPr>
              <a:t>This module is used by the heads of groups to make planning for the auditees, auditors and time resources.</a:t>
            </a:r>
          </a:p>
          <a:p>
            <a:endParaRPr lang="tr-TR" dirty="0"/>
          </a:p>
        </p:txBody>
      </p:sp>
    </p:spTree>
    <p:extLst>
      <p:ext uri="{BB962C8B-B14F-4D97-AF65-F5344CB8AC3E}">
        <p14:creationId xmlns:p14="http://schemas.microsoft.com/office/powerpoint/2010/main" val="389003781"/>
      </p:ext>
    </p:extLst>
  </p:cSld>
  <p:clrMapOvr>
    <a:masterClrMapping/>
  </p:clrMapOvr>
  <p:transition spd="slow">
    <p:randomBa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48887" y="-11192"/>
            <a:ext cx="10370422" cy="1080000"/>
          </a:xfrm>
        </p:spPr>
        <p:txBody>
          <a:bodyPr>
            <a:normAutofit/>
          </a:bodyPr>
          <a:lstStyle/>
          <a:p>
            <a:r>
              <a:rPr lang="tr-TR" sz="3200" b="1" dirty="0" err="1" smtClean="0">
                <a:latin typeface="Bookman Old Style" panose="02050604050505020204" pitchFamily="18" charset="0"/>
              </a:rPr>
              <a:t>Group</a:t>
            </a:r>
            <a:r>
              <a:rPr lang="tr-TR" sz="3200" b="1" dirty="0" smtClean="0">
                <a:latin typeface="Bookman Old Style" panose="02050604050505020204" pitchFamily="18" charset="0"/>
              </a:rPr>
              <a:t> </a:t>
            </a:r>
            <a:r>
              <a:rPr lang="tr-TR" sz="3200" b="1" dirty="0" err="1" smtClean="0">
                <a:latin typeface="Bookman Old Style" panose="02050604050505020204" pitchFamily="18" charset="0"/>
              </a:rPr>
              <a:t>Resources</a:t>
            </a:r>
            <a:r>
              <a:rPr lang="tr-TR" sz="3200" b="1" dirty="0" smtClean="0">
                <a:latin typeface="Bookman Old Style" panose="02050604050505020204" pitchFamily="18" charset="0"/>
              </a:rPr>
              <a:t> </a:t>
            </a:r>
            <a:r>
              <a:rPr lang="tr-TR" sz="3200" b="1" dirty="0" err="1" smtClean="0">
                <a:latin typeface="Bookman Old Style" panose="02050604050505020204" pitchFamily="18" charset="0"/>
              </a:rPr>
              <a:t>plannıng</a:t>
            </a:r>
            <a:endParaRPr lang="en-GB" sz="3200" b="1" dirty="0">
              <a:latin typeface="Bookman Old Style" panose="02050604050505020204" pitchFamily="18" charset="0"/>
            </a:endParaRPr>
          </a:p>
        </p:txBody>
      </p:sp>
      <p:sp>
        <p:nvSpPr>
          <p:cNvPr id="8" name="Slayt Numarası Yer Tutucusu 7"/>
          <p:cNvSpPr>
            <a:spLocks noGrp="1"/>
          </p:cNvSpPr>
          <p:nvPr>
            <p:ph type="sldNum" sz="quarter" idx="12"/>
          </p:nvPr>
        </p:nvSpPr>
        <p:spPr/>
        <p:txBody>
          <a:bodyPr/>
          <a:lstStyle/>
          <a:p>
            <a:fld id="{4FAB73BC-B049-4115-A692-8D63A059BFB8}" type="slidenum">
              <a:rPr lang="en-US" smtClean="0"/>
              <a:t>11</a:t>
            </a:fld>
            <a:endParaRPr lang="en-US" dirty="0"/>
          </a:p>
        </p:txBody>
      </p:sp>
      <p:pic>
        <p:nvPicPr>
          <p:cNvPr id="4099" name="Picture 3" descr="F:\SayCap Sunum\SayCap 4.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36713" y="1246910"/>
            <a:ext cx="10874415" cy="4968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153982"/>
      </p:ext>
    </p:extLst>
  </p:cSld>
  <p:clrMapOvr>
    <a:masterClrMapping/>
  </p:clrMapOvr>
  <p:transition spd="slow">
    <p:randomBa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98764" y="22059"/>
            <a:ext cx="10445236" cy="1080000"/>
          </a:xfrm>
        </p:spPr>
        <p:txBody>
          <a:bodyPr>
            <a:normAutofit/>
          </a:bodyPr>
          <a:lstStyle/>
          <a:p>
            <a:r>
              <a:rPr lang="tr-TR" sz="3200" b="1" dirty="0" err="1">
                <a:latin typeface="Bookman Old Style" panose="02050604050505020204" pitchFamily="18" charset="0"/>
              </a:rPr>
              <a:t>Group</a:t>
            </a:r>
            <a:r>
              <a:rPr lang="tr-TR" sz="3200" b="1" dirty="0">
                <a:latin typeface="Bookman Old Style" panose="02050604050505020204" pitchFamily="18" charset="0"/>
              </a:rPr>
              <a:t> </a:t>
            </a:r>
            <a:r>
              <a:rPr lang="tr-TR" sz="3200" b="1" dirty="0" err="1">
                <a:latin typeface="Bookman Old Style" panose="02050604050505020204" pitchFamily="18" charset="0"/>
              </a:rPr>
              <a:t>Resources</a:t>
            </a:r>
            <a:r>
              <a:rPr lang="tr-TR" sz="3200" b="1" dirty="0">
                <a:latin typeface="Bookman Old Style" panose="02050604050505020204" pitchFamily="18" charset="0"/>
              </a:rPr>
              <a:t> </a:t>
            </a:r>
            <a:r>
              <a:rPr lang="tr-TR" sz="3200" b="1" dirty="0" err="1">
                <a:latin typeface="Bookman Old Style" panose="02050604050505020204" pitchFamily="18" charset="0"/>
              </a:rPr>
              <a:t>plannıng</a:t>
            </a:r>
            <a:endParaRPr lang="en-GB" sz="3200" b="1" dirty="0">
              <a:latin typeface="Bookman Old Style" panose="02050604050505020204" pitchFamily="18" charset="0"/>
            </a:endParaRPr>
          </a:p>
        </p:txBody>
      </p:sp>
      <p:sp>
        <p:nvSpPr>
          <p:cNvPr id="8" name="Slayt Numarası Yer Tutucusu 7"/>
          <p:cNvSpPr>
            <a:spLocks noGrp="1"/>
          </p:cNvSpPr>
          <p:nvPr>
            <p:ph type="sldNum" sz="quarter" idx="12"/>
          </p:nvPr>
        </p:nvSpPr>
        <p:spPr/>
        <p:txBody>
          <a:bodyPr/>
          <a:lstStyle/>
          <a:p>
            <a:fld id="{4FAB73BC-B049-4115-A692-8D63A059BFB8}" type="slidenum">
              <a:rPr lang="en-US" smtClean="0"/>
              <a:t>12</a:t>
            </a:fld>
            <a:endParaRPr lang="en-US" dirty="0"/>
          </a:p>
        </p:txBody>
      </p:sp>
      <p:sp>
        <p:nvSpPr>
          <p:cNvPr id="3" name="İçerik Yer Tutucusu 2"/>
          <p:cNvSpPr>
            <a:spLocks noGrp="1"/>
          </p:cNvSpPr>
          <p:nvPr>
            <p:ph idx="1"/>
          </p:nvPr>
        </p:nvSpPr>
        <p:spPr>
          <a:xfrm>
            <a:off x="571084" y="1245037"/>
            <a:ext cx="10058400" cy="4884830"/>
          </a:xfrm>
        </p:spPr>
        <p:txBody>
          <a:bodyPr>
            <a:normAutofit/>
          </a:bodyPr>
          <a:lstStyle/>
          <a:p>
            <a:pPr algn="just">
              <a:lnSpc>
                <a:spcPct val="150000"/>
              </a:lnSpc>
            </a:pPr>
            <a:r>
              <a:rPr lang="en-US" dirty="0" smtClean="0">
                <a:latin typeface="Bookman Old Style" panose="02050604050505020204" pitchFamily="18" charset="0"/>
              </a:rPr>
              <a:t>Heads of groups determine firstly how much time they will need for the auditees and compare this period with the total auditor source available by using ‘Periodical Audit Planning’ sub-module.</a:t>
            </a:r>
            <a:endParaRPr lang="en-US" dirty="0">
              <a:latin typeface="Bookman Old Style" panose="02050604050505020204" pitchFamily="18" charset="0"/>
            </a:endParaRPr>
          </a:p>
        </p:txBody>
      </p:sp>
    </p:spTree>
    <p:extLst>
      <p:ext uri="{BB962C8B-B14F-4D97-AF65-F5344CB8AC3E}">
        <p14:creationId xmlns:p14="http://schemas.microsoft.com/office/powerpoint/2010/main" val="2969070494"/>
      </p:ext>
    </p:extLst>
  </p:cSld>
  <p:clrMapOvr>
    <a:masterClrMapping/>
  </p:clrMapOvr>
  <p:transition spd="slow">
    <p:randomBa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40576" y="13746"/>
            <a:ext cx="10503424" cy="1080000"/>
          </a:xfrm>
        </p:spPr>
        <p:txBody>
          <a:bodyPr>
            <a:normAutofit/>
          </a:bodyPr>
          <a:lstStyle/>
          <a:p>
            <a:r>
              <a:rPr lang="tr-TR" sz="3200" b="1" dirty="0" err="1">
                <a:latin typeface="Bookman Old Style" panose="02050604050505020204" pitchFamily="18" charset="0"/>
              </a:rPr>
              <a:t>Group</a:t>
            </a:r>
            <a:r>
              <a:rPr lang="tr-TR" sz="3200" b="1" dirty="0">
                <a:latin typeface="Bookman Old Style" panose="02050604050505020204" pitchFamily="18" charset="0"/>
              </a:rPr>
              <a:t> </a:t>
            </a:r>
            <a:r>
              <a:rPr lang="tr-TR" sz="3200" b="1" dirty="0" err="1">
                <a:latin typeface="Bookman Old Style" panose="02050604050505020204" pitchFamily="18" charset="0"/>
              </a:rPr>
              <a:t>Resources</a:t>
            </a:r>
            <a:r>
              <a:rPr lang="tr-TR" sz="3200" b="1" dirty="0">
                <a:latin typeface="Bookman Old Style" panose="02050604050505020204" pitchFamily="18" charset="0"/>
              </a:rPr>
              <a:t> </a:t>
            </a:r>
            <a:r>
              <a:rPr lang="tr-TR" sz="3200" b="1" dirty="0" err="1">
                <a:latin typeface="Bookman Old Style" panose="02050604050505020204" pitchFamily="18" charset="0"/>
              </a:rPr>
              <a:t>plannıng</a:t>
            </a:r>
            <a:endParaRPr lang="en-GB" sz="3200" b="1" dirty="0">
              <a:latin typeface="Bookman Old Style" panose="02050604050505020204" pitchFamily="18" charset="0"/>
            </a:endParaRPr>
          </a:p>
        </p:txBody>
      </p:sp>
      <p:sp>
        <p:nvSpPr>
          <p:cNvPr id="8" name="Slayt Numarası Yer Tutucusu 7"/>
          <p:cNvSpPr>
            <a:spLocks noGrp="1"/>
          </p:cNvSpPr>
          <p:nvPr>
            <p:ph type="sldNum" sz="quarter" idx="12"/>
          </p:nvPr>
        </p:nvSpPr>
        <p:spPr/>
        <p:txBody>
          <a:bodyPr/>
          <a:lstStyle/>
          <a:p>
            <a:fld id="{4FAB73BC-B049-4115-A692-8D63A059BFB8}" type="slidenum">
              <a:rPr lang="en-US" smtClean="0"/>
              <a:t>13</a:t>
            </a:fld>
            <a:endParaRPr lang="en-US" dirty="0"/>
          </a:p>
        </p:txBody>
      </p:sp>
      <p:sp>
        <p:nvSpPr>
          <p:cNvPr id="3" name="İçerik Yer Tutucusu 2"/>
          <p:cNvSpPr>
            <a:spLocks noGrp="1"/>
          </p:cNvSpPr>
          <p:nvPr>
            <p:ph idx="1"/>
          </p:nvPr>
        </p:nvSpPr>
        <p:spPr>
          <a:xfrm>
            <a:off x="571084" y="1245037"/>
            <a:ext cx="10058400" cy="4884830"/>
          </a:xfrm>
        </p:spPr>
        <p:txBody>
          <a:bodyPr>
            <a:normAutofit/>
          </a:bodyPr>
          <a:lstStyle/>
          <a:p>
            <a:pPr marL="0" indent="0">
              <a:buNone/>
            </a:pPr>
            <a:endParaRPr lang="tr-TR" dirty="0" smtClean="0"/>
          </a:p>
          <a:p>
            <a:endParaRPr lang="tr-TR" dirty="0" smtClean="0">
              <a:latin typeface="Bookman Old Style" panose="02050604050505020204" pitchFamily="18" charset="0"/>
            </a:endParaRPr>
          </a:p>
          <a:p>
            <a:endParaRPr lang="tr-TR" dirty="0">
              <a:latin typeface="Bookman Old Style" panose="02050604050505020204" pitchFamily="18" charset="0"/>
            </a:endParaRPr>
          </a:p>
          <a:p>
            <a:endParaRPr lang="tr-TR" dirty="0" smtClean="0">
              <a:latin typeface="Bookman Old Style" panose="02050604050505020204" pitchFamily="18" charset="0"/>
            </a:endParaRPr>
          </a:p>
          <a:p>
            <a:endParaRPr lang="tr-TR" dirty="0">
              <a:latin typeface="Bookman Old Style" panose="02050604050505020204" pitchFamily="18" charset="0"/>
            </a:endParaRPr>
          </a:p>
          <a:p>
            <a:endParaRPr lang="tr-TR" dirty="0" smtClean="0">
              <a:latin typeface="Bookman Old Style" panose="02050604050505020204" pitchFamily="18" charset="0"/>
            </a:endParaRPr>
          </a:p>
          <a:p>
            <a:endParaRPr lang="tr-TR" dirty="0" smtClean="0">
              <a:latin typeface="Bookman Old Style" panose="02050604050505020204" pitchFamily="18" charset="0"/>
            </a:endParaRPr>
          </a:p>
          <a:p>
            <a:endParaRPr lang="tr-TR" dirty="0">
              <a:latin typeface="Bookman Old Style" panose="02050604050505020204" pitchFamily="18" charset="0"/>
            </a:endParaRPr>
          </a:p>
          <a:p>
            <a:endParaRPr lang="tr-TR" dirty="0" smtClean="0">
              <a:latin typeface="Bookman Old Style" panose="02050604050505020204" pitchFamily="18" charset="0"/>
            </a:endParaRP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576" y="1245037"/>
            <a:ext cx="10989424" cy="4884830"/>
          </a:xfrm>
          <a:prstGeom prst="rect">
            <a:avLst/>
          </a:prstGeom>
        </p:spPr>
      </p:pic>
    </p:spTree>
    <p:extLst>
      <p:ext uri="{BB962C8B-B14F-4D97-AF65-F5344CB8AC3E}">
        <p14:creationId xmlns:p14="http://schemas.microsoft.com/office/powerpoint/2010/main" val="2347722045"/>
      </p:ext>
    </p:extLst>
  </p:cSld>
  <p:clrMapOvr>
    <a:masterClrMapping/>
  </p:clrMapOvr>
  <p:transition spd="slow">
    <p:randomBa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40575" y="30370"/>
            <a:ext cx="10503425" cy="1080000"/>
          </a:xfrm>
        </p:spPr>
        <p:txBody>
          <a:bodyPr>
            <a:normAutofit/>
          </a:bodyPr>
          <a:lstStyle/>
          <a:p>
            <a:r>
              <a:rPr lang="tr-TR" sz="3200" b="1" dirty="0" err="1">
                <a:latin typeface="Bookman Old Style" panose="02050604050505020204" pitchFamily="18" charset="0"/>
              </a:rPr>
              <a:t>Group</a:t>
            </a:r>
            <a:r>
              <a:rPr lang="tr-TR" sz="3200" b="1" dirty="0">
                <a:latin typeface="Bookman Old Style" panose="02050604050505020204" pitchFamily="18" charset="0"/>
              </a:rPr>
              <a:t> </a:t>
            </a:r>
            <a:r>
              <a:rPr lang="tr-TR" sz="3200" b="1" dirty="0" err="1">
                <a:latin typeface="Bookman Old Style" panose="02050604050505020204" pitchFamily="18" charset="0"/>
              </a:rPr>
              <a:t>Resources</a:t>
            </a:r>
            <a:r>
              <a:rPr lang="tr-TR" sz="3200" b="1" dirty="0">
                <a:latin typeface="Bookman Old Style" panose="02050604050505020204" pitchFamily="18" charset="0"/>
              </a:rPr>
              <a:t> </a:t>
            </a:r>
            <a:r>
              <a:rPr lang="tr-TR" sz="3200" b="1" dirty="0" err="1">
                <a:latin typeface="Bookman Old Style" panose="02050604050505020204" pitchFamily="18" charset="0"/>
              </a:rPr>
              <a:t>plannıng</a:t>
            </a:r>
            <a:endParaRPr lang="en-GB" sz="3200" b="1" dirty="0">
              <a:latin typeface="Bookman Old Style" panose="02050604050505020204" pitchFamily="18" charset="0"/>
            </a:endParaRPr>
          </a:p>
        </p:txBody>
      </p:sp>
      <p:sp>
        <p:nvSpPr>
          <p:cNvPr id="8" name="Slayt Numarası Yer Tutucusu 7"/>
          <p:cNvSpPr>
            <a:spLocks noGrp="1"/>
          </p:cNvSpPr>
          <p:nvPr>
            <p:ph type="sldNum" sz="quarter" idx="12"/>
          </p:nvPr>
        </p:nvSpPr>
        <p:spPr/>
        <p:txBody>
          <a:bodyPr/>
          <a:lstStyle/>
          <a:p>
            <a:fld id="{4FAB73BC-B049-4115-A692-8D63A059BFB8}" type="slidenum">
              <a:rPr lang="en-US" smtClean="0"/>
              <a:t>14</a:t>
            </a:fld>
            <a:endParaRPr lang="en-US" dirty="0"/>
          </a:p>
        </p:txBody>
      </p:sp>
      <p:sp>
        <p:nvSpPr>
          <p:cNvPr id="3" name="İçerik Yer Tutucusu 2"/>
          <p:cNvSpPr>
            <a:spLocks noGrp="1"/>
          </p:cNvSpPr>
          <p:nvPr>
            <p:ph idx="1"/>
          </p:nvPr>
        </p:nvSpPr>
        <p:spPr>
          <a:xfrm>
            <a:off x="370256" y="956734"/>
            <a:ext cx="10573744" cy="5190066"/>
          </a:xfrm>
        </p:spPr>
        <p:txBody>
          <a:bodyPr>
            <a:normAutofit/>
          </a:bodyPr>
          <a:lstStyle/>
          <a:p>
            <a:pPr marL="0" indent="0">
              <a:buNone/>
            </a:pPr>
            <a:endParaRPr lang="tr-TR" dirty="0" smtClean="0">
              <a:latin typeface="Bookman Old Style" panose="02050604050505020204" pitchFamily="18" charset="0"/>
            </a:endParaRPr>
          </a:p>
          <a:p>
            <a:pPr algn="just">
              <a:lnSpc>
                <a:spcPct val="150000"/>
              </a:lnSpc>
            </a:pPr>
            <a:r>
              <a:rPr lang="en-US" dirty="0" smtClean="0">
                <a:latin typeface="Bookman Old Style" panose="02050604050505020204" pitchFamily="18" charset="0"/>
              </a:rPr>
              <a:t>Secondly, audit teams are formed for each audit; team leaders and auditors are determined by using ‘Resource Planning’ sub-module. </a:t>
            </a:r>
          </a:p>
        </p:txBody>
      </p:sp>
    </p:spTree>
    <p:extLst>
      <p:ext uri="{BB962C8B-B14F-4D97-AF65-F5344CB8AC3E}">
        <p14:creationId xmlns:p14="http://schemas.microsoft.com/office/powerpoint/2010/main" val="2040805737"/>
      </p:ext>
    </p:extLst>
  </p:cSld>
  <p:clrMapOvr>
    <a:masterClrMapping/>
  </p:clrMapOvr>
  <p:transition spd="slow">
    <p:randomBar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833" y="30374"/>
            <a:ext cx="10486167" cy="1080000"/>
          </a:xfrm>
        </p:spPr>
        <p:txBody>
          <a:bodyPr>
            <a:normAutofit/>
          </a:bodyPr>
          <a:lstStyle/>
          <a:p>
            <a:r>
              <a:rPr lang="tr-TR" sz="3200" b="1" dirty="0" err="1">
                <a:latin typeface="Bookman Old Style" panose="02050604050505020204" pitchFamily="18" charset="0"/>
              </a:rPr>
              <a:t>Group</a:t>
            </a:r>
            <a:r>
              <a:rPr lang="tr-TR" sz="3200" b="1" dirty="0">
                <a:latin typeface="Bookman Old Style" panose="02050604050505020204" pitchFamily="18" charset="0"/>
              </a:rPr>
              <a:t> </a:t>
            </a:r>
            <a:r>
              <a:rPr lang="tr-TR" sz="3200" b="1" dirty="0" err="1">
                <a:latin typeface="Bookman Old Style" panose="02050604050505020204" pitchFamily="18" charset="0"/>
              </a:rPr>
              <a:t>Resources</a:t>
            </a:r>
            <a:r>
              <a:rPr lang="tr-TR" sz="3200" b="1" dirty="0">
                <a:latin typeface="Bookman Old Style" panose="02050604050505020204" pitchFamily="18" charset="0"/>
              </a:rPr>
              <a:t> </a:t>
            </a:r>
            <a:r>
              <a:rPr lang="tr-TR" sz="3200" b="1" dirty="0" err="1">
                <a:latin typeface="Bookman Old Style" panose="02050604050505020204" pitchFamily="18" charset="0"/>
              </a:rPr>
              <a:t>plannıng</a:t>
            </a:r>
            <a:endParaRPr lang="en-GB" sz="3200" b="1" dirty="0">
              <a:latin typeface="Bookman Old Style" panose="02050604050505020204" pitchFamily="18" charset="0"/>
            </a:endParaRPr>
          </a:p>
        </p:txBody>
      </p:sp>
      <p:sp>
        <p:nvSpPr>
          <p:cNvPr id="8" name="Slayt Numarası Yer Tutucusu 7"/>
          <p:cNvSpPr>
            <a:spLocks noGrp="1"/>
          </p:cNvSpPr>
          <p:nvPr>
            <p:ph type="sldNum" sz="quarter" idx="12"/>
          </p:nvPr>
        </p:nvSpPr>
        <p:spPr/>
        <p:txBody>
          <a:bodyPr/>
          <a:lstStyle/>
          <a:p>
            <a:fld id="{4FAB73BC-B049-4115-A692-8D63A059BFB8}" type="slidenum">
              <a:rPr lang="en-US" smtClean="0"/>
              <a:t>15</a:t>
            </a:fld>
            <a:endParaRPr lang="en-US" dirty="0"/>
          </a:p>
        </p:txBody>
      </p:sp>
      <p:sp>
        <p:nvSpPr>
          <p:cNvPr id="3" name="İçerik Yer Tutucusu 2"/>
          <p:cNvSpPr>
            <a:spLocks noGrp="1"/>
          </p:cNvSpPr>
          <p:nvPr>
            <p:ph idx="1"/>
          </p:nvPr>
        </p:nvSpPr>
        <p:spPr>
          <a:xfrm>
            <a:off x="370256" y="956734"/>
            <a:ext cx="10573744" cy="5190066"/>
          </a:xfrm>
        </p:spPr>
        <p:txBody>
          <a:bodyPr>
            <a:normAutofit/>
          </a:bodyPr>
          <a:lstStyle/>
          <a:p>
            <a:pPr marL="0" indent="0">
              <a:buNone/>
            </a:pPr>
            <a:endParaRPr lang="tr-TR" dirty="0" smtClean="0"/>
          </a:p>
          <a:p>
            <a:endParaRPr lang="tr-TR" dirty="0" smtClean="0">
              <a:latin typeface="Bookman Old Style" panose="02050604050505020204" pitchFamily="18" charset="0"/>
            </a:endParaRPr>
          </a:p>
          <a:p>
            <a:endParaRPr lang="tr-TR" dirty="0">
              <a:latin typeface="Bookman Old Style" panose="02050604050505020204" pitchFamily="18" charset="0"/>
            </a:endParaRPr>
          </a:p>
          <a:p>
            <a:endParaRPr lang="tr-TR" dirty="0" smtClean="0">
              <a:latin typeface="Bookman Old Style" panose="02050604050505020204" pitchFamily="18" charset="0"/>
            </a:endParaRPr>
          </a:p>
          <a:p>
            <a:endParaRPr lang="tr-TR" dirty="0">
              <a:latin typeface="Bookman Old Style" panose="02050604050505020204" pitchFamily="18" charset="0"/>
            </a:endParaRPr>
          </a:p>
          <a:p>
            <a:endParaRPr lang="tr-TR" dirty="0" smtClean="0">
              <a:latin typeface="Bookman Old Style" panose="02050604050505020204" pitchFamily="18" charset="0"/>
            </a:endParaRPr>
          </a:p>
          <a:p>
            <a:endParaRPr lang="tr-TR" dirty="0">
              <a:latin typeface="Bookman Old Style" panose="02050604050505020204" pitchFamily="18" charset="0"/>
            </a:endParaRPr>
          </a:p>
          <a:p>
            <a:endParaRPr lang="tr-TR" dirty="0" smtClean="0">
              <a:latin typeface="Bookman Old Style" panose="02050604050505020204" pitchFamily="18" charset="0"/>
            </a:endParaRPr>
          </a:p>
          <a:p>
            <a:endParaRPr lang="tr-TR" dirty="0" smtClean="0">
              <a:latin typeface="Bookman Old Style" panose="02050604050505020204" pitchFamily="18" charset="0"/>
            </a:endParaRPr>
          </a:p>
          <a:p>
            <a:endParaRPr lang="tr-TR" dirty="0" smtClean="0">
              <a:latin typeface="Bookman Old Style" panose="02050604050505020204" pitchFamily="18" charset="0"/>
            </a:endParaRP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833" y="1260000"/>
            <a:ext cx="10955542" cy="4886800"/>
          </a:xfrm>
          <a:prstGeom prst="rect">
            <a:avLst/>
          </a:prstGeom>
        </p:spPr>
      </p:pic>
    </p:spTree>
    <p:extLst>
      <p:ext uri="{BB962C8B-B14F-4D97-AF65-F5344CB8AC3E}">
        <p14:creationId xmlns:p14="http://schemas.microsoft.com/office/powerpoint/2010/main" val="2263873673"/>
      </p:ext>
    </p:extLst>
  </p:cSld>
  <p:clrMapOvr>
    <a:masterClrMapping/>
  </p:clrMapOvr>
  <p:transition spd="slow">
    <p:randomBar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22057"/>
            <a:ext cx="10486800" cy="1080000"/>
          </a:xfrm>
        </p:spPr>
        <p:txBody>
          <a:bodyPr>
            <a:normAutofit/>
          </a:bodyPr>
          <a:lstStyle/>
          <a:p>
            <a:r>
              <a:rPr lang="tr-TR" sz="3200" b="1" dirty="0" err="1">
                <a:latin typeface="Bookman Old Style" panose="02050604050505020204" pitchFamily="18" charset="0"/>
              </a:rPr>
              <a:t>Group</a:t>
            </a:r>
            <a:r>
              <a:rPr lang="tr-TR" sz="3200" b="1" dirty="0">
                <a:latin typeface="Bookman Old Style" panose="02050604050505020204" pitchFamily="18" charset="0"/>
              </a:rPr>
              <a:t> </a:t>
            </a:r>
            <a:r>
              <a:rPr lang="tr-TR" sz="3200" b="1" dirty="0" err="1">
                <a:latin typeface="Bookman Old Style" panose="02050604050505020204" pitchFamily="18" charset="0"/>
              </a:rPr>
              <a:t>Resources</a:t>
            </a:r>
            <a:r>
              <a:rPr lang="tr-TR" sz="3200" b="1" dirty="0">
                <a:latin typeface="Bookman Old Style" panose="02050604050505020204" pitchFamily="18" charset="0"/>
              </a:rPr>
              <a:t> </a:t>
            </a:r>
            <a:r>
              <a:rPr lang="tr-TR" sz="3200" b="1" dirty="0" err="1">
                <a:latin typeface="Bookman Old Style" panose="02050604050505020204" pitchFamily="18" charset="0"/>
              </a:rPr>
              <a:t>plannıng</a:t>
            </a:r>
            <a:endParaRPr lang="en-GB" sz="3200" b="1" dirty="0">
              <a:latin typeface="Bookman Old Style" panose="02050604050505020204" pitchFamily="18" charset="0"/>
            </a:endParaRPr>
          </a:p>
        </p:txBody>
      </p:sp>
      <p:sp>
        <p:nvSpPr>
          <p:cNvPr id="8" name="Slayt Numarası Yer Tutucusu 7"/>
          <p:cNvSpPr>
            <a:spLocks noGrp="1"/>
          </p:cNvSpPr>
          <p:nvPr>
            <p:ph type="sldNum" sz="quarter" idx="12"/>
          </p:nvPr>
        </p:nvSpPr>
        <p:spPr/>
        <p:txBody>
          <a:bodyPr/>
          <a:lstStyle/>
          <a:p>
            <a:fld id="{4FAB73BC-B049-4115-A692-8D63A059BFB8}" type="slidenum">
              <a:rPr lang="en-US" smtClean="0"/>
              <a:t>16</a:t>
            </a:fld>
            <a:endParaRPr lang="en-US" dirty="0"/>
          </a:p>
        </p:txBody>
      </p:sp>
      <p:sp>
        <p:nvSpPr>
          <p:cNvPr id="3" name="İçerik Yer Tutucusu 2"/>
          <p:cNvSpPr>
            <a:spLocks noGrp="1"/>
          </p:cNvSpPr>
          <p:nvPr>
            <p:ph idx="1"/>
          </p:nvPr>
        </p:nvSpPr>
        <p:spPr>
          <a:xfrm>
            <a:off x="370256" y="956734"/>
            <a:ext cx="10573744" cy="5190066"/>
          </a:xfrm>
        </p:spPr>
        <p:txBody>
          <a:bodyPr>
            <a:normAutofit/>
          </a:bodyPr>
          <a:lstStyle/>
          <a:p>
            <a:pPr marL="0" indent="0">
              <a:buNone/>
            </a:pPr>
            <a:endParaRPr lang="tr-TR" dirty="0" smtClean="0">
              <a:latin typeface="Bookman Old Style" panose="02050604050505020204" pitchFamily="18" charset="0"/>
            </a:endParaRPr>
          </a:p>
          <a:p>
            <a:pPr algn="just">
              <a:lnSpc>
                <a:spcPct val="150000"/>
              </a:lnSpc>
            </a:pPr>
            <a:r>
              <a:rPr lang="en-US" dirty="0" smtClean="0">
                <a:latin typeface="Bookman Old Style" panose="02050604050505020204" pitchFamily="18" charset="0"/>
              </a:rPr>
              <a:t>It is also determined in this sub-module that the audit teams will carry out auditing on which dates and where they are located (at the center or on the spot).</a:t>
            </a:r>
          </a:p>
        </p:txBody>
      </p:sp>
    </p:spTree>
    <p:extLst>
      <p:ext uri="{BB962C8B-B14F-4D97-AF65-F5344CB8AC3E}">
        <p14:creationId xmlns:p14="http://schemas.microsoft.com/office/powerpoint/2010/main" val="886304547"/>
      </p:ext>
    </p:extLst>
  </p:cSld>
  <p:clrMapOvr>
    <a:masterClrMapping/>
  </p:clrMapOvr>
  <p:transition spd="slow">
    <p:randomBar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70256" y="22059"/>
            <a:ext cx="10573744" cy="1080000"/>
          </a:xfrm>
        </p:spPr>
        <p:txBody>
          <a:bodyPr>
            <a:normAutofit/>
          </a:bodyPr>
          <a:lstStyle/>
          <a:p>
            <a:r>
              <a:rPr lang="tr-TR" sz="3200" b="1" dirty="0" err="1">
                <a:latin typeface="Bookman Old Style" panose="02050604050505020204" pitchFamily="18" charset="0"/>
              </a:rPr>
              <a:t>Group</a:t>
            </a:r>
            <a:r>
              <a:rPr lang="tr-TR" sz="3200" b="1" dirty="0">
                <a:latin typeface="Bookman Old Style" panose="02050604050505020204" pitchFamily="18" charset="0"/>
              </a:rPr>
              <a:t> </a:t>
            </a:r>
            <a:r>
              <a:rPr lang="tr-TR" sz="3200" b="1" dirty="0" err="1">
                <a:latin typeface="Bookman Old Style" panose="02050604050505020204" pitchFamily="18" charset="0"/>
              </a:rPr>
              <a:t>Resources</a:t>
            </a:r>
            <a:r>
              <a:rPr lang="tr-TR" sz="3200" b="1" dirty="0">
                <a:latin typeface="Bookman Old Style" panose="02050604050505020204" pitchFamily="18" charset="0"/>
              </a:rPr>
              <a:t> </a:t>
            </a:r>
            <a:r>
              <a:rPr lang="tr-TR" sz="3200" b="1" dirty="0" err="1">
                <a:latin typeface="Bookman Old Style" panose="02050604050505020204" pitchFamily="18" charset="0"/>
              </a:rPr>
              <a:t>plannıng</a:t>
            </a:r>
            <a:endParaRPr lang="en-GB" sz="3200" b="1" dirty="0">
              <a:latin typeface="Bookman Old Style" panose="02050604050505020204" pitchFamily="18" charset="0"/>
            </a:endParaRPr>
          </a:p>
        </p:txBody>
      </p:sp>
      <p:sp>
        <p:nvSpPr>
          <p:cNvPr id="8" name="Slayt Numarası Yer Tutucusu 7"/>
          <p:cNvSpPr>
            <a:spLocks noGrp="1"/>
          </p:cNvSpPr>
          <p:nvPr>
            <p:ph type="sldNum" sz="quarter" idx="12"/>
          </p:nvPr>
        </p:nvSpPr>
        <p:spPr/>
        <p:txBody>
          <a:bodyPr/>
          <a:lstStyle/>
          <a:p>
            <a:fld id="{4FAB73BC-B049-4115-A692-8D63A059BFB8}" type="slidenum">
              <a:rPr lang="en-US" smtClean="0"/>
              <a:t>17</a:t>
            </a:fld>
            <a:endParaRPr lang="en-US" dirty="0"/>
          </a:p>
        </p:txBody>
      </p:sp>
      <p:sp>
        <p:nvSpPr>
          <p:cNvPr id="3" name="İçerik Yer Tutucusu 2"/>
          <p:cNvSpPr>
            <a:spLocks noGrp="1"/>
          </p:cNvSpPr>
          <p:nvPr>
            <p:ph idx="1"/>
          </p:nvPr>
        </p:nvSpPr>
        <p:spPr>
          <a:xfrm>
            <a:off x="370256" y="956734"/>
            <a:ext cx="10573744" cy="5190066"/>
          </a:xfrm>
        </p:spPr>
        <p:txBody>
          <a:bodyPr>
            <a:normAutofit/>
          </a:bodyPr>
          <a:lstStyle/>
          <a:p>
            <a:pPr marL="0" indent="0">
              <a:buNone/>
            </a:pPr>
            <a:endParaRPr lang="tr-TR" dirty="0" smtClean="0"/>
          </a:p>
          <a:p>
            <a:endParaRPr lang="tr-TR" dirty="0" smtClean="0">
              <a:latin typeface="Bookman Old Style" panose="02050604050505020204" pitchFamily="18" charset="0"/>
            </a:endParaRPr>
          </a:p>
          <a:p>
            <a:endParaRPr lang="tr-TR" dirty="0">
              <a:latin typeface="Bookman Old Style" panose="02050604050505020204" pitchFamily="18" charset="0"/>
            </a:endParaRPr>
          </a:p>
          <a:p>
            <a:endParaRPr lang="tr-TR" dirty="0" smtClean="0">
              <a:latin typeface="Bookman Old Style" panose="02050604050505020204" pitchFamily="18" charset="0"/>
            </a:endParaRPr>
          </a:p>
          <a:p>
            <a:endParaRPr lang="tr-TR" dirty="0">
              <a:latin typeface="Bookman Old Style" panose="02050604050505020204" pitchFamily="18" charset="0"/>
            </a:endParaRPr>
          </a:p>
          <a:p>
            <a:endParaRPr lang="tr-TR" dirty="0" smtClean="0">
              <a:latin typeface="Bookman Old Style" panose="02050604050505020204" pitchFamily="18" charset="0"/>
            </a:endParaRPr>
          </a:p>
          <a:p>
            <a:endParaRPr lang="tr-TR" dirty="0">
              <a:latin typeface="Bookman Old Style" panose="02050604050505020204" pitchFamily="18" charset="0"/>
            </a:endParaRPr>
          </a:p>
          <a:p>
            <a:endParaRPr lang="tr-TR" dirty="0" smtClean="0">
              <a:latin typeface="Bookman Old Style" panose="02050604050505020204" pitchFamily="18" charset="0"/>
            </a:endParaRPr>
          </a:p>
          <a:p>
            <a:endParaRPr lang="tr-TR" dirty="0" smtClean="0">
              <a:latin typeface="Bookman Old Style" panose="02050604050505020204" pitchFamily="18" charset="0"/>
            </a:endParaRPr>
          </a:p>
          <a:p>
            <a:endParaRPr lang="tr-TR" dirty="0" smtClean="0">
              <a:latin typeface="Bookman Old Style" panose="02050604050505020204" pitchFamily="18" charset="0"/>
            </a:endParaRPr>
          </a:p>
          <a:p>
            <a:endParaRPr lang="tr-TR" dirty="0" smtClean="0">
              <a:latin typeface="Bookman Old Style" panose="02050604050505020204" pitchFamily="18" charset="0"/>
            </a:endParaRP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256" y="1260000"/>
            <a:ext cx="11009868" cy="4886800"/>
          </a:xfrm>
          <a:prstGeom prst="rect">
            <a:avLst/>
          </a:prstGeom>
        </p:spPr>
      </p:pic>
    </p:spTree>
    <p:extLst>
      <p:ext uri="{BB962C8B-B14F-4D97-AF65-F5344CB8AC3E}">
        <p14:creationId xmlns:p14="http://schemas.microsoft.com/office/powerpoint/2010/main" val="1514101610"/>
      </p:ext>
    </p:extLst>
  </p:cSld>
  <p:clrMapOvr>
    <a:masterClrMapping/>
  </p:clrMapOvr>
  <p:transition spd="slow">
    <p:randomBar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32262" y="46997"/>
            <a:ext cx="10511738" cy="1080000"/>
          </a:xfrm>
        </p:spPr>
        <p:txBody>
          <a:bodyPr>
            <a:normAutofit/>
          </a:bodyPr>
          <a:lstStyle/>
          <a:p>
            <a:r>
              <a:rPr lang="tr-TR" sz="3200" b="1" dirty="0" err="1" smtClean="0">
                <a:latin typeface="Bookman Old Style" panose="02050604050505020204" pitchFamily="18" charset="0"/>
              </a:rPr>
              <a:t>plannıng</a:t>
            </a:r>
            <a:endParaRPr lang="en-GB" sz="3200" b="1" dirty="0">
              <a:latin typeface="Bookman Old Style" panose="02050604050505020204" pitchFamily="18" charset="0"/>
            </a:endParaRPr>
          </a:p>
        </p:txBody>
      </p:sp>
      <p:sp>
        <p:nvSpPr>
          <p:cNvPr id="8" name="Slayt Numarası Yer Tutucusu 7"/>
          <p:cNvSpPr>
            <a:spLocks noGrp="1"/>
          </p:cNvSpPr>
          <p:nvPr>
            <p:ph type="sldNum" sz="quarter" idx="12"/>
          </p:nvPr>
        </p:nvSpPr>
        <p:spPr/>
        <p:txBody>
          <a:bodyPr/>
          <a:lstStyle/>
          <a:p>
            <a:fld id="{4FAB73BC-B049-4115-A692-8D63A059BFB8}" type="slidenum">
              <a:rPr lang="en-US" smtClean="0"/>
              <a:t>18</a:t>
            </a:fld>
            <a:endParaRPr lang="en-US" dirty="0"/>
          </a:p>
        </p:txBody>
      </p:sp>
      <p:sp>
        <p:nvSpPr>
          <p:cNvPr id="6" name="İçerik Yer Tutucusu 2"/>
          <p:cNvSpPr>
            <a:spLocks noGrp="1"/>
          </p:cNvSpPr>
          <p:nvPr>
            <p:ph idx="1"/>
          </p:nvPr>
        </p:nvSpPr>
        <p:spPr>
          <a:xfrm>
            <a:off x="370256" y="956734"/>
            <a:ext cx="10573744" cy="5190066"/>
          </a:xfrm>
        </p:spPr>
        <p:txBody>
          <a:bodyPr>
            <a:normAutofit lnSpcReduction="10000"/>
          </a:bodyPr>
          <a:lstStyle/>
          <a:p>
            <a:pPr marL="0" indent="0">
              <a:buNone/>
            </a:pPr>
            <a:r>
              <a:rPr lang="en-US" dirty="0" smtClean="0">
                <a:latin typeface="Bookman Old Style" panose="02050604050505020204" pitchFamily="18" charset="0"/>
              </a:rPr>
              <a:t>The planning module consists of 8 sub-modules:</a:t>
            </a:r>
          </a:p>
          <a:p>
            <a:pPr algn="just">
              <a:lnSpc>
                <a:spcPct val="150000"/>
              </a:lnSpc>
            </a:pPr>
            <a:r>
              <a:rPr lang="en-US" dirty="0" smtClean="0">
                <a:latin typeface="Bookman Old Style" panose="02050604050505020204" pitchFamily="18" charset="0"/>
              </a:rPr>
              <a:t>Understanding Auditee – Planning</a:t>
            </a:r>
          </a:p>
          <a:p>
            <a:pPr algn="just">
              <a:lnSpc>
                <a:spcPct val="150000"/>
              </a:lnSpc>
            </a:pPr>
            <a:r>
              <a:rPr lang="en-US" dirty="0" smtClean="0">
                <a:latin typeface="Bookman Old Style" panose="02050604050505020204" pitchFamily="18" charset="0"/>
              </a:rPr>
              <a:t>Understanding Auditee – Fieldwork</a:t>
            </a:r>
          </a:p>
          <a:p>
            <a:pPr algn="just">
              <a:lnSpc>
                <a:spcPct val="150000"/>
              </a:lnSpc>
            </a:pPr>
            <a:r>
              <a:rPr lang="en-US" dirty="0" smtClean="0">
                <a:latin typeface="Bookman Old Style" panose="02050604050505020204" pitchFamily="18" charset="0"/>
              </a:rPr>
              <a:t>Accounting Area &amp; Materiality Determination</a:t>
            </a:r>
          </a:p>
          <a:p>
            <a:pPr algn="just">
              <a:lnSpc>
                <a:spcPct val="150000"/>
              </a:lnSpc>
            </a:pPr>
            <a:r>
              <a:rPr lang="en-US" dirty="0" smtClean="0">
                <a:latin typeface="Bookman Old Style" panose="02050604050505020204" pitchFamily="18" charset="0"/>
              </a:rPr>
              <a:t>Risk Assessment</a:t>
            </a:r>
          </a:p>
          <a:p>
            <a:pPr algn="just">
              <a:lnSpc>
                <a:spcPct val="150000"/>
              </a:lnSpc>
            </a:pPr>
            <a:r>
              <a:rPr lang="en-US" dirty="0" smtClean="0">
                <a:latin typeface="Bookman Old Style" panose="02050604050505020204" pitchFamily="18" charset="0"/>
              </a:rPr>
              <a:t>Test </a:t>
            </a:r>
            <a:r>
              <a:rPr lang="tr-TR" dirty="0" smtClean="0">
                <a:latin typeface="Bookman Old Style" panose="02050604050505020204" pitchFamily="18" charset="0"/>
              </a:rPr>
              <a:t>o</a:t>
            </a:r>
            <a:r>
              <a:rPr lang="en-US" dirty="0" smtClean="0">
                <a:latin typeface="Bookman Old Style" panose="02050604050505020204" pitchFamily="18" charset="0"/>
              </a:rPr>
              <a:t>f Controls</a:t>
            </a:r>
          </a:p>
          <a:p>
            <a:pPr algn="just">
              <a:lnSpc>
                <a:spcPct val="150000"/>
              </a:lnSpc>
            </a:pPr>
            <a:r>
              <a:rPr lang="en-US" dirty="0" smtClean="0">
                <a:latin typeface="Bookman Old Style" panose="02050604050505020204" pitchFamily="18" charset="0"/>
              </a:rPr>
              <a:t>Assessment of Planning Studies</a:t>
            </a:r>
          </a:p>
          <a:p>
            <a:pPr algn="just">
              <a:lnSpc>
                <a:spcPct val="150000"/>
              </a:lnSpc>
            </a:pPr>
            <a:r>
              <a:rPr lang="en-US" dirty="0" smtClean="0">
                <a:latin typeface="Bookman Old Style" panose="02050604050505020204" pitchFamily="18" charset="0"/>
              </a:rPr>
              <a:t>Audit Plan</a:t>
            </a:r>
          </a:p>
          <a:p>
            <a:pPr algn="just">
              <a:lnSpc>
                <a:spcPct val="150000"/>
              </a:lnSpc>
            </a:pPr>
            <a:r>
              <a:rPr lang="en-US" dirty="0" smtClean="0">
                <a:latin typeface="Bookman Old Style" panose="02050604050505020204" pitchFamily="18" charset="0"/>
              </a:rPr>
              <a:t>Audit Program</a:t>
            </a:r>
          </a:p>
          <a:p>
            <a:pPr algn="just">
              <a:lnSpc>
                <a:spcPct val="150000"/>
              </a:lnSpc>
            </a:pPr>
            <a:endParaRPr lang="tr-TR" dirty="0" smtClean="0">
              <a:latin typeface="Bookman Old Style" panose="02050604050505020204" pitchFamily="18" charset="0"/>
            </a:endParaRPr>
          </a:p>
          <a:p>
            <a:pPr algn="just">
              <a:lnSpc>
                <a:spcPct val="150000"/>
              </a:lnSpc>
            </a:pPr>
            <a:endParaRPr lang="tr-TR" dirty="0" smtClean="0">
              <a:latin typeface="Bookman Old Style" panose="02050604050505020204" pitchFamily="18" charset="0"/>
            </a:endParaRPr>
          </a:p>
          <a:p>
            <a:pPr algn="just">
              <a:lnSpc>
                <a:spcPct val="150000"/>
              </a:lnSpc>
            </a:pPr>
            <a:endParaRPr lang="tr-TR" dirty="0">
              <a:latin typeface="Bookman Old Style" panose="02050604050505020204" pitchFamily="18" charset="0"/>
            </a:endParaRPr>
          </a:p>
          <a:p>
            <a:pPr algn="just">
              <a:lnSpc>
                <a:spcPct val="150000"/>
              </a:lnSpc>
            </a:pPr>
            <a:endParaRPr lang="tr-TR" dirty="0" smtClean="0">
              <a:latin typeface="Bookman Old Style" panose="02050604050505020204" pitchFamily="18" charset="0"/>
            </a:endParaRPr>
          </a:p>
        </p:txBody>
      </p:sp>
    </p:spTree>
    <p:extLst>
      <p:ext uri="{BB962C8B-B14F-4D97-AF65-F5344CB8AC3E}">
        <p14:creationId xmlns:p14="http://schemas.microsoft.com/office/powerpoint/2010/main" val="3807399997"/>
      </p:ext>
    </p:extLst>
  </p:cSld>
  <p:clrMapOvr>
    <a:masterClrMapping/>
  </p:clrMapOvr>
  <p:transition spd="slow">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35113" y="1079869"/>
            <a:ext cx="10800000" cy="4860000"/>
          </a:xfrm>
        </p:spPr>
        <p:txBody>
          <a:bodyPr>
            <a:normAutofit/>
          </a:bodyPr>
          <a:lstStyle/>
          <a:p>
            <a:pPr algn="just"/>
            <a:r>
              <a:rPr lang="en-US" sz="1900" dirty="0" err="1" smtClean="0">
                <a:latin typeface="Bookman Old Style" panose="02050604050505020204" pitchFamily="18" charset="0"/>
              </a:rPr>
              <a:t>SayCap</a:t>
            </a:r>
            <a:r>
              <a:rPr lang="en-US" sz="1900" dirty="0" smtClean="0">
                <a:latin typeface="Bookman Old Style" panose="02050604050505020204" pitchFamily="18" charset="0"/>
              </a:rPr>
              <a:t> is an Audit Management System by which entire audit cycle proceeds step by step. </a:t>
            </a:r>
          </a:p>
          <a:p>
            <a:pPr algn="just"/>
            <a:r>
              <a:rPr lang="en-US" sz="1900" dirty="0" smtClean="0">
                <a:latin typeface="Bookman Old Style" panose="02050604050505020204" pitchFamily="18" charset="0"/>
              </a:rPr>
              <a:t>It is appropriate for TCA’s requirements and audit processes.</a:t>
            </a:r>
          </a:p>
          <a:p>
            <a:pPr algn="just"/>
            <a:r>
              <a:rPr lang="en-US" sz="1900" dirty="0" smtClean="0">
                <a:latin typeface="Bookman Old Style" panose="02050604050505020204" pitchFamily="18" charset="0"/>
              </a:rPr>
              <a:t>It is adaptable and flexible to changing legal regulations, audit standards or needs.</a:t>
            </a:r>
          </a:p>
          <a:p>
            <a:pPr algn="just"/>
            <a:endParaRPr lang="en-US" sz="1900" dirty="0" smtClean="0">
              <a:latin typeface="Bookman Old Style" panose="02050604050505020204" pitchFamily="18" charset="0"/>
            </a:endParaRPr>
          </a:p>
          <a:p>
            <a:endParaRPr lang="en-US" dirty="0" smtClean="0">
              <a:latin typeface="Bookman Old Style" panose="02050604050505020204" pitchFamily="18" charset="0"/>
            </a:endParaRPr>
          </a:p>
        </p:txBody>
      </p:sp>
      <p:sp>
        <p:nvSpPr>
          <p:cNvPr id="8" name="Slayt Numarası Yer Tutucusu 7"/>
          <p:cNvSpPr>
            <a:spLocks noGrp="1"/>
          </p:cNvSpPr>
          <p:nvPr>
            <p:ph type="sldNum" sz="quarter" idx="12"/>
          </p:nvPr>
        </p:nvSpPr>
        <p:spPr/>
        <p:txBody>
          <a:bodyPr/>
          <a:lstStyle/>
          <a:p>
            <a:fld id="{4FAB73BC-B049-4115-A692-8D63A059BFB8}" type="slidenum">
              <a:rPr lang="en-US" smtClean="0"/>
              <a:t>1</a:t>
            </a:fld>
            <a:endParaRPr lang="en-US" dirty="0"/>
          </a:p>
        </p:txBody>
      </p:sp>
    </p:spTree>
    <p:extLst>
      <p:ext uri="{BB962C8B-B14F-4D97-AF65-F5344CB8AC3E}">
        <p14:creationId xmlns:p14="http://schemas.microsoft.com/office/powerpoint/2010/main" val="185991057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750"/>
                            </p:stCondLst>
                            <p:childTnLst>
                              <p:par>
                                <p:cTn id="9" presetID="10" presetClass="entr" presetSubtype="0" fill="hold" nodeType="afterEffect">
                                  <p:stCondLst>
                                    <p:cond delay="25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500"/>
                            </p:stCondLst>
                            <p:childTnLst>
                              <p:par>
                                <p:cTn id="13" presetID="10" presetClass="entr" presetSubtype="0" fill="hold" nodeType="afterEffect">
                                  <p:stCondLst>
                                    <p:cond delay="25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57447" y="30373"/>
            <a:ext cx="10586553" cy="1080000"/>
          </a:xfrm>
        </p:spPr>
        <p:txBody>
          <a:bodyPr>
            <a:normAutofit/>
          </a:bodyPr>
          <a:lstStyle/>
          <a:p>
            <a:r>
              <a:rPr lang="tr-TR" sz="3200" b="1" dirty="0" err="1" smtClean="0">
                <a:latin typeface="Bookman Old Style" panose="02050604050505020204" pitchFamily="18" charset="0"/>
              </a:rPr>
              <a:t>plannıng</a:t>
            </a:r>
            <a:endParaRPr lang="en-GB" sz="3200" b="1" dirty="0">
              <a:latin typeface="Bookman Old Style" panose="02050604050505020204" pitchFamily="18" charset="0"/>
            </a:endParaRPr>
          </a:p>
        </p:txBody>
      </p:sp>
      <p:sp>
        <p:nvSpPr>
          <p:cNvPr id="8" name="Slayt Numarası Yer Tutucusu 7"/>
          <p:cNvSpPr>
            <a:spLocks noGrp="1"/>
          </p:cNvSpPr>
          <p:nvPr>
            <p:ph type="sldNum" sz="quarter" idx="12"/>
          </p:nvPr>
        </p:nvSpPr>
        <p:spPr/>
        <p:txBody>
          <a:bodyPr/>
          <a:lstStyle/>
          <a:p>
            <a:fld id="{4FAB73BC-B049-4115-A692-8D63A059BFB8}" type="slidenum">
              <a:rPr lang="en-US" smtClean="0"/>
              <a:t>19</a:t>
            </a:fld>
            <a:endParaRPr lang="en-US" dirty="0"/>
          </a:p>
        </p:txBody>
      </p:sp>
      <p:pic>
        <p:nvPicPr>
          <p:cNvPr id="5122" name="Picture 2" descr="F:\SayCap Sunum\SayCap 5.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7447" y="1313645"/>
            <a:ext cx="11047615" cy="4871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1812821"/>
      </p:ext>
    </p:extLst>
  </p:cSld>
  <p:clrMapOvr>
    <a:masterClrMapping/>
  </p:clrMapOvr>
  <p:transition spd="slow">
    <p:randomBar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4000" y="180000"/>
            <a:ext cx="10260000" cy="1080000"/>
          </a:xfrm>
        </p:spPr>
        <p:txBody>
          <a:bodyPr>
            <a:normAutofit fontScale="90000"/>
          </a:bodyPr>
          <a:lstStyle/>
          <a:p>
            <a:r>
              <a:rPr lang="tr-TR" sz="4000" b="1" dirty="0" err="1" smtClean="0">
                <a:latin typeface="Bookman Old Style" panose="02050604050505020204" pitchFamily="18" charset="0"/>
              </a:rPr>
              <a:t>UnderstandIng</a:t>
            </a:r>
            <a:r>
              <a:rPr lang="tr-TR" sz="4000" b="1" dirty="0" smtClean="0">
                <a:latin typeface="Bookman Old Style" panose="02050604050505020204" pitchFamily="18" charset="0"/>
              </a:rPr>
              <a:t> </a:t>
            </a:r>
            <a:r>
              <a:rPr lang="tr-TR" sz="4000" b="1" dirty="0" err="1" smtClean="0">
                <a:latin typeface="Bookman Old Style" panose="02050604050505020204" pitchFamily="18" charset="0"/>
              </a:rPr>
              <a:t>AudItee</a:t>
            </a:r>
            <a:r>
              <a:rPr lang="tr-TR" sz="4000" b="1" dirty="0" smtClean="0">
                <a:latin typeface="Bookman Old Style" panose="02050604050505020204" pitchFamily="18" charset="0"/>
              </a:rPr>
              <a:t> </a:t>
            </a:r>
            <a:r>
              <a:rPr lang="tr-TR" sz="4000" b="1" dirty="0">
                <a:latin typeface="Bookman Old Style" panose="02050604050505020204" pitchFamily="18" charset="0"/>
              </a:rPr>
              <a:t>– </a:t>
            </a:r>
            <a:r>
              <a:rPr lang="tr-TR" sz="4000" b="1" dirty="0" err="1" smtClean="0">
                <a:latin typeface="Bookman Old Style" panose="02050604050505020204" pitchFamily="18" charset="0"/>
              </a:rPr>
              <a:t>PlannIng</a:t>
            </a:r>
            <a:r>
              <a:rPr lang="tr-TR" sz="4000" dirty="0">
                <a:latin typeface="Bookman Old Style" panose="02050604050505020204" pitchFamily="18" charset="0"/>
              </a:rPr>
              <a:t/>
            </a:r>
            <a:br>
              <a:rPr lang="tr-TR" sz="4000" dirty="0">
                <a:latin typeface="Bookman Old Style" panose="02050604050505020204" pitchFamily="18" charset="0"/>
              </a:rPr>
            </a:br>
            <a:endParaRPr lang="en-GB" sz="4000" b="1" dirty="0">
              <a:latin typeface="Book Antiqua" panose="02040602050305030304" pitchFamily="18" charset="0"/>
            </a:endParaRPr>
          </a:p>
        </p:txBody>
      </p:sp>
      <p:sp>
        <p:nvSpPr>
          <p:cNvPr id="8" name="Slayt Numarası Yer Tutucusu 7"/>
          <p:cNvSpPr>
            <a:spLocks noGrp="1"/>
          </p:cNvSpPr>
          <p:nvPr>
            <p:ph type="sldNum" sz="quarter" idx="12"/>
          </p:nvPr>
        </p:nvSpPr>
        <p:spPr/>
        <p:txBody>
          <a:bodyPr/>
          <a:lstStyle/>
          <a:p>
            <a:fld id="{4FAB73BC-B049-4115-A692-8D63A059BFB8}" type="slidenum">
              <a:rPr lang="en-US" smtClean="0"/>
              <a:t>20</a:t>
            </a:fld>
            <a:endParaRPr lang="en-US" dirty="0"/>
          </a:p>
        </p:txBody>
      </p:sp>
      <p:sp>
        <p:nvSpPr>
          <p:cNvPr id="6" name="İçerik Yer Tutucusu 2"/>
          <p:cNvSpPr>
            <a:spLocks noGrp="1"/>
          </p:cNvSpPr>
          <p:nvPr>
            <p:ph idx="1"/>
          </p:nvPr>
        </p:nvSpPr>
        <p:spPr>
          <a:xfrm>
            <a:off x="370256" y="956734"/>
            <a:ext cx="10573744" cy="5190066"/>
          </a:xfrm>
        </p:spPr>
        <p:txBody>
          <a:bodyPr>
            <a:normAutofit/>
          </a:bodyPr>
          <a:lstStyle/>
          <a:p>
            <a:pPr algn="just">
              <a:lnSpc>
                <a:spcPct val="150000"/>
              </a:lnSpc>
            </a:pPr>
            <a:r>
              <a:rPr lang="en-US" dirty="0" smtClean="0">
                <a:latin typeface="Bookman Old Style" panose="02050604050505020204" pitchFamily="18" charset="0"/>
              </a:rPr>
              <a:t>The first step of planning module is planning of getting to know the entity.</a:t>
            </a:r>
          </a:p>
          <a:p>
            <a:pPr algn="just">
              <a:lnSpc>
                <a:spcPct val="150000"/>
              </a:lnSpc>
            </a:pPr>
            <a:r>
              <a:rPr lang="en-US" dirty="0" smtClean="0">
                <a:latin typeface="Bookman Old Style" panose="02050604050505020204" pitchFamily="18" charset="0"/>
              </a:rPr>
              <a:t>Like the other sub-planning steps at the planning module (Identifying the Account Areas and Materiality and Audit Program) the </a:t>
            </a:r>
            <a:r>
              <a:rPr lang="tr-TR" dirty="0" smtClean="0">
                <a:latin typeface="Bookman Old Style" panose="02050604050505020204" pitchFamily="18" charset="0"/>
              </a:rPr>
              <a:t>t</a:t>
            </a:r>
            <a:r>
              <a:rPr lang="en-US" dirty="0" err="1" smtClean="0">
                <a:latin typeface="Bookman Old Style" panose="02050604050505020204" pitchFamily="18" charset="0"/>
              </a:rPr>
              <a:t>eam</a:t>
            </a:r>
            <a:r>
              <a:rPr lang="en-US" dirty="0" smtClean="0">
                <a:latin typeface="Bookman Old Style" panose="02050604050505020204" pitchFamily="18" charset="0"/>
              </a:rPr>
              <a:t> </a:t>
            </a:r>
            <a:r>
              <a:rPr lang="tr-TR" dirty="0" smtClean="0">
                <a:latin typeface="Bookman Old Style" panose="02050604050505020204" pitchFamily="18" charset="0"/>
              </a:rPr>
              <a:t>l</a:t>
            </a:r>
            <a:r>
              <a:rPr lang="en-US" dirty="0" err="1" smtClean="0">
                <a:latin typeface="Bookman Old Style" panose="02050604050505020204" pitchFamily="18" charset="0"/>
              </a:rPr>
              <a:t>eader</a:t>
            </a:r>
            <a:r>
              <a:rPr lang="en-US" dirty="0" smtClean="0">
                <a:latin typeface="Bookman Old Style" panose="02050604050505020204" pitchFamily="18" charset="0"/>
              </a:rPr>
              <a:t> is authorized at this step.</a:t>
            </a:r>
          </a:p>
          <a:p>
            <a:pPr algn="just">
              <a:lnSpc>
                <a:spcPct val="150000"/>
              </a:lnSpc>
            </a:pPr>
            <a:r>
              <a:rPr lang="en-US" dirty="0" smtClean="0">
                <a:latin typeface="Bookman Old Style" panose="02050604050505020204" pitchFamily="18" charset="0"/>
              </a:rPr>
              <a:t>Team leader assigns the procedures to the auditors. These procedures may be mandatory or optional. Team leader may produce new procedures or may use procedures which exist in the procedure pool.</a:t>
            </a:r>
          </a:p>
          <a:p>
            <a:pPr algn="just">
              <a:lnSpc>
                <a:spcPct val="150000"/>
              </a:lnSpc>
            </a:pPr>
            <a:endParaRPr lang="tr-TR" dirty="0" smtClean="0">
              <a:latin typeface="Bookman Old Style" panose="02050604050505020204" pitchFamily="18" charset="0"/>
            </a:endParaRPr>
          </a:p>
          <a:p>
            <a:pPr algn="just">
              <a:lnSpc>
                <a:spcPct val="150000"/>
              </a:lnSpc>
            </a:pPr>
            <a:endParaRPr lang="tr-TR" dirty="0" smtClean="0">
              <a:latin typeface="Bookman Old Style" panose="02050604050505020204" pitchFamily="18" charset="0"/>
            </a:endParaRPr>
          </a:p>
          <a:p>
            <a:pPr algn="just">
              <a:lnSpc>
                <a:spcPct val="150000"/>
              </a:lnSpc>
            </a:pPr>
            <a:endParaRPr lang="tr-TR" dirty="0">
              <a:latin typeface="Bookman Old Style" panose="02050604050505020204" pitchFamily="18" charset="0"/>
            </a:endParaRPr>
          </a:p>
          <a:p>
            <a:pPr algn="just">
              <a:lnSpc>
                <a:spcPct val="150000"/>
              </a:lnSpc>
            </a:pPr>
            <a:endParaRPr lang="tr-TR" dirty="0" smtClean="0">
              <a:latin typeface="Bookman Old Style" panose="02050604050505020204" pitchFamily="18" charset="0"/>
            </a:endParaRPr>
          </a:p>
        </p:txBody>
      </p:sp>
    </p:spTree>
    <p:extLst>
      <p:ext uri="{BB962C8B-B14F-4D97-AF65-F5344CB8AC3E}">
        <p14:creationId xmlns:p14="http://schemas.microsoft.com/office/powerpoint/2010/main" val="2787123084"/>
      </p:ext>
    </p:extLst>
  </p:cSld>
  <p:clrMapOvr>
    <a:masterClrMapping/>
  </p:clrMapOvr>
  <p:transition spd="slow">
    <p:randomBar dir="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4000" y="13740"/>
            <a:ext cx="10260000" cy="1080000"/>
          </a:xfrm>
        </p:spPr>
        <p:txBody>
          <a:bodyPr>
            <a:normAutofit fontScale="90000"/>
          </a:bodyPr>
          <a:lstStyle/>
          <a:p>
            <a:r>
              <a:rPr lang="tr-TR" sz="4000" b="1" dirty="0" err="1">
                <a:latin typeface="Bookman Old Style" panose="02050604050505020204" pitchFamily="18" charset="0"/>
              </a:rPr>
              <a:t>UnderstandIng</a:t>
            </a:r>
            <a:r>
              <a:rPr lang="tr-TR" sz="4000" b="1" dirty="0">
                <a:latin typeface="Bookman Old Style" panose="02050604050505020204" pitchFamily="18" charset="0"/>
              </a:rPr>
              <a:t> </a:t>
            </a:r>
            <a:r>
              <a:rPr lang="tr-TR" sz="4000" b="1" dirty="0" err="1">
                <a:latin typeface="Bookman Old Style" panose="02050604050505020204" pitchFamily="18" charset="0"/>
              </a:rPr>
              <a:t>AudItee</a:t>
            </a:r>
            <a:r>
              <a:rPr lang="tr-TR" sz="4000" b="1" dirty="0">
                <a:latin typeface="Bookman Old Style" panose="02050604050505020204" pitchFamily="18" charset="0"/>
              </a:rPr>
              <a:t> – </a:t>
            </a:r>
            <a:r>
              <a:rPr lang="tr-TR" sz="4000" b="1" dirty="0" err="1">
                <a:latin typeface="Bookman Old Style" panose="02050604050505020204" pitchFamily="18" charset="0"/>
              </a:rPr>
              <a:t>PlannIng</a:t>
            </a:r>
            <a:endParaRPr lang="en-GB" sz="4000" b="1" dirty="0">
              <a:latin typeface="Book Antiqua" panose="02040602050305030304" pitchFamily="18" charset="0"/>
            </a:endParaRPr>
          </a:p>
        </p:txBody>
      </p:sp>
      <p:sp>
        <p:nvSpPr>
          <p:cNvPr id="8" name="Slayt Numarası Yer Tutucusu 7"/>
          <p:cNvSpPr>
            <a:spLocks noGrp="1"/>
          </p:cNvSpPr>
          <p:nvPr>
            <p:ph type="sldNum" sz="quarter" idx="12"/>
          </p:nvPr>
        </p:nvSpPr>
        <p:spPr/>
        <p:txBody>
          <a:bodyPr/>
          <a:lstStyle/>
          <a:p>
            <a:fld id="{4FAB73BC-B049-4115-A692-8D63A059BFB8}" type="slidenum">
              <a:rPr lang="en-US" smtClean="0"/>
              <a:t>21</a:t>
            </a:fld>
            <a:endParaRPr lang="en-US" dirty="0"/>
          </a:p>
        </p:txBody>
      </p:sp>
      <p:pic>
        <p:nvPicPr>
          <p:cNvPr id="5" name="İçerik Yer Tutucusu 4"/>
          <p:cNvPicPr>
            <a:picLocks noGrp="1" noChangeAspect="1"/>
          </p:cNvPicPr>
          <p:nvPr>
            <p:ph idx="1"/>
          </p:nvPr>
        </p:nvPicPr>
        <p:blipFill>
          <a:blip r:embed="rId2"/>
          <a:stretch>
            <a:fillRect/>
          </a:stretch>
        </p:blipFill>
        <p:spPr>
          <a:xfrm>
            <a:off x="421350" y="1213659"/>
            <a:ext cx="10889778" cy="4944998"/>
          </a:xfrm>
          <a:prstGeom prst="rect">
            <a:avLst/>
          </a:prstGeom>
          <a:noFill/>
        </p:spPr>
      </p:pic>
    </p:spTree>
    <p:extLst>
      <p:ext uri="{BB962C8B-B14F-4D97-AF65-F5344CB8AC3E}">
        <p14:creationId xmlns:p14="http://schemas.microsoft.com/office/powerpoint/2010/main" val="944075293"/>
      </p:ext>
    </p:extLst>
  </p:cSld>
  <p:clrMapOvr>
    <a:masterClrMapping/>
  </p:clrMapOvr>
  <p:transition spd="slow">
    <p:randomBar dir="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4000" y="13740"/>
            <a:ext cx="10260000" cy="1080000"/>
          </a:xfrm>
        </p:spPr>
        <p:txBody>
          <a:bodyPr>
            <a:normAutofit fontScale="90000"/>
          </a:bodyPr>
          <a:lstStyle/>
          <a:p>
            <a:r>
              <a:rPr lang="tr-TR" sz="4000" b="1" dirty="0" err="1">
                <a:latin typeface="Bookman Old Style" panose="02050604050505020204" pitchFamily="18" charset="0"/>
              </a:rPr>
              <a:t>UnderstandIng</a:t>
            </a:r>
            <a:r>
              <a:rPr lang="tr-TR" sz="4000" b="1" dirty="0">
                <a:latin typeface="Bookman Old Style" panose="02050604050505020204" pitchFamily="18" charset="0"/>
              </a:rPr>
              <a:t> </a:t>
            </a:r>
            <a:r>
              <a:rPr lang="tr-TR" sz="4000" b="1" dirty="0" err="1">
                <a:latin typeface="Bookman Old Style" panose="02050604050505020204" pitchFamily="18" charset="0"/>
              </a:rPr>
              <a:t>AudItee</a:t>
            </a:r>
            <a:r>
              <a:rPr lang="tr-TR" sz="4000" b="1" dirty="0">
                <a:latin typeface="Bookman Old Style" panose="02050604050505020204" pitchFamily="18" charset="0"/>
              </a:rPr>
              <a:t> – </a:t>
            </a:r>
            <a:r>
              <a:rPr lang="tr-TR" sz="4000" b="1" dirty="0" err="1">
                <a:latin typeface="Bookman Old Style" panose="02050604050505020204" pitchFamily="18" charset="0"/>
              </a:rPr>
              <a:t>PlannIng</a:t>
            </a:r>
            <a:endParaRPr lang="en-GB" sz="4000" b="1" dirty="0">
              <a:latin typeface="Book Antiqua" panose="02040602050305030304" pitchFamily="18" charset="0"/>
            </a:endParaRPr>
          </a:p>
        </p:txBody>
      </p:sp>
      <p:sp>
        <p:nvSpPr>
          <p:cNvPr id="8" name="Slayt Numarası Yer Tutucusu 7"/>
          <p:cNvSpPr>
            <a:spLocks noGrp="1"/>
          </p:cNvSpPr>
          <p:nvPr>
            <p:ph type="sldNum" sz="quarter" idx="12"/>
          </p:nvPr>
        </p:nvSpPr>
        <p:spPr/>
        <p:txBody>
          <a:bodyPr/>
          <a:lstStyle/>
          <a:p>
            <a:fld id="{4FAB73BC-B049-4115-A692-8D63A059BFB8}" type="slidenum">
              <a:rPr lang="en-US" smtClean="0"/>
              <a:t>22</a:t>
            </a:fld>
            <a:endParaRPr lang="en-US" dirty="0"/>
          </a:p>
        </p:txBody>
      </p:sp>
      <p:pic>
        <p:nvPicPr>
          <p:cNvPr id="4" name="İçerik Yer Tutucusu 3"/>
          <p:cNvPicPr>
            <a:picLocks noGrp="1" noChangeAspect="1"/>
          </p:cNvPicPr>
          <p:nvPr>
            <p:ph idx="1"/>
          </p:nvPr>
        </p:nvPicPr>
        <p:blipFill>
          <a:blip r:embed="rId2"/>
          <a:stretch>
            <a:fillRect/>
          </a:stretch>
        </p:blipFill>
        <p:spPr>
          <a:xfrm>
            <a:off x="432262" y="1188720"/>
            <a:ext cx="10878866" cy="4983480"/>
          </a:xfrm>
          <a:prstGeom prst="rect">
            <a:avLst/>
          </a:prstGeom>
        </p:spPr>
      </p:pic>
    </p:spTree>
    <p:extLst>
      <p:ext uri="{BB962C8B-B14F-4D97-AF65-F5344CB8AC3E}">
        <p14:creationId xmlns:p14="http://schemas.microsoft.com/office/powerpoint/2010/main" val="1924555349"/>
      </p:ext>
    </p:extLst>
  </p:cSld>
  <p:clrMapOvr>
    <a:masterClrMapping/>
  </p:clrMapOvr>
  <p:transition spd="slow">
    <p:randomBar dir="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4000" y="180000"/>
            <a:ext cx="10260000" cy="1080000"/>
          </a:xfrm>
        </p:spPr>
        <p:txBody>
          <a:bodyPr>
            <a:normAutofit fontScale="90000"/>
          </a:bodyPr>
          <a:lstStyle/>
          <a:p>
            <a:r>
              <a:rPr lang="tr-TR" sz="4000" b="1" dirty="0" err="1" smtClean="0">
                <a:latin typeface="Bookman Old Style" panose="02050604050505020204" pitchFamily="18" charset="0"/>
              </a:rPr>
              <a:t>UnderstandIng</a:t>
            </a:r>
            <a:r>
              <a:rPr lang="tr-TR" sz="4000" b="1" dirty="0" smtClean="0">
                <a:latin typeface="Bookman Old Style" panose="02050604050505020204" pitchFamily="18" charset="0"/>
              </a:rPr>
              <a:t> </a:t>
            </a:r>
            <a:r>
              <a:rPr lang="tr-TR" sz="4000" b="1" dirty="0" err="1" smtClean="0">
                <a:latin typeface="Bookman Old Style" panose="02050604050505020204" pitchFamily="18" charset="0"/>
              </a:rPr>
              <a:t>AudItee</a:t>
            </a:r>
            <a:r>
              <a:rPr lang="tr-TR" sz="4000" b="1" dirty="0" smtClean="0">
                <a:latin typeface="Bookman Old Style" panose="02050604050505020204" pitchFamily="18" charset="0"/>
              </a:rPr>
              <a:t> - FIELDWORK</a:t>
            </a:r>
            <a:r>
              <a:rPr lang="tr-TR" sz="4000" dirty="0">
                <a:latin typeface="Bookman Old Style" panose="02050604050505020204" pitchFamily="18" charset="0"/>
              </a:rPr>
              <a:t/>
            </a:r>
            <a:br>
              <a:rPr lang="tr-TR" sz="4000" dirty="0">
                <a:latin typeface="Bookman Old Style" panose="02050604050505020204" pitchFamily="18" charset="0"/>
              </a:rPr>
            </a:br>
            <a:endParaRPr lang="en-GB" sz="4000" b="1" dirty="0">
              <a:latin typeface="Book Antiqua" panose="02040602050305030304" pitchFamily="18" charset="0"/>
            </a:endParaRPr>
          </a:p>
        </p:txBody>
      </p:sp>
      <p:sp>
        <p:nvSpPr>
          <p:cNvPr id="8" name="Slayt Numarası Yer Tutucusu 7"/>
          <p:cNvSpPr>
            <a:spLocks noGrp="1"/>
          </p:cNvSpPr>
          <p:nvPr>
            <p:ph type="sldNum" sz="quarter" idx="12"/>
          </p:nvPr>
        </p:nvSpPr>
        <p:spPr/>
        <p:txBody>
          <a:bodyPr/>
          <a:lstStyle/>
          <a:p>
            <a:fld id="{4FAB73BC-B049-4115-A692-8D63A059BFB8}" type="slidenum">
              <a:rPr lang="en-US" smtClean="0"/>
              <a:t>23</a:t>
            </a:fld>
            <a:endParaRPr lang="en-US" dirty="0"/>
          </a:p>
        </p:txBody>
      </p:sp>
      <p:sp>
        <p:nvSpPr>
          <p:cNvPr id="6" name="İçerik Yer Tutucusu 2"/>
          <p:cNvSpPr>
            <a:spLocks noGrp="1"/>
          </p:cNvSpPr>
          <p:nvPr>
            <p:ph idx="1"/>
          </p:nvPr>
        </p:nvSpPr>
        <p:spPr>
          <a:xfrm>
            <a:off x="370256" y="956734"/>
            <a:ext cx="10573744" cy="5190066"/>
          </a:xfrm>
        </p:spPr>
        <p:txBody>
          <a:bodyPr>
            <a:normAutofit/>
          </a:bodyPr>
          <a:lstStyle/>
          <a:p>
            <a:pPr algn="just">
              <a:lnSpc>
                <a:spcPct val="150000"/>
              </a:lnSpc>
            </a:pPr>
            <a:r>
              <a:rPr lang="en-US" dirty="0">
                <a:latin typeface="Bookman Old Style" panose="02050604050505020204" pitchFamily="18" charset="0"/>
              </a:rPr>
              <a:t>At Planning and Execution </a:t>
            </a:r>
            <a:r>
              <a:rPr lang="tr-TR" dirty="0" smtClean="0">
                <a:latin typeface="Bookman Old Style" panose="02050604050505020204" pitchFamily="18" charset="0"/>
              </a:rPr>
              <a:t>m</a:t>
            </a:r>
            <a:r>
              <a:rPr lang="en-US" dirty="0" err="1" smtClean="0">
                <a:latin typeface="Bookman Old Style" panose="02050604050505020204" pitchFamily="18" charset="0"/>
              </a:rPr>
              <a:t>odules</a:t>
            </a:r>
            <a:r>
              <a:rPr lang="en-US" dirty="0" smtClean="0">
                <a:latin typeface="Bookman Old Style" panose="02050604050505020204" pitchFamily="18" charset="0"/>
              </a:rPr>
              <a:t> </a:t>
            </a:r>
            <a:r>
              <a:rPr lang="en-US" dirty="0">
                <a:latin typeface="Bookman Old Style" panose="02050604050505020204" pitchFamily="18" charset="0"/>
              </a:rPr>
              <a:t>of Say</a:t>
            </a:r>
            <a:r>
              <a:rPr lang="tr-TR" dirty="0">
                <a:latin typeface="Bookman Old Style" panose="02050604050505020204" pitchFamily="18" charset="0"/>
              </a:rPr>
              <a:t>C</a:t>
            </a:r>
            <a:r>
              <a:rPr lang="en-US" dirty="0" err="1">
                <a:latin typeface="Bookman Old Style" panose="02050604050505020204" pitchFamily="18" charset="0"/>
              </a:rPr>
              <a:t>ap</a:t>
            </a:r>
            <a:r>
              <a:rPr lang="en-US" dirty="0">
                <a:latin typeface="Bookman Old Style" panose="02050604050505020204" pitchFamily="18" charset="0"/>
              </a:rPr>
              <a:t> auditors record their all works by using procedures.</a:t>
            </a:r>
            <a:endParaRPr lang="tr-TR" dirty="0">
              <a:latin typeface="Bookman Old Style" panose="02050604050505020204" pitchFamily="18" charset="0"/>
            </a:endParaRPr>
          </a:p>
          <a:p>
            <a:pPr algn="just">
              <a:lnSpc>
                <a:spcPct val="150000"/>
              </a:lnSpc>
            </a:pPr>
            <a:r>
              <a:rPr lang="en-US" dirty="0" smtClean="0">
                <a:latin typeface="Bookman Old Style" panose="02050604050505020204" pitchFamily="18" charset="0"/>
              </a:rPr>
              <a:t>All procedures contains working papers. </a:t>
            </a:r>
            <a:endParaRPr lang="tr-TR" dirty="0" smtClean="0">
              <a:latin typeface="Bookman Old Style" panose="02050604050505020204" pitchFamily="18" charset="0"/>
            </a:endParaRPr>
          </a:p>
          <a:p>
            <a:pPr algn="just">
              <a:lnSpc>
                <a:spcPct val="150000"/>
              </a:lnSpc>
            </a:pPr>
            <a:r>
              <a:rPr lang="en-US" dirty="0" smtClean="0">
                <a:latin typeface="Bookman Old Style" panose="02050604050505020204" pitchFamily="18" charset="0"/>
              </a:rPr>
              <a:t>Auditors can also upload files (related files, reports </a:t>
            </a:r>
            <a:r>
              <a:rPr lang="en-US" dirty="0" err="1" smtClean="0">
                <a:latin typeface="Bookman Old Style" panose="02050604050505020204" pitchFamily="18" charset="0"/>
              </a:rPr>
              <a:t>etc</a:t>
            </a:r>
            <a:r>
              <a:rPr lang="en-US" dirty="0" smtClean="0">
                <a:latin typeface="Bookman Old Style" panose="02050604050505020204" pitchFamily="18" charset="0"/>
              </a:rPr>
              <a:t>). </a:t>
            </a:r>
            <a:endParaRPr lang="tr-TR" dirty="0" smtClean="0">
              <a:latin typeface="Bookman Old Style" panose="02050604050505020204" pitchFamily="18" charset="0"/>
            </a:endParaRPr>
          </a:p>
          <a:p>
            <a:pPr algn="just">
              <a:lnSpc>
                <a:spcPct val="150000"/>
              </a:lnSpc>
            </a:pPr>
            <a:r>
              <a:rPr lang="en-US" dirty="0" smtClean="0">
                <a:latin typeface="Bookman Old Style" panose="02050604050505020204" pitchFamily="18" charset="0"/>
              </a:rPr>
              <a:t>In contrast to the procedures in other steps, </a:t>
            </a:r>
            <a:r>
              <a:rPr lang="tr-TR" dirty="0" smtClean="0">
                <a:latin typeface="Bookman Old Style" panose="02050604050505020204" pitchFamily="18" charset="0"/>
              </a:rPr>
              <a:t>a</a:t>
            </a:r>
            <a:r>
              <a:rPr lang="en-US" dirty="0" err="1" smtClean="0">
                <a:latin typeface="Bookman Old Style" panose="02050604050505020204" pitchFamily="18" charset="0"/>
              </a:rPr>
              <a:t>uditors</a:t>
            </a:r>
            <a:r>
              <a:rPr lang="en-US" dirty="0" smtClean="0">
                <a:latin typeface="Bookman Old Style" panose="02050604050505020204" pitchFamily="18" charset="0"/>
              </a:rPr>
              <a:t> can also add risks (inherent or control risk) at this step. </a:t>
            </a:r>
            <a:endParaRPr lang="tr-TR" dirty="0" smtClean="0">
              <a:latin typeface="Bookman Old Style" panose="02050604050505020204" pitchFamily="18" charset="0"/>
            </a:endParaRPr>
          </a:p>
          <a:p>
            <a:pPr algn="just">
              <a:lnSpc>
                <a:spcPct val="150000"/>
              </a:lnSpc>
            </a:pPr>
            <a:r>
              <a:rPr lang="en-US" dirty="0" smtClean="0">
                <a:latin typeface="Bookman Old Style" panose="02050604050505020204" pitchFamily="18" charset="0"/>
              </a:rPr>
              <a:t>Besides, auditors can also add findings into the procedures. </a:t>
            </a:r>
            <a:endParaRPr lang="tr-TR" dirty="0" smtClean="0">
              <a:latin typeface="Bookman Old Style" panose="02050604050505020204" pitchFamily="18" charset="0"/>
            </a:endParaRPr>
          </a:p>
          <a:p>
            <a:pPr algn="just">
              <a:lnSpc>
                <a:spcPct val="150000"/>
              </a:lnSpc>
            </a:pPr>
            <a:r>
              <a:rPr lang="en-US" dirty="0" smtClean="0">
                <a:latin typeface="Bookman Old Style" panose="02050604050505020204" pitchFamily="18" charset="0"/>
              </a:rPr>
              <a:t>All procedures are completed by auditors and approved by the team leader</a:t>
            </a:r>
            <a:r>
              <a:rPr lang="tr-TR" dirty="0" smtClean="0">
                <a:latin typeface="Bookman Old Style" panose="02050604050505020204" pitchFamily="18" charset="0"/>
              </a:rPr>
              <a:t>.</a:t>
            </a:r>
          </a:p>
          <a:p>
            <a:pPr algn="just">
              <a:lnSpc>
                <a:spcPct val="150000"/>
              </a:lnSpc>
            </a:pPr>
            <a:endParaRPr lang="tr-TR" dirty="0" smtClean="0">
              <a:latin typeface="Bookman Old Style" panose="02050604050505020204" pitchFamily="18" charset="0"/>
            </a:endParaRPr>
          </a:p>
          <a:p>
            <a:pPr algn="just">
              <a:lnSpc>
                <a:spcPct val="150000"/>
              </a:lnSpc>
            </a:pPr>
            <a:endParaRPr lang="tr-TR" dirty="0" smtClean="0">
              <a:latin typeface="Bookman Old Style" panose="02050604050505020204" pitchFamily="18" charset="0"/>
            </a:endParaRPr>
          </a:p>
          <a:p>
            <a:pPr algn="just">
              <a:lnSpc>
                <a:spcPct val="150000"/>
              </a:lnSpc>
            </a:pPr>
            <a:endParaRPr lang="tr-TR" dirty="0">
              <a:latin typeface="Bookman Old Style" panose="02050604050505020204" pitchFamily="18" charset="0"/>
            </a:endParaRPr>
          </a:p>
          <a:p>
            <a:pPr algn="just">
              <a:lnSpc>
                <a:spcPct val="150000"/>
              </a:lnSpc>
            </a:pPr>
            <a:endParaRPr lang="tr-TR" dirty="0" smtClean="0">
              <a:latin typeface="Bookman Old Style" panose="02050604050505020204" pitchFamily="18" charset="0"/>
            </a:endParaRPr>
          </a:p>
        </p:txBody>
      </p:sp>
    </p:spTree>
    <p:extLst>
      <p:ext uri="{BB962C8B-B14F-4D97-AF65-F5344CB8AC3E}">
        <p14:creationId xmlns:p14="http://schemas.microsoft.com/office/powerpoint/2010/main" val="2052024282"/>
      </p:ext>
    </p:extLst>
  </p:cSld>
  <p:clrMapOvr>
    <a:masterClrMapping/>
  </p:clrMapOvr>
  <p:transition spd="slow">
    <p:randomBar dir="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4000" y="180000"/>
            <a:ext cx="10260000" cy="1080000"/>
          </a:xfrm>
        </p:spPr>
        <p:txBody>
          <a:bodyPr>
            <a:normAutofit fontScale="90000"/>
          </a:bodyPr>
          <a:lstStyle/>
          <a:p>
            <a:r>
              <a:rPr lang="tr-TR" sz="4000" b="1" dirty="0" err="1" smtClean="0">
                <a:latin typeface="Bookman Old Style" panose="02050604050505020204" pitchFamily="18" charset="0"/>
              </a:rPr>
              <a:t>UnderstandIng</a:t>
            </a:r>
            <a:r>
              <a:rPr lang="tr-TR" sz="4000" b="1" dirty="0" smtClean="0">
                <a:latin typeface="Bookman Old Style" panose="02050604050505020204" pitchFamily="18" charset="0"/>
              </a:rPr>
              <a:t> </a:t>
            </a:r>
            <a:r>
              <a:rPr lang="tr-TR" sz="4000" b="1" dirty="0" err="1" smtClean="0">
                <a:latin typeface="Bookman Old Style" panose="02050604050505020204" pitchFamily="18" charset="0"/>
              </a:rPr>
              <a:t>AudItee</a:t>
            </a:r>
            <a:r>
              <a:rPr lang="tr-TR" sz="4000" b="1" dirty="0" smtClean="0">
                <a:latin typeface="Bookman Old Style" panose="02050604050505020204" pitchFamily="18" charset="0"/>
              </a:rPr>
              <a:t> - FIELDWORK</a:t>
            </a:r>
            <a:r>
              <a:rPr lang="tr-TR" sz="4000" dirty="0">
                <a:latin typeface="Bookman Old Style" panose="02050604050505020204" pitchFamily="18" charset="0"/>
              </a:rPr>
              <a:t/>
            </a:r>
            <a:br>
              <a:rPr lang="tr-TR" sz="4000" dirty="0">
                <a:latin typeface="Bookman Old Style" panose="02050604050505020204" pitchFamily="18" charset="0"/>
              </a:rPr>
            </a:br>
            <a:endParaRPr lang="en-GB" sz="4000" b="1" dirty="0">
              <a:latin typeface="Book Antiqua" panose="02040602050305030304" pitchFamily="18" charset="0"/>
            </a:endParaRPr>
          </a:p>
        </p:txBody>
      </p:sp>
      <p:sp>
        <p:nvSpPr>
          <p:cNvPr id="8" name="Slayt Numarası Yer Tutucusu 7"/>
          <p:cNvSpPr>
            <a:spLocks noGrp="1"/>
          </p:cNvSpPr>
          <p:nvPr>
            <p:ph type="sldNum" sz="quarter" idx="12"/>
          </p:nvPr>
        </p:nvSpPr>
        <p:spPr/>
        <p:txBody>
          <a:bodyPr/>
          <a:lstStyle/>
          <a:p>
            <a:fld id="{4FAB73BC-B049-4115-A692-8D63A059BFB8}" type="slidenum">
              <a:rPr lang="en-US" smtClean="0"/>
              <a:t>24</a:t>
            </a:fld>
            <a:endParaRPr lang="en-US" dirty="0"/>
          </a:p>
        </p:txBody>
      </p:sp>
      <p:sp>
        <p:nvSpPr>
          <p:cNvPr id="6" name="İçerik Yer Tutucusu 2"/>
          <p:cNvSpPr>
            <a:spLocks noGrp="1"/>
          </p:cNvSpPr>
          <p:nvPr>
            <p:ph idx="1"/>
          </p:nvPr>
        </p:nvSpPr>
        <p:spPr>
          <a:xfrm>
            <a:off x="370256" y="956734"/>
            <a:ext cx="10573744" cy="5190066"/>
          </a:xfrm>
        </p:spPr>
        <p:txBody>
          <a:bodyPr>
            <a:normAutofit/>
          </a:bodyPr>
          <a:lstStyle/>
          <a:p>
            <a:pPr algn="just">
              <a:lnSpc>
                <a:spcPct val="150000"/>
              </a:lnSpc>
            </a:pPr>
            <a:endParaRPr lang="tr-TR" dirty="0" smtClean="0">
              <a:latin typeface="Bookman Old Style" panose="02050604050505020204" pitchFamily="18" charset="0"/>
            </a:endParaRPr>
          </a:p>
          <a:p>
            <a:pPr algn="just">
              <a:lnSpc>
                <a:spcPct val="150000"/>
              </a:lnSpc>
            </a:pPr>
            <a:endParaRPr lang="tr-TR" dirty="0">
              <a:latin typeface="Bookman Old Style" panose="02050604050505020204" pitchFamily="18" charset="0"/>
            </a:endParaRPr>
          </a:p>
          <a:p>
            <a:pPr algn="just">
              <a:lnSpc>
                <a:spcPct val="150000"/>
              </a:lnSpc>
            </a:pPr>
            <a:endParaRPr lang="tr-TR" dirty="0" smtClean="0">
              <a:latin typeface="Bookman Old Style" panose="02050604050505020204" pitchFamily="18" charset="0"/>
            </a:endParaRPr>
          </a:p>
        </p:txBody>
      </p:sp>
      <p:pic>
        <p:nvPicPr>
          <p:cNvPr id="5" name="İçerik Yer Tutucusu 8"/>
          <p:cNvPicPr>
            <a:picLocks noChangeAspect="1"/>
          </p:cNvPicPr>
          <p:nvPr/>
        </p:nvPicPr>
        <p:blipFill>
          <a:blip r:embed="rId2"/>
          <a:stretch>
            <a:fillRect/>
          </a:stretch>
        </p:blipFill>
        <p:spPr>
          <a:xfrm>
            <a:off x="370256" y="1180407"/>
            <a:ext cx="10940872" cy="4966393"/>
          </a:xfrm>
          <a:prstGeom prst="rect">
            <a:avLst/>
          </a:prstGeom>
        </p:spPr>
      </p:pic>
    </p:spTree>
    <p:extLst>
      <p:ext uri="{BB962C8B-B14F-4D97-AF65-F5344CB8AC3E}">
        <p14:creationId xmlns:p14="http://schemas.microsoft.com/office/powerpoint/2010/main" val="3011610263"/>
      </p:ext>
    </p:extLst>
  </p:cSld>
  <p:clrMapOvr>
    <a:masterClrMapping/>
  </p:clrMapOvr>
  <p:transition spd="slow">
    <p:randomBar dir="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4000" y="22057"/>
            <a:ext cx="10260000" cy="1080000"/>
          </a:xfrm>
        </p:spPr>
        <p:txBody>
          <a:bodyPr>
            <a:normAutofit fontScale="90000"/>
          </a:bodyPr>
          <a:lstStyle/>
          <a:p>
            <a:r>
              <a:rPr lang="tr-TR" sz="4000" b="1" dirty="0" err="1">
                <a:latin typeface="Bookman Old Style" panose="02050604050505020204" pitchFamily="18" charset="0"/>
              </a:rPr>
              <a:t>UnderstandIng</a:t>
            </a:r>
            <a:r>
              <a:rPr lang="tr-TR" sz="4000" b="1" dirty="0">
                <a:latin typeface="Bookman Old Style" panose="02050604050505020204" pitchFamily="18" charset="0"/>
              </a:rPr>
              <a:t> </a:t>
            </a:r>
            <a:r>
              <a:rPr lang="tr-TR" sz="4000" b="1" dirty="0" err="1">
                <a:latin typeface="Bookman Old Style" panose="02050604050505020204" pitchFamily="18" charset="0"/>
              </a:rPr>
              <a:t>AudItee</a:t>
            </a:r>
            <a:r>
              <a:rPr lang="tr-TR" sz="4000" b="1" dirty="0">
                <a:latin typeface="Bookman Old Style" panose="02050604050505020204" pitchFamily="18" charset="0"/>
              </a:rPr>
              <a:t> - FIELDWORK</a:t>
            </a:r>
            <a:endParaRPr lang="en-GB" sz="4000" b="1" dirty="0">
              <a:latin typeface="Book Antiqua" panose="02040602050305030304" pitchFamily="18" charset="0"/>
            </a:endParaRPr>
          </a:p>
        </p:txBody>
      </p:sp>
      <p:sp>
        <p:nvSpPr>
          <p:cNvPr id="8" name="Slayt Numarası Yer Tutucusu 7"/>
          <p:cNvSpPr>
            <a:spLocks noGrp="1"/>
          </p:cNvSpPr>
          <p:nvPr>
            <p:ph type="sldNum" sz="quarter" idx="12"/>
          </p:nvPr>
        </p:nvSpPr>
        <p:spPr/>
        <p:txBody>
          <a:bodyPr/>
          <a:lstStyle/>
          <a:p>
            <a:fld id="{4FAB73BC-B049-4115-A692-8D63A059BFB8}" type="slidenum">
              <a:rPr lang="en-US" smtClean="0"/>
              <a:t>25</a:t>
            </a:fld>
            <a:endParaRPr lang="en-US" dirty="0"/>
          </a:p>
        </p:txBody>
      </p:sp>
      <p:pic>
        <p:nvPicPr>
          <p:cNvPr id="4" name="İçerik Yer Tutucusu 3"/>
          <p:cNvPicPr>
            <a:picLocks noGrp="1" noChangeAspect="1"/>
          </p:cNvPicPr>
          <p:nvPr>
            <p:ph idx="1"/>
          </p:nvPr>
        </p:nvPicPr>
        <p:blipFill>
          <a:blip r:embed="rId2"/>
          <a:stretch>
            <a:fillRect/>
          </a:stretch>
        </p:blipFill>
        <p:spPr>
          <a:xfrm>
            <a:off x="399011" y="1205345"/>
            <a:ext cx="11014363" cy="4966855"/>
          </a:xfrm>
          <a:prstGeom prst="rect">
            <a:avLst/>
          </a:prstGeom>
        </p:spPr>
      </p:pic>
    </p:spTree>
    <p:extLst>
      <p:ext uri="{BB962C8B-B14F-4D97-AF65-F5344CB8AC3E}">
        <p14:creationId xmlns:p14="http://schemas.microsoft.com/office/powerpoint/2010/main" val="292591140"/>
      </p:ext>
    </p:extLst>
  </p:cSld>
  <p:clrMapOvr>
    <a:masterClrMapping/>
  </p:clrMapOvr>
  <p:transition spd="slow">
    <p:randomBar dir="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4000" y="180000"/>
            <a:ext cx="10260000" cy="1080000"/>
          </a:xfrm>
        </p:spPr>
        <p:txBody>
          <a:bodyPr>
            <a:normAutofit fontScale="90000"/>
          </a:bodyPr>
          <a:lstStyle/>
          <a:p>
            <a:r>
              <a:rPr lang="tr-TR" sz="4000" b="1" dirty="0" err="1" smtClean="0">
                <a:latin typeface="Bookman Old Style" panose="02050604050505020204" pitchFamily="18" charset="0"/>
              </a:rPr>
              <a:t>UnderstandIng</a:t>
            </a:r>
            <a:r>
              <a:rPr lang="tr-TR" sz="4000" b="1" dirty="0" smtClean="0">
                <a:latin typeface="Bookman Old Style" panose="02050604050505020204" pitchFamily="18" charset="0"/>
              </a:rPr>
              <a:t> </a:t>
            </a:r>
            <a:r>
              <a:rPr lang="tr-TR" sz="4000" b="1" dirty="0" err="1" smtClean="0">
                <a:latin typeface="Bookman Old Style" panose="02050604050505020204" pitchFamily="18" charset="0"/>
              </a:rPr>
              <a:t>AudItee</a:t>
            </a:r>
            <a:r>
              <a:rPr lang="tr-TR" sz="4000" b="1" dirty="0" smtClean="0">
                <a:latin typeface="Bookman Old Style" panose="02050604050505020204" pitchFamily="18" charset="0"/>
              </a:rPr>
              <a:t> - FIELDWORK</a:t>
            </a:r>
            <a:r>
              <a:rPr lang="tr-TR" sz="4000" dirty="0">
                <a:latin typeface="Bookman Old Style" panose="02050604050505020204" pitchFamily="18" charset="0"/>
              </a:rPr>
              <a:t/>
            </a:r>
            <a:br>
              <a:rPr lang="tr-TR" sz="4000" dirty="0">
                <a:latin typeface="Bookman Old Style" panose="02050604050505020204" pitchFamily="18" charset="0"/>
              </a:rPr>
            </a:br>
            <a:endParaRPr lang="en-GB" sz="4000" b="1" dirty="0">
              <a:latin typeface="Book Antiqua" panose="02040602050305030304" pitchFamily="18" charset="0"/>
            </a:endParaRPr>
          </a:p>
        </p:txBody>
      </p:sp>
      <p:sp>
        <p:nvSpPr>
          <p:cNvPr id="8" name="Slayt Numarası Yer Tutucusu 7"/>
          <p:cNvSpPr>
            <a:spLocks noGrp="1"/>
          </p:cNvSpPr>
          <p:nvPr>
            <p:ph type="sldNum" sz="quarter" idx="12"/>
          </p:nvPr>
        </p:nvSpPr>
        <p:spPr/>
        <p:txBody>
          <a:bodyPr/>
          <a:lstStyle/>
          <a:p>
            <a:fld id="{4FAB73BC-B049-4115-A692-8D63A059BFB8}" type="slidenum">
              <a:rPr lang="en-US" smtClean="0"/>
              <a:t>26</a:t>
            </a:fld>
            <a:endParaRPr lang="en-US" dirty="0"/>
          </a:p>
        </p:txBody>
      </p:sp>
      <p:sp>
        <p:nvSpPr>
          <p:cNvPr id="6" name="İçerik Yer Tutucusu 2"/>
          <p:cNvSpPr>
            <a:spLocks noGrp="1"/>
          </p:cNvSpPr>
          <p:nvPr>
            <p:ph idx="1"/>
          </p:nvPr>
        </p:nvSpPr>
        <p:spPr>
          <a:xfrm>
            <a:off x="370256" y="956734"/>
            <a:ext cx="10573744" cy="5190066"/>
          </a:xfrm>
        </p:spPr>
        <p:txBody>
          <a:bodyPr>
            <a:normAutofit/>
          </a:bodyPr>
          <a:lstStyle/>
          <a:p>
            <a:pPr algn="just">
              <a:lnSpc>
                <a:spcPct val="150000"/>
              </a:lnSpc>
            </a:pPr>
            <a:r>
              <a:rPr lang="en-US" dirty="0" smtClean="0">
                <a:latin typeface="Bookman Old Style" panose="02050604050505020204" pitchFamily="18" charset="0"/>
              </a:rPr>
              <a:t>A </a:t>
            </a:r>
            <a:r>
              <a:rPr lang="en-US" dirty="0">
                <a:latin typeface="Bookman Old Style" panose="02050604050505020204" pitchFamily="18" charset="0"/>
              </a:rPr>
              <a:t>finding can be added to a procedure by an auditor when he fills and saves the necessary information which are shown on this </a:t>
            </a:r>
            <a:r>
              <a:rPr lang="en-US" dirty="0" smtClean="0">
                <a:latin typeface="Bookman Old Style" panose="02050604050505020204" pitchFamily="18" charset="0"/>
              </a:rPr>
              <a:t>screen.</a:t>
            </a:r>
            <a:endParaRPr lang="tr-TR" dirty="0" smtClean="0">
              <a:latin typeface="Bookman Old Style" panose="02050604050505020204" pitchFamily="18" charset="0"/>
            </a:endParaRPr>
          </a:p>
          <a:p>
            <a:pPr algn="just">
              <a:lnSpc>
                <a:spcPct val="150000"/>
              </a:lnSpc>
            </a:pPr>
            <a:r>
              <a:rPr lang="tr-TR" dirty="0" err="1" smtClean="0">
                <a:latin typeface="Bookman Old Style" panose="02050604050505020204" pitchFamily="18" charset="0"/>
              </a:rPr>
              <a:t>Two</a:t>
            </a:r>
            <a:r>
              <a:rPr lang="en-US" dirty="0" smtClean="0">
                <a:latin typeface="Bookman Old Style" panose="02050604050505020204" pitchFamily="18" charset="0"/>
              </a:rPr>
              <a:t> </a:t>
            </a:r>
            <a:r>
              <a:rPr lang="en-US" dirty="0">
                <a:latin typeface="Bookman Old Style" panose="02050604050505020204" pitchFamily="18" charset="0"/>
              </a:rPr>
              <a:t>points are especially important. </a:t>
            </a:r>
            <a:endParaRPr lang="tr-TR" dirty="0" smtClean="0">
              <a:latin typeface="Bookman Old Style" panose="02050604050505020204" pitchFamily="18" charset="0"/>
            </a:endParaRPr>
          </a:p>
          <a:p>
            <a:pPr algn="just">
              <a:lnSpc>
                <a:spcPct val="150000"/>
              </a:lnSpc>
            </a:pPr>
            <a:r>
              <a:rPr lang="en-US" dirty="0" smtClean="0">
                <a:latin typeface="Bookman Old Style" panose="02050604050505020204" pitchFamily="18" charset="0"/>
              </a:rPr>
              <a:t>Firstly</a:t>
            </a:r>
            <a:r>
              <a:rPr lang="en-US" dirty="0">
                <a:latin typeface="Bookman Old Style" panose="02050604050505020204" pitchFamily="18" charset="0"/>
              </a:rPr>
              <a:t>, expected amount of error, topic of the finding and related account area must be determined by the auditor. </a:t>
            </a:r>
            <a:endParaRPr lang="tr-TR" dirty="0" smtClean="0">
              <a:latin typeface="Bookman Old Style" panose="02050604050505020204" pitchFamily="18" charset="0"/>
            </a:endParaRPr>
          </a:p>
          <a:p>
            <a:pPr algn="just">
              <a:lnSpc>
                <a:spcPct val="150000"/>
              </a:lnSpc>
            </a:pPr>
            <a:r>
              <a:rPr lang="en-US" dirty="0" smtClean="0">
                <a:latin typeface="Bookman Old Style" panose="02050604050505020204" pitchFamily="18" charset="0"/>
              </a:rPr>
              <a:t>Secondly</a:t>
            </a:r>
            <a:r>
              <a:rPr lang="en-US" dirty="0">
                <a:latin typeface="Bookman Old Style" panose="02050604050505020204" pitchFamily="18" charset="0"/>
              </a:rPr>
              <a:t>, if any suspect about public loss exist, then the </a:t>
            </a:r>
            <a:r>
              <a:rPr lang="en-US" dirty="0" smtClean="0">
                <a:latin typeface="Bookman Old Style" panose="02050604050505020204" pitchFamily="18" charset="0"/>
              </a:rPr>
              <a:t>inquiry </a:t>
            </a:r>
            <a:r>
              <a:rPr lang="en-US" dirty="0">
                <a:latin typeface="Bookman Old Style" panose="02050604050505020204" pitchFamily="18" charset="0"/>
              </a:rPr>
              <a:t>box must be filled by auditor to start working for Judicial Report. </a:t>
            </a:r>
            <a:endParaRPr lang="tr-TR" dirty="0" smtClean="0">
              <a:latin typeface="Bookman Old Style" panose="02050604050505020204" pitchFamily="18" charset="0"/>
            </a:endParaRPr>
          </a:p>
          <a:p>
            <a:pPr algn="just">
              <a:lnSpc>
                <a:spcPct val="150000"/>
              </a:lnSpc>
            </a:pPr>
            <a:endParaRPr lang="tr-TR" dirty="0">
              <a:latin typeface="Bookman Old Style" panose="02050604050505020204" pitchFamily="18" charset="0"/>
            </a:endParaRPr>
          </a:p>
          <a:p>
            <a:pPr algn="just">
              <a:lnSpc>
                <a:spcPct val="150000"/>
              </a:lnSpc>
            </a:pPr>
            <a:endParaRPr lang="tr-TR" dirty="0" smtClean="0">
              <a:latin typeface="Bookman Old Style" panose="02050604050505020204" pitchFamily="18" charset="0"/>
            </a:endParaRPr>
          </a:p>
        </p:txBody>
      </p:sp>
    </p:spTree>
    <p:extLst>
      <p:ext uri="{BB962C8B-B14F-4D97-AF65-F5344CB8AC3E}">
        <p14:creationId xmlns:p14="http://schemas.microsoft.com/office/powerpoint/2010/main" val="1139075434"/>
      </p:ext>
    </p:extLst>
  </p:cSld>
  <p:clrMapOvr>
    <a:masterClrMapping/>
  </p:clrMapOvr>
  <p:transition spd="slow">
    <p:randomBar dir="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4000" y="22058"/>
            <a:ext cx="10260000" cy="1080000"/>
          </a:xfrm>
        </p:spPr>
        <p:txBody>
          <a:bodyPr>
            <a:normAutofit fontScale="90000"/>
          </a:bodyPr>
          <a:lstStyle/>
          <a:p>
            <a:r>
              <a:rPr lang="tr-TR" sz="4000" b="1" dirty="0" err="1">
                <a:latin typeface="Bookman Old Style" panose="02050604050505020204" pitchFamily="18" charset="0"/>
              </a:rPr>
              <a:t>UnderstandIng</a:t>
            </a:r>
            <a:r>
              <a:rPr lang="tr-TR" sz="4000" b="1" dirty="0">
                <a:latin typeface="Bookman Old Style" panose="02050604050505020204" pitchFamily="18" charset="0"/>
              </a:rPr>
              <a:t> </a:t>
            </a:r>
            <a:r>
              <a:rPr lang="tr-TR" sz="4000" b="1" dirty="0" err="1">
                <a:latin typeface="Bookman Old Style" panose="02050604050505020204" pitchFamily="18" charset="0"/>
              </a:rPr>
              <a:t>AudItee</a:t>
            </a:r>
            <a:r>
              <a:rPr lang="tr-TR" sz="4000" b="1" dirty="0">
                <a:latin typeface="Bookman Old Style" panose="02050604050505020204" pitchFamily="18" charset="0"/>
              </a:rPr>
              <a:t> - FIELDWORK</a:t>
            </a:r>
            <a:endParaRPr lang="en-GB" sz="4000" b="1" dirty="0">
              <a:latin typeface="Book Antiqua" panose="02040602050305030304" pitchFamily="18" charset="0"/>
            </a:endParaRPr>
          </a:p>
        </p:txBody>
      </p:sp>
      <p:sp>
        <p:nvSpPr>
          <p:cNvPr id="8" name="Slayt Numarası Yer Tutucusu 7"/>
          <p:cNvSpPr>
            <a:spLocks noGrp="1"/>
          </p:cNvSpPr>
          <p:nvPr>
            <p:ph type="sldNum" sz="quarter" idx="12"/>
          </p:nvPr>
        </p:nvSpPr>
        <p:spPr/>
        <p:txBody>
          <a:bodyPr/>
          <a:lstStyle/>
          <a:p>
            <a:fld id="{4FAB73BC-B049-4115-A692-8D63A059BFB8}" type="slidenum">
              <a:rPr lang="en-US" smtClean="0"/>
              <a:t>27</a:t>
            </a:fld>
            <a:endParaRPr lang="en-US" dirty="0"/>
          </a:p>
        </p:txBody>
      </p:sp>
      <p:sp>
        <p:nvSpPr>
          <p:cNvPr id="3" name="İçerik Yer Tutucusu 2"/>
          <p:cNvSpPr>
            <a:spLocks noGrp="1"/>
          </p:cNvSpPr>
          <p:nvPr>
            <p:ph idx="1"/>
          </p:nvPr>
        </p:nvSpPr>
        <p:spPr>
          <a:xfrm>
            <a:off x="2881715" y="2598239"/>
            <a:ext cx="7718552" cy="2437152"/>
          </a:xfrm>
        </p:spPr>
        <p:txBody>
          <a:bodyPr/>
          <a:lstStyle/>
          <a:p>
            <a:endParaRPr lang="en-US" dirty="0"/>
          </a:p>
        </p:txBody>
      </p:sp>
      <p:pic>
        <p:nvPicPr>
          <p:cNvPr id="1028" name="Picture 4" descr="Taha AKGÜ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325" y="1219200"/>
            <a:ext cx="10903804" cy="487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3976156"/>
      </p:ext>
    </p:extLst>
  </p:cSld>
  <p:clrMapOvr>
    <a:masterClrMapping/>
  </p:clrMapOvr>
  <p:transition spd="slow">
    <p:randomBar dir="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70256" y="13740"/>
            <a:ext cx="11059744" cy="1080000"/>
          </a:xfrm>
        </p:spPr>
        <p:txBody>
          <a:bodyPr>
            <a:normAutofit/>
          </a:bodyPr>
          <a:lstStyle/>
          <a:p>
            <a:r>
              <a:rPr lang="tr-TR" sz="2800" b="1" dirty="0" err="1" smtClean="0">
                <a:latin typeface="Bookman Old Style" panose="02050604050505020204" pitchFamily="18" charset="0"/>
              </a:rPr>
              <a:t>AccountIng</a:t>
            </a:r>
            <a:r>
              <a:rPr lang="tr-TR" sz="2800" b="1" dirty="0" smtClean="0">
                <a:latin typeface="Bookman Old Style" panose="02050604050505020204" pitchFamily="18" charset="0"/>
              </a:rPr>
              <a:t> </a:t>
            </a:r>
            <a:r>
              <a:rPr lang="tr-TR" sz="2800" b="1" dirty="0" err="1" smtClean="0">
                <a:latin typeface="Bookman Old Style" panose="02050604050505020204" pitchFamily="18" charset="0"/>
              </a:rPr>
              <a:t>Area</a:t>
            </a:r>
            <a:r>
              <a:rPr lang="tr-TR" sz="2800" b="1" dirty="0" smtClean="0">
                <a:latin typeface="Bookman Old Style" panose="02050604050505020204" pitchFamily="18" charset="0"/>
              </a:rPr>
              <a:t> &amp; </a:t>
            </a:r>
            <a:r>
              <a:rPr lang="tr-TR" sz="2800" b="1" dirty="0" err="1" smtClean="0">
                <a:latin typeface="Bookman Old Style" panose="02050604050505020204" pitchFamily="18" charset="0"/>
              </a:rPr>
              <a:t>MaterIalIty</a:t>
            </a:r>
            <a:r>
              <a:rPr lang="tr-TR" sz="2800" b="1" dirty="0" smtClean="0">
                <a:latin typeface="Bookman Old Style" panose="02050604050505020204" pitchFamily="18" charset="0"/>
              </a:rPr>
              <a:t> </a:t>
            </a:r>
            <a:r>
              <a:rPr lang="tr-TR" sz="2800" b="1" dirty="0" err="1" smtClean="0">
                <a:latin typeface="Bookman Old Style" panose="02050604050505020204" pitchFamily="18" charset="0"/>
              </a:rPr>
              <a:t>DetermInatIon</a:t>
            </a:r>
            <a:endParaRPr lang="en-GB" sz="2800" b="1" dirty="0">
              <a:latin typeface="Book Antiqua" panose="02040602050305030304" pitchFamily="18" charset="0"/>
            </a:endParaRPr>
          </a:p>
        </p:txBody>
      </p:sp>
      <p:sp>
        <p:nvSpPr>
          <p:cNvPr id="8" name="Slayt Numarası Yer Tutucusu 7"/>
          <p:cNvSpPr>
            <a:spLocks noGrp="1"/>
          </p:cNvSpPr>
          <p:nvPr>
            <p:ph type="sldNum" sz="quarter" idx="12"/>
          </p:nvPr>
        </p:nvSpPr>
        <p:spPr/>
        <p:txBody>
          <a:bodyPr/>
          <a:lstStyle/>
          <a:p>
            <a:fld id="{4FAB73BC-B049-4115-A692-8D63A059BFB8}" type="slidenum">
              <a:rPr lang="en-US" smtClean="0"/>
              <a:t>28</a:t>
            </a:fld>
            <a:endParaRPr lang="en-US" dirty="0"/>
          </a:p>
        </p:txBody>
      </p:sp>
      <p:sp>
        <p:nvSpPr>
          <p:cNvPr id="6" name="İçerik Yer Tutucusu 2"/>
          <p:cNvSpPr>
            <a:spLocks noGrp="1"/>
          </p:cNvSpPr>
          <p:nvPr>
            <p:ph idx="1"/>
          </p:nvPr>
        </p:nvSpPr>
        <p:spPr>
          <a:xfrm>
            <a:off x="370256" y="956734"/>
            <a:ext cx="10573744" cy="5190066"/>
          </a:xfrm>
        </p:spPr>
        <p:txBody>
          <a:bodyPr>
            <a:normAutofit/>
          </a:bodyPr>
          <a:lstStyle/>
          <a:p>
            <a:pPr algn="just">
              <a:lnSpc>
                <a:spcPct val="150000"/>
              </a:lnSpc>
            </a:pPr>
            <a:r>
              <a:rPr lang="en-US" dirty="0" smtClean="0">
                <a:latin typeface="Bookman Old Style" panose="02050604050505020204" pitchFamily="18" charset="0"/>
              </a:rPr>
              <a:t>Team </a:t>
            </a:r>
            <a:r>
              <a:rPr lang="en-US" dirty="0">
                <a:latin typeface="Bookman Old Style" panose="02050604050505020204" pitchFamily="18" charset="0"/>
              </a:rPr>
              <a:t>leader is </a:t>
            </a:r>
            <a:r>
              <a:rPr lang="en-US" dirty="0" smtClean="0">
                <a:latin typeface="Bookman Old Style" panose="02050604050505020204" pitchFamily="18" charset="0"/>
              </a:rPr>
              <a:t>authorized </a:t>
            </a:r>
            <a:r>
              <a:rPr lang="tr-TR" dirty="0" smtClean="0">
                <a:latin typeface="Bookman Old Style" panose="02050604050505020204" pitchFamily="18" charset="0"/>
              </a:rPr>
              <a:t>at</a:t>
            </a:r>
            <a:r>
              <a:rPr lang="en-US" dirty="0" smtClean="0">
                <a:latin typeface="Bookman Old Style" panose="02050604050505020204" pitchFamily="18" charset="0"/>
              </a:rPr>
              <a:t> </a:t>
            </a:r>
            <a:r>
              <a:rPr lang="en-US" dirty="0">
                <a:latin typeface="Bookman Old Style" panose="02050604050505020204" pitchFamily="18" charset="0"/>
              </a:rPr>
              <a:t>this level</a:t>
            </a:r>
            <a:r>
              <a:rPr lang="en-US" dirty="0" smtClean="0">
                <a:latin typeface="Bookman Old Style" panose="02050604050505020204" pitchFamily="18" charset="0"/>
              </a:rPr>
              <a:t>.</a:t>
            </a:r>
            <a:endParaRPr lang="tr-TR" dirty="0" smtClean="0">
              <a:latin typeface="Bookman Old Style" panose="02050604050505020204" pitchFamily="18" charset="0"/>
            </a:endParaRPr>
          </a:p>
          <a:p>
            <a:pPr algn="just">
              <a:lnSpc>
                <a:spcPct val="150000"/>
              </a:lnSpc>
            </a:pPr>
            <a:r>
              <a:rPr lang="en-US" dirty="0" smtClean="0">
                <a:latin typeface="Bookman Old Style" panose="02050604050505020204" pitchFamily="18" charset="0"/>
              </a:rPr>
              <a:t>He </a:t>
            </a:r>
            <a:r>
              <a:rPr lang="en-US" dirty="0">
                <a:latin typeface="Bookman Old Style" panose="02050604050505020204" pitchFamily="18" charset="0"/>
              </a:rPr>
              <a:t>determines planning stage materiality level and </a:t>
            </a:r>
            <a:r>
              <a:rPr lang="en-US" dirty="0" smtClean="0">
                <a:latin typeface="Bookman Old Style" panose="02050604050505020204" pitchFamily="18" charset="0"/>
              </a:rPr>
              <a:t>account </a:t>
            </a:r>
            <a:r>
              <a:rPr lang="en-US" dirty="0">
                <a:latin typeface="Bookman Old Style" panose="02050604050505020204" pitchFamily="18" charset="0"/>
              </a:rPr>
              <a:t>areas</a:t>
            </a:r>
            <a:r>
              <a:rPr lang="en-US" dirty="0" smtClean="0">
                <a:latin typeface="Bookman Old Style" panose="02050604050505020204" pitchFamily="18" charset="0"/>
              </a:rPr>
              <a:t>.</a:t>
            </a:r>
            <a:endParaRPr lang="tr-TR" dirty="0" smtClean="0">
              <a:latin typeface="Bookman Old Style" panose="02050604050505020204" pitchFamily="18" charset="0"/>
            </a:endParaRPr>
          </a:p>
          <a:p>
            <a:pPr algn="just">
              <a:lnSpc>
                <a:spcPct val="150000"/>
              </a:lnSpc>
            </a:pPr>
            <a:r>
              <a:rPr lang="tr-TR" dirty="0" smtClean="0">
                <a:latin typeface="Bookman Old Style" panose="02050604050505020204" pitchFamily="18" charset="0"/>
              </a:rPr>
              <a:t>H</a:t>
            </a:r>
            <a:r>
              <a:rPr lang="en-US" dirty="0" smtClean="0">
                <a:latin typeface="Bookman Old Style" panose="02050604050505020204" pitchFamily="18" charset="0"/>
              </a:rPr>
              <a:t>e assigns </a:t>
            </a:r>
            <a:r>
              <a:rPr lang="en-US" dirty="0">
                <a:latin typeface="Bookman Old Style" panose="02050604050505020204" pitchFamily="18" charset="0"/>
              </a:rPr>
              <a:t>internal control </a:t>
            </a:r>
            <a:r>
              <a:rPr lang="en-US" dirty="0" smtClean="0">
                <a:latin typeface="Bookman Old Style" panose="02050604050505020204" pitchFamily="18" charset="0"/>
              </a:rPr>
              <a:t>procedures </a:t>
            </a:r>
            <a:r>
              <a:rPr lang="en-US" dirty="0">
                <a:latin typeface="Bookman Old Style" panose="02050604050505020204" pitchFamily="18" charset="0"/>
              </a:rPr>
              <a:t>about important account areas to the auditors</a:t>
            </a:r>
            <a:r>
              <a:rPr lang="en-US" dirty="0" smtClean="0">
                <a:latin typeface="Bookman Old Style" panose="02050604050505020204" pitchFamily="18" charset="0"/>
              </a:rPr>
              <a:t>.</a:t>
            </a:r>
            <a:endParaRPr lang="tr-TR" dirty="0" smtClean="0">
              <a:latin typeface="Bookman Old Style" panose="02050604050505020204" pitchFamily="18" charset="0"/>
            </a:endParaRPr>
          </a:p>
          <a:p>
            <a:pPr algn="just">
              <a:lnSpc>
                <a:spcPct val="150000"/>
              </a:lnSpc>
            </a:pPr>
            <a:endParaRPr lang="tr-TR" dirty="0">
              <a:latin typeface="Bookman Old Style" panose="02050604050505020204" pitchFamily="18" charset="0"/>
            </a:endParaRPr>
          </a:p>
          <a:p>
            <a:pPr algn="just">
              <a:lnSpc>
                <a:spcPct val="150000"/>
              </a:lnSpc>
            </a:pPr>
            <a:endParaRPr lang="tr-TR" dirty="0" smtClean="0">
              <a:latin typeface="Bookman Old Style" panose="02050604050505020204" pitchFamily="18" charset="0"/>
            </a:endParaRPr>
          </a:p>
        </p:txBody>
      </p:sp>
    </p:spTree>
    <p:extLst>
      <p:ext uri="{BB962C8B-B14F-4D97-AF65-F5344CB8AC3E}">
        <p14:creationId xmlns:p14="http://schemas.microsoft.com/office/powerpoint/2010/main" val="3199774517"/>
      </p:ext>
    </p:extLst>
  </p:cSld>
  <p:clrMapOvr>
    <a:masterClrMapping/>
  </p:clrMapOvr>
  <p:transition spd="slow">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76676" y="1088182"/>
            <a:ext cx="10800000" cy="4860000"/>
          </a:xfrm>
        </p:spPr>
        <p:txBody>
          <a:bodyPr>
            <a:normAutofit fontScale="92500" lnSpcReduction="10000"/>
          </a:bodyPr>
          <a:lstStyle/>
          <a:p>
            <a:pPr marL="0" indent="0" algn="just">
              <a:lnSpc>
                <a:spcPct val="150000"/>
              </a:lnSpc>
              <a:spcAft>
                <a:spcPts val="600"/>
              </a:spcAft>
              <a:buNone/>
            </a:pPr>
            <a:r>
              <a:rPr lang="tr-TR" dirty="0" err="1">
                <a:latin typeface="Bookman Old Style" panose="02050604050505020204" pitchFamily="18" charset="0"/>
              </a:rPr>
              <a:t>SayCap</a:t>
            </a:r>
            <a:r>
              <a:rPr lang="tr-TR" dirty="0">
                <a:latin typeface="Bookman Old Style" panose="02050604050505020204" pitchFamily="18" charset="0"/>
              </a:rPr>
              <a:t> </a:t>
            </a:r>
            <a:r>
              <a:rPr lang="tr-TR" dirty="0" err="1">
                <a:latin typeface="Bookman Old Style" panose="02050604050505020204" pitchFamily="18" charset="0"/>
              </a:rPr>
              <a:t>helps</a:t>
            </a:r>
            <a:r>
              <a:rPr lang="tr-TR" dirty="0">
                <a:latin typeface="Bookman Old Style" panose="02050604050505020204" pitchFamily="18" charset="0"/>
              </a:rPr>
              <a:t> TCA </a:t>
            </a:r>
            <a:r>
              <a:rPr lang="tr-TR" dirty="0" err="1">
                <a:latin typeface="Bookman Old Style" panose="02050604050505020204" pitchFamily="18" charset="0"/>
              </a:rPr>
              <a:t>to</a:t>
            </a:r>
            <a:r>
              <a:rPr lang="tr-TR" dirty="0">
                <a:latin typeface="Bookman Old Style" panose="02050604050505020204" pitchFamily="18" charset="0"/>
              </a:rPr>
              <a:t>;</a:t>
            </a:r>
            <a:endParaRPr lang="en-GB" dirty="0">
              <a:latin typeface="Bookman Old Style" panose="02050604050505020204" pitchFamily="18" charset="0"/>
            </a:endParaRPr>
          </a:p>
          <a:p>
            <a:pPr algn="just">
              <a:lnSpc>
                <a:spcPct val="150000"/>
              </a:lnSpc>
            </a:pPr>
            <a:r>
              <a:rPr lang="en-US" dirty="0" smtClean="0">
                <a:latin typeface="Bookman Old Style" panose="02050604050505020204" pitchFamily="18" charset="0"/>
              </a:rPr>
              <a:t>Increase</a:t>
            </a:r>
            <a:r>
              <a:rPr lang="tr-TR" dirty="0" smtClean="0">
                <a:latin typeface="Bookman Old Style" panose="02050604050505020204" pitchFamily="18" charset="0"/>
              </a:rPr>
              <a:t> </a:t>
            </a:r>
            <a:r>
              <a:rPr lang="en-US" dirty="0">
                <a:latin typeface="Bookman Old Style" panose="02050604050505020204" pitchFamily="18" charset="0"/>
              </a:rPr>
              <a:t>the audit </a:t>
            </a:r>
            <a:r>
              <a:rPr lang="en-US" dirty="0" smtClean="0">
                <a:latin typeface="Bookman Old Style" panose="02050604050505020204" pitchFamily="18" charset="0"/>
              </a:rPr>
              <a:t>effectiveness</a:t>
            </a:r>
            <a:r>
              <a:rPr lang="tr-TR" dirty="0" smtClean="0">
                <a:latin typeface="Bookman Old Style" panose="02050604050505020204" pitchFamily="18" charset="0"/>
              </a:rPr>
              <a:t>,</a:t>
            </a:r>
            <a:endParaRPr lang="tr-TR" dirty="0">
              <a:latin typeface="Bookman Old Style" panose="02050604050505020204" pitchFamily="18" charset="0"/>
            </a:endParaRPr>
          </a:p>
          <a:p>
            <a:pPr algn="just">
              <a:lnSpc>
                <a:spcPct val="150000"/>
              </a:lnSpc>
            </a:pPr>
            <a:r>
              <a:rPr lang="tr-TR" dirty="0" smtClean="0">
                <a:latin typeface="Bookman Old Style" panose="02050604050505020204" pitchFamily="18" charset="0"/>
              </a:rPr>
              <a:t>S</a:t>
            </a:r>
            <a:r>
              <a:rPr lang="en-US" dirty="0" err="1" smtClean="0">
                <a:latin typeface="Bookman Old Style" panose="02050604050505020204" pitchFamily="18" charset="0"/>
              </a:rPr>
              <a:t>trengthen</a:t>
            </a:r>
            <a:r>
              <a:rPr lang="tr-TR" dirty="0" smtClean="0">
                <a:latin typeface="Bookman Old Style" panose="02050604050505020204" pitchFamily="18" charset="0"/>
              </a:rPr>
              <a:t> </a:t>
            </a:r>
            <a:r>
              <a:rPr lang="en-US" dirty="0">
                <a:latin typeface="Bookman Old Style" panose="02050604050505020204" pitchFamily="18" charset="0"/>
              </a:rPr>
              <a:t>audit management by using </a:t>
            </a:r>
            <a:r>
              <a:rPr lang="en-US" dirty="0" smtClean="0">
                <a:latin typeface="Bookman Old Style" panose="02050604050505020204" pitchFamily="18" charset="0"/>
              </a:rPr>
              <a:t>IT</a:t>
            </a:r>
            <a:r>
              <a:rPr lang="tr-TR" dirty="0" smtClean="0">
                <a:latin typeface="Bookman Old Style" panose="02050604050505020204" pitchFamily="18" charset="0"/>
              </a:rPr>
              <a:t>,</a:t>
            </a:r>
            <a:endParaRPr lang="tr-TR" dirty="0">
              <a:latin typeface="Bookman Old Style" panose="02050604050505020204" pitchFamily="18" charset="0"/>
            </a:endParaRPr>
          </a:p>
          <a:p>
            <a:pPr algn="just">
              <a:lnSpc>
                <a:spcPct val="150000"/>
              </a:lnSpc>
            </a:pPr>
            <a:r>
              <a:rPr lang="en-US" dirty="0">
                <a:latin typeface="Bookman Old Style" panose="02050604050505020204" pitchFamily="18" charset="0"/>
              </a:rPr>
              <a:t>Develop</a:t>
            </a:r>
            <a:r>
              <a:rPr lang="tr-TR" dirty="0">
                <a:latin typeface="Bookman Old Style" panose="02050604050505020204" pitchFamily="18" charset="0"/>
              </a:rPr>
              <a:t>e </a:t>
            </a:r>
            <a:r>
              <a:rPr lang="en-US" dirty="0" smtClean="0">
                <a:latin typeface="Bookman Old Style" panose="02050604050505020204" pitchFamily="18" charset="0"/>
              </a:rPr>
              <a:t>an </a:t>
            </a:r>
            <a:r>
              <a:rPr lang="en-US" dirty="0">
                <a:latin typeface="Bookman Old Style" panose="02050604050505020204" pitchFamily="18" charset="0"/>
              </a:rPr>
              <a:t>Audit Management System for planning, documenting and </a:t>
            </a:r>
            <a:r>
              <a:rPr lang="en-US" dirty="0" smtClean="0">
                <a:latin typeface="Bookman Old Style" panose="02050604050505020204" pitchFamily="18" charset="0"/>
              </a:rPr>
              <a:t>analyzing </a:t>
            </a:r>
            <a:r>
              <a:rPr lang="en-US" dirty="0">
                <a:latin typeface="Bookman Old Style" panose="02050604050505020204" pitchFamily="18" charset="0"/>
              </a:rPr>
              <a:t>the </a:t>
            </a:r>
            <a:r>
              <a:rPr lang="en-US" dirty="0" smtClean="0">
                <a:latin typeface="Bookman Old Style" panose="02050604050505020204" pitchFamily="18" charset="0"/>
              </a:rPr>
              <a:t>audits</a:t>
            </a:r>
            <a:r>
              <a:rPr lang="tr-TR" dirty="0" smtClean="0">
                <a:latin typeface="Bookman Old Style" panose="02050604050505020204" pitchFamily="18" charset="0"/>
              </a:rPr>
              <a:t>,</a:t>
            </a:r>
            <a:endParaRPr lang="tr-TR" dirty="0">
              <a:latin typeface="Bookman Old Style" panose="02050604050505020204" pitchFamily="18" charset="0"/>
            </a:endParaRPr>
          </a:p>
          <a:p>
            <a:pPr algn="just">
              <a:lnSpc>
                <a:spcPct val="150000"/>
              </a:lnSpc>
            </a:pPr>
            <a:r>
              <a:rPr lang="tr-TR" dirty="0" err="1">
                <a:latin typeface="Bookman Old Style" panose="02050604050505020204" pitchFamily="18" charset="0"/>
              </a:rPr>
              <a:t>Conduct</a:t>
            </a:r>
            <a:r>
              <a:rPr lang="tr-TR" dirty="0">
                <a:latin typeface="Bookman Old Style" panose="02050604050505020204" pitchFamily="18" charset="0"/>
              </a:rPr>
              <a:t> </a:t>
            </a:r>
            <a:r>
              <a:rPr lang="en-US" dirty="0">
                <a:latin typeface="Bookman Old Style" panose="02050604050505020204" pitchFamily="18" charset="0"/>
              </a:rPr>
              <a:t>the procedures of planning, executing, reporting and quality control phases of the audits in an IT </a:t>
            </a:r>
            <a:r>
              <a:rPr lang="en-US" dirty="0" smtClean="0">
                <a:latin typeface="Bookman Old Style" panose="02050604050505020204" pitchFamily="18" charset="0"/>
              </a:rPr>
              <a:t>Environment</a:t>
            </a:r>
            <a:r>
              <a:rPr lang="tr-TR" dirty="0" smtClean="0">
                <a:latin typeface="Bookman Old Style" panose="02050604050505020204" pitchFamily="18" charset="0"/>
              </a:rPr>
              <a:t>, </a:t>
            </a:r>
            <a:endParaRPr lang="tr-TR" dirty="0">
              <a:latin typeface="Bookman Old Style" panose="02050604050505020204" pitchFamily="18" charset="0"/>
            </a:endParaRPr>
          </a:p>
          <a:p>
            <a:pPr algn="just">
              <a:lnSpc>
                <a:spcPct val="150000"/>
              </a:lnSpc>
            </a:pPr>
            <a:r>
              <a:rPr lang="tr-TR" dirty="0">
                <a:latin typeface="Bookman Old Style" panose="02050604050505020204" pitchFamily="18" charset="0"/>
              </a:rPr>
              <a:t>C</a:t>
            </a:r>
            <a:r>
              <a:rPr lang="en-US" dirty="0" err="1">
                <a:latin typeface="Bookman Old Style" panose="02050604050505020204" pitchFamily="18" charset="0"/>
              </a:rPr>
              <a:t>onsolidate</a:t>
            </a:r>
            <a:r>
              <a:rPr lang="en-US" dirty="0">
                <a:latin typeface="Bookman Old Style" panose="02050604050505020204" pitchFamily="18" charset="0"/>
              </a:rPr>
              <a:t> the audit </a:t>
            </a:r>
            <a:r>
              <a:rPr lang="en-US" dirty="0" smtClean="0">
                <a:latin typeface="Bookman Old Style" panose="02050604050505020204" pitchFamily="18" charset="0"/>
              </a:rPr>
              <a:t>results</a:t>
            </a:r>
            <a:r>
              <a:rPr lang="tr-TR" dirty="0" smtClean="0">
                <a:latin typeface="Bookman Old Style" panose="02050604050505020204" pitchFamily="18" charset="0"/>
              </a:rPr>
              <a:t>,</a:t>
            </a:r>
            <a:endParaRPr lang="tr-TR" dirty="0">
              <a:latin typeface="Bookman Old Style" panose="02050604050505020204" pitchFamily="18" charset="0"/>
            </a:endParaRPr>
          </a:p>
          <a:p>
            <a:pPr algn="just">
              <a:lnSpc>
                <a:spcPct val="150000"/>
              </a:lnSpc>
            </a:pPr>
            <a:r>
              <a:rPr lang="tr-TR" dirty="0">
                <a:latin typeface="Bookman Old Style" panose="02050604050505020204" pitchFamily="18" charset="0"/>
              </a:rPr>
              <a:t>S</a:t>
            </a:r>
            <a:r>
              <a:rPr lang="en-US" dirty="0" err="1">
                <a:latin typeface="Bookman Old Style" panose="02050604050505020204" pitchFamily="18" charset="0"/>
              </a:rPr>
              <a:t>upport</a:t>
            </a:r>
            <a:r>
              <a:rPr lang="en-US" dirty="0">
                <a:latin typeface="Bookman Old Style" panose="02050604050505020204" pitchFamily="18" charset="0"/>
              </a:rPr>
              <a:t> TCA to carry out the overall reporting responsibilities on </a:t>
            </a:r>
            <a:r>
              <a:rPr lang="en-US" dirty="0" smtClean="0">
                <a:latin typeface="Bookman Old Style" panose="02050604050505020204" pitchFamily="18" charset="0"/>
              </a:rPr>
              <a:t>time</a:t>
            </a:r>
            <a:r>
              <a:rPr lang="tr-TR" dirty="0" smtClean="0">
                <a:latin typeface="Bookman Old Style" panose="02050604050505020204" pitchFamily="18" charset="0"/>
              </a:rPr>
              <a:t>.</a:t>
            </a:r>
            <a:endParaRPr lang="tr-TR" dirty="0">
              <a:latin typeface="Bookman Old Style" panose="02050604050505020204" pitchFamily="18" charset="0"/>
            </a:endParaRPr>
          </a:p>
          <a:p>
            <a:pPr>
              <a:spcAft>
                <a:spcPts val="600"/>
              </a:spcAft>
            </a:pPr>
            <a:endParaRPr lang="en-GB" dirty="0">
              <a:latin typeface="Bookman Old Style" panose="02050604050505020204" pitchFamily="18" charset="0"/>
            </a:endParaRPr>
          </a:p>
        </p:txBody>
      </p:sp>
      <p:sp>
        <p:nvSpPr>
          <p:cNvPr id="8" name="Slayt Numarası Yer Tutucusu 7"/>
          <p:cNvSpPr>
            <a:spLocks noGrp="1"/>
          </p:cNvSpPr>
          <p:nvPr>
            <p:ph type="sldNum" sz="quarter" idx="12"/>
          </p:nvPr>
        </p:nvSpPr>
        <p:spPr/>
        <p:txBody>
          <a:bodyPr/>
          <a:lstStyle/>
          <a:p>
            <a:fld id="{4FAB73BC-B049-4115-A692-8D63A059BFB8}" type="slidenum">
              <a:rPr lang="en-US" smtClean="0"/>
              <a:t>2</a:t>
            </a:fld>
            <a:endParaRPr lang="en-US" dirty="0"/>
          </a:p>
        </p:txBody>
      </p:sp>
    </p:spTree>
    <p:extLst>
      <p:ext uri="{BB962C8B-B14F-4D97-AF65-F5344CB8AC3E}">
        <p14:creationId xmlns:p14="http://schemas.microsoft.com/office/powerpoint/2010/main" val="25599147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25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25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25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25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25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nodeType="withEffect">
                                  <p:stCondLst>
                                    <p:cond delay="25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99011" y="30366"/>
            <a:ext cx="10544989" cy="1080000"/>
          </a:xfrm>
        </p:spPr>
        <p:txBody>
          <a:bodyPr>
            <a:normAutofit/>
          </a:bodyPr>
          <a:lstStyle/>
          <a:p>
            <a:r>
              <a:rPr lang="tr-TR" sz="2800" b="1" dirty="0" err="1">
                <a:latin typeface="Bookman Old Style" panose="02050604050505020204" pitchFamily="18" charset="0"/>
              </a:rPr>
              <a:t>AccountIng</a:t>
            </a:r>
            <a:r>
              <a:rPr lang="tr-TR" sz="2800" b="1" dirty="0">
                <a:latin typeface="Bookman Old Style" panose="02050604050505020204" pitchFamily="18" charset="0"/>
              </a:rPr>
              <a:t> </a:t>
            </a:r>
            <a:r>
              <a:rPr lang="tr-TR" sz="2800" b="1" dirty="0" err="1">
                <a:latin typeface="Bookman Old Style" panose="02050604050505020204" pitchFamily="18" charset="0"/>
              </a:rPr>
              <a:t>Area</a:t>
            </a:r>
            <a:r>
              <a:rPr lang="tr-TR" sz="2800" b="1" dirty="0">
                <a:latin typeface="Bookman Old Style" panose="02050604050505020204" pitchFamily="18" charset="0"/>
              </a:rPr>
              <a:t> &amp; </a:t>
            </a:r>
            <a:r>
              <a:rPr lang="tr-TR" sz="2800" b="1" dirty="0" err="1">
                <a:latin typeface="Bookman Old Style" panose="02050604050505020204" pitchFamily="18" charset="0"/>
              </a:rPr>
              <a:t>MaterIalIty</a:t>
            </a:r>
            <a:r>
              <a:rPr lang="tr-TR" sz="2800" b="1" dirty="0">
                <a:latin typeface="Bookman Old Style" panose="02050604050505020204" pitchFamily="18" charset="0"/>
              </a:rPr>
              <a:t> </a:t>
            </a:r>
            <a:r>
              <a:rPr lang="tr-TR" sz="2800" b="1" dirty="0" err="1">
                <a:latin typeface="Bookman Old Style" panose="02050604050505020204" pitchFamily="18" charset="0"/>
              </a:rPr>
              <a:t>DetermInatIon</a:t>
            </a:r>
            <a:endParaRPr lang="en-GB" sz="2800" b="1" dirty="0">
              <a:latin typeface="Book Antiqua" panose="02040602050305030304" pitchFamily="18" charset="0"/>
            </a:endParaRPr>
          </a:p>
        </p:txBody>
      </p:sp>
      <p:sp>
        <p:nvSpPr>
          <p:cNvPr id="8" name="Slayt Numarası Yer Tutucusu 7"/>
          <p:cNvSpPr>
            <a:spLocks noGrp="1"/>
          </p:cNvSpPr>
          <p:nvPr>
            <p:ph type="sldNum" sz="quarter" idx="12"/>
          </p:nvPr>
        </p:nvSpPr>
        <p:spPr/>
        <p:txBody>
          <a:bodyPr/>
          <a:lstStyle/>
          <a:p>
            <a:fld id="{4FAB73BC-B049-4115-A692-8D63A059BFB8}" type="slidenum">
              <a:rPr lang="en-US" smtClean="0"/>
              <a:t>29</a:t>
            </a:fld>
            <a:endParaRPr lang="en-US" dirty="0"/>
          </a:p>
        </p:txBody>
      </p:sp>
      <p:pic>
        <p:nvPicPr>
          <p:cNvPr id="5" name="İçerik Yer Tutucusu 4"/>
          <p:cNvPicPr>
            <a:picLocks noGrp="1" noChangeAspect="1"/>
          </p:cNvPicPr>
          <p:nvPr>
            <p:ph idx="1"/>
          </p:nvPr>
        </p:nvPicPr>
        <p:blipFill>
          <a:blip r:embed="rId2"/>
          <a:stretch>
            <a:fillRect/>
          </a:stretch>
        </p:blipFill>
        <p:spPr>
          <a:xfrm>
            <a:off x="399011" y="1205345"/>
            <a:ext cx="11022675" cy="4966855"/>
          </a:xfrm>
          <a:prstGeom prst="rect">
            <a:avLst/>
          </a:prstGeom>
        </p:spPr>
      </p:pic>
    </p:spTree>
    <p:extLst>
      <p:ext uri="{BB962C8B-B14F-4D97-AF65-F5344CB8AC3E}">
        <p14:creationId xmlns:p14="http://schemas.microsoft.com/office/powerpoint/2010/main" val="2245295324"/>
      </p:ext>
    </p:extLst>
  </p:cSld>
  <p:clrMapOvr>
    <a:masterClrMapping/>
  </p:clrMapOvr>
  <p:transition spd="slow">
    <p:randomBar dir="ver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70256" y="38681"/>
            <a:ext cx="10702298" cy="1080000"/>
          </a:xfrm>
        </p:spPr>
        <p:txBody>
          <a:bodyPr>
            <a:normAutofit/>
          </a:bodyPr>
          <a:lstStyle/>
          <a:p>
            <a:r>
              <a:rPr lang="tr-TR" sz="3200" b="1" dirty="0" err="1">
                <a:latin typeface="Bookman Old Style" panose="02050604050505020204" pitchFamily="18" charset="0"/>
              </a:rPr>
              <a:t>RIsk</a:t>
            </a:r>
            <a:r>
              <a:rPr lang="tr-TR" sz="3200" b="1" dirty="0">
                <a:latin typeface="Bookman Old Style" panose="02050604050505020204" pitchFamily="18" charset="0"/>
              </a:rPr>
              <a:t> </a:t>
            </a:r>
            <a:r>
              <a:rPr lang="tr-TR" sz="3200" b="1" dirty="0" err="1" smtClean="0">
                <a:latin typeface="Bookman Old Style" panose="02050604050505020204" pitchFamily="18" charset="0"/>
              </a:rPr>
              <a:t>Assessment</a:t>
            </a:r>
            <a:endParaRPr lang="en-GB" sz="4000" b="1" dirty="0">
              <a:latin typeface="Book Antiqua" panose="02040602050305030304" pitchFamily="18" charset="0"/>
            </a:endParaRPr>
          </a:p>
        </p:txBody>
      </p:sp>
      <p:sp>
        <p:nvSpPr>
          <p:cNvPr id="8" name="Slayt Numarası Yer Tutucusu 7"/>
          <p:cNvSpPr>
            <a:spLocks noGrp="1"/>
          </p:cNvSpPr>
          <p:nvPr>
            <p:ph type="sldNum" sz="quarter" idx="12"/>
          </p:nvPr>
        </p:nvSpPr>
        <p:spPr/>
        <p:txBody>
          <a:bodyPr/>
          <a:lstStyle/>
          <a:p>
            <a:fld id="{4FAB73BC-B049-4115-A692-8D63A059BFB8}" type="slidenum">
              <a:rPr lang="en-US" smtClean="0"/>
              <a:t>30</a:t>
            </a:fld>
            <a:endParaRPr lang="en-US" dirty="0"/>
          </a:p>
        </p:txBody>
      </p:sp>
      <p:sp>
        <p:nvSpPr>
          <p:cNvPr id="6" name="İçerik Yer Tutucusu 2"/>
          <p:cNvSpPr>
            <a:spLocks noGrp="1"/>
          </p:cNvSpPr>
          <p:nvPr>
            <p:ph idx="1"/>
          </p:nvPr>
        </p:nvSpPr>
        <p:spPr>
          <a:xfrm>
            <a:off x="370256" y="956734"/>
            <a:ext cx="10573744" cy="5190066"/>
          </a:xfrm>
        </p:spPr>
        <p:txBody>
          <a:bodyPr>
            <a:normAutofit/>
          </a:bodyPr>
          <a:lstStyle/>
          <a:p>
            <a:pPr algn="just">
              <a:lnSpc>
                <a:spcPct val="150000"/>
              </a:lnSpc>
            </a:pPr>
            <a:r>
              <a:rPr lang="en-US" dirty="0" smtClean="0">
                <a:latin typeface="Bookman Old Style" panose="02050604050505020204" pitchFamily="18" charset="0"/>
              </a:rPr>
              <a:t>The </a:t>
            </a:r>
            <a:r>
              <a:rPr lang="en-US" dirty="0">
                <a:latin typeface="Bookman Old Style" panose="02050604050505020204" pitchFamily="18" charset="0"/>
              </a:rPr>
              <a:t>risks which are identified at </a:t>
            </a:r>
            <a:r>
              <a:rPr lang="tr-TR" dirty="0" smtClean="0">
                <a:latin typeface="Bookman Old Style" panose="02050604050505020204" pitchFamily="18" charset="0"/>
              </a:rPr>
              <a:t>‘</a:t>
            </a:r>
            <a:r>
              <a:rPr lang="en-US" dirty="0" smtClean="0">
                <a:latin typeface="Bookman Old Style" panose="02050604050505020204" pitchFamily="18" charset="0"/>
              </a:rPr>
              <a:t>Understanding </a:t>
            </a:r>
            <a:r>
              <a:rPr lang="en-US" dirty="0">
                <a:latin typeface="Bookman Old Style" panose="02050604050505020204" pitchFamily="18" charset="0"/>
              </a:rPr>
              <a:t>Auditee – </a:t>
            </a:r>
            <a:r>
              <a:rPr lang="en-US" dirty="0" smtClean="0">
                <a:latin typeface="Bookman Old Style" panose="02050604050505020204" pitchFamily="18" charset="0"/>
              </a:rPr>
              <a:t>Field</a:t>
            </a:r>
            <a:r>
              <a:rPr lang="tr-TR" dirty="0" smtClean="0">
                <a:latin typeface="Bookman Old Style" panose="02050604050505020204" pitchFamily="18" charset="0"/>
              </a:rPr>
              <a:t>w</a:t>
            </a:r>
            <a:r>
              <a:rPr lang="en-US" dirty="0" err="1" smtClean="0">
                <a:latin typeface="Bookman Old Style" panose="02050604050505020204" pitchFamily="18" charset="0"/>
              </a:rPr>
              <a:t>ork</a:t>
            </a:r>
            <a:r>
              <a:rPr lang="tr-TR" dirty="0" smtClean="0">
                <a:latin typeface="Bookman Old Style" panose="02050604050505020204" pitchFamily="18" charset="0"/>
              </a:rPr>
              <a:t>’</a:t>
            </a:r>
            <a:r>
              <a:rPr lang="en-US" dirty="0" smtClean="0">
                <a:latin typeface="Bookman Old Style" panose="02050604050505020204" pitchFamily="18" charset="0"/>
              </a:rPr>
              <a:t> </a:t>
            </a:r>
            <a:r>
              <a:rPr lang="tr-TR" dirty="0" err="1" smtClean="0">
                <a:latin typeface="Bookman Old Style" panose="02050604050505020204" pitchFamily="18" charset="0"/>
              </a:rPr>
              <a:t>sub-module</a:t>
            </a:r>
            <a:r>
              <a:rPr lang="en-US" dirty="0" smtClean="0">
                <a:latin typeface="Bookman Old Style" panose="02050604050505020204" pitchFamily="18" charset="0"/>
              </a:rPr>
              <a:t> </a:t>
            </a:r>
            <a:r>
              <a:rPr lang="en-US" dirty="0">
                <a:latin typeface="Bookman Old Style" panose="02050604050505020204" pitchFamily="18" charset="0"/>
              </a:rPr>
              <a:t>are associated with important account areas in this step</a:t>
            </a:r>
            <a:r>
              <a:rPr lang="en-US" dirty="0" smtClean="0">
                <a:latin typeface="Bookman Old Style" panose="02050604050505020204" pitchFamily="18" charset="0"/>
              </a:rPr>
              <a:t>.</a:t>
            </a:r>
            <a:endParaRPr lang="tr-TR" dirty="0" smtClean="0">
              <a:latin typeface="Bookman Old Style" panose="02050604050505020204" pitchFamily="18" charset="0"/>
            </a:endParaRPr>
          </a:p>
          <a:p>
            <a:pPr algn="just">
              <a:lnSpc>
                <a:spcPct val="150000"/>
              </a:lnSpc>
            </a:pPr>
            <a:r>
              <a:rPr lang="en-US" dirty="0" smtClean="0">
                <a:latin typeface="Bookman Old Style" panose="02050604050505020204" pitchFamily="18" charset="0"/>
              </a:rPr>
              <a:t> Then </a:t>
            </a:r>
            <a:r>
              <a:rPr lang="en-US" dirty="0">
                <a:latin typeface="Bookman Old Style" panose="02050604050505020204" pitchFamily="18" charset="0"/>
              </a:rPr>
              <a:t>the risk level on the basis of the important account areas </a:t>
            </a:r>
            <a:r>
              <a:rPr lang="tr-TR" dirty="0" smtClean="0">
                <a:latin typeface="Bookman Old Style" panose="02050604050505020204" pitchFamily="18" charset="0"/>
              </a:rPr>
              <a:t>is</a:t>
            </a:r>
            <a:r>
              <a:rPr lang="en-US" dirty="0" smtClean="0">
                <a:latin typeface="Bookman Old Style" panose="02050604050505020204" pitchFamily="18" charset="0"/>
              </a:rPr>
              <a:t> </a:t>
            </a:r>
            <a:r>
              <a:rPr lang="en-US" dirty="0">
                <a:latin typeface="Bookman Old Style" panose="02050604050505020204" pitchFamily="18" charset="0"/>
              </a:rPr>
              <a:t>determined.</a:t>
            </a:r>
            <a:endParaRPr lang="tr-TR" dirty="0" smtClean="0">
              <a:latin typeface="Bookman Old Style" panose="02050604050505020204" pitchFamily="18" charset="0"/>
            </a:endParaRPr>
          </a:p>
          <a:p>
            <a:pPr algn="just">
              <a:lnSpc>
                <a:spcPct val="150000"/>
              </a:lnSpc>
            </a:pPr>
            <a:endParaRPr lang="tr-TR" dirty="0" smtClean="0">
              <a:latin typeface="Bookman Old Style" panose="02050604050505020204" pitchFamily="18" charset="0"/>
            </a:endParaRPr>
          </a:p>
        </p:txBody>
      </p:sp>
    </p:spTree>
    <p:extLst>
      <p:ext uri="{BB962C8B-B14F-4D97-AF65-F5344CB8AC3E}">
        <p14:creationId xmlns:p14="http://schemas.microsoft.com/office/powerpoint/2010/main" val="1232958435"/>
      </p:ext>
    </p:extLst>
  </p:cSld>
  <p:clrMapOvr>
    <a:masterClrMapping/>
  </p:clrMapOvr>
  <p:transition spd="slow">
    <p:randomBar dir="ver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99011" y="22059"/>
            <a:ext cx="10544989" cy="908967"/>
          </a:xfrm>
        </p:spPr>
        <p:txBody>
          <a:bodyPr>
            <a:normAutofit fontScale="90000"/>
          </a:bodyPr>
          <a:lstStyle/>
          <a:p>
            <a:pPr algn="just">
              <a:lnSpc>
                <a:spcPct val="150000"/>
              </a:lnSpc>
            </a:pPr>
            <a:r>
              <a:rPr lang="tr-TR" sz="3600" b="1" dirty="0" err="1" smtClean="0">
                <a:latin typeface="Bookman Old Style" panose="02050604050505020204" pitchFamily="18" charset="0"/>
              </a:rPr>
              <a:t>RIsk</a:t>
            </a:r>
            <a:r>
              <a:rPr lang="tr-TR" sz="3600" b="1" dirty="0" smtClean="0">
                <a:latin typeface="Bookman Old Style" panose="02050604050505020204" pitchFamily="18" charset="0"/>
              </a:rPr>
              <a:t> </a:t>
            </a:r>
            <a:r>
              <a:rPr lang="tr-TR" sz="3600" b="1" dirty="0" err="1">
                <a:latin typeface="Bookman Old Style" panose="02050604050505020204" pitchFamily="18" charset="0"/>
              </a:rPr>
              <a:t>Assessment</a:t>
            </a:r>
            <a:endParaRPr lang="tr-TR" sz="3600" b="1" dirty="0">
              <a:latin typeface="Bookman Old Style" panose="02050604050505020204" pitchFamily="18" charset="0"/>
            </a:endParaRPr>
          </a:p>
        </p:txBody>
      </p:sp>
      <p:sp>
        <p:nvSpPr>
          <p:cNvPr id="8" name="Slayt Numarası Yer Tutucusu 7"/>
          <p:cNvSpPr>
            <a:spLocks noGrp="1"/>
          </p:cNvSpPr>
          <p:nvPr>
            <p:ph type="sldNum" sz="quarter" idx="12"/>
          </p:nvPr>
        </p:nvSpPr>
        <p:spPr/>
        <p:txBody>
          <a:bodyPr/>
          <a:lstStyle/>
          <a:p>
            <a:fld id="{4FAB73BC-B049-4115-A692-8D63A059BFB8}" type="slidenum">
              <a:rPr lang="en-US" smtClean="0"/>
              <a:t>31</a:t>
            </a:fld>
            <a:endParaRPr lang="en-US" dirty="0"/>
          </a:p>
        </p:txBody>
      </p:sp>
      <p:pic>
        <p:nvPicPr>
          <p:cNvPr id="4" name="İçerik Yer Tutucusu 3"/>
          <p:cNvPicPr>
            <a:picLocks noGrp="1" noChangeAspect="1"/>
          </p:cNvPicPr>
          <p:nvPr>
            <p:ph idx="1"/>
          </p:nvPr>
        </p:nvPicPr>
        <p:blipFill>
          <a:blip r:embed="rId2"/>
          <a:stretch>
            <a:fillRect/>
          </a:stretch>
        </p:blipFill>
        <p:spPr>
          <a:xfrm>
            <a:off x="399011" y="1221971"/>
            <a:ext cx="11039301" cy="4950229"/>
          </a:xfrm>
          <a:prstGeom prst="rect">
            <a:avLst/>
          </a:prstGeom>
        </p:spPr>
      </p:pic>
    </p:spTree>
    <p:extLst>
      <p:ext uri="{BB962C8B-B14F-4D97-AF65-F5344CB8AC3E}">
        <p14:creationId xmlns:p14="http://schemas.microsoft.com/office/powerpoint/2010/main" val="2396306262"/>
      </p:ext>
    </p:extLst>
  </p:cSld>
  <p:clrMapOvr>
    <a:masterClrMapping/>
  </p:clrMapOvr>
  <p:transition spd="slow">
    <p:randomBar dir="ver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70256" y="180000"/>
            <a:ext cx="10702298" cy="1080000"/>
          </a:xfrm>
        </p:spPr>
        <p:txBody>
          <a:bodyPr>
            <a:normAutofit/>
          </a:bodyPr>
          <a:lstStyle/>
          <a:p>
            <a:r>
              <a:rPr lang="tr-TR" sz="3200" b="1" dirty="0">
                <a:latin typeface="Bookman Old Style" panose="02050604050505020204" pitchFamily="18" charset="0"/>
              </a:rPr>
              <a:t>Test Of </a:t>
            </a:r>
            <a:r>
              <a:rPr lang="tr-TR" sz="3200" b="1" dirty="0" err="1" smtClean="0">
                <a:latin typeface="Bookman Old Style" panose="02050604050505020204" pitchFamily="18" charset="0"/>
              </a:rPr>
              <a:t>Controls</a:t>
            </a:r>
            <a:r>
              <a:rPr lang="tr-TR" sz="4000" dirty="0">
                <a:latin typeface="Bookman Old Style" panose="02050604050505020204" pitchFamily="18" charset="0"/>
              </a:rPr>
              <a:t/>
            </a:r>
            <a:br>
              <a:rPr lang="tr-TR" sz="4000" dirty="0">
                <a:latin typeface="Bookman Old Style" panose="02050604050505020204" pitchFamily="18" charset="0"/>
              </a:rPr>
            </a:br>
            <a:endParaRPr lang="en-GB" sz="4000" b="1" dirty="0">
              <a:latin typeface="Book Antiqua" panose="02040602050305030304" pitchFamily="18" charset="0"/>
            </a:endParaRPr>
          </a:p>
        </p:txBody>
      </p:sp>
      <p:sp>
        <p:nvSpPr>
          <p:cNvPr id="8" name="Slayt Numarası Yer Tutucusu 7"/>
          <p:cNvSpPr>
            <a:spLocks noGrp="1"/>
          </p:cNvSpPr>
          <p:nvPr>
            <p:ph type="sldNum" sz="quarter" idx="12"/>
          </p:nvPr>
        </p:nvSpPr>
        <p:spPr/>
        <p:txBody>
          <a:bodyPr/>
          <a:lstStyle/>
          <a:p>
            <a:fld id="{4FAB73BC-B049-4115-A692-8D63A059BFB8}" type="slidenum">
              <a:rPr lang="en-US" smtClean="0"/>
              <a:t>32</a:t>
            </a:fld>
            <a:endParaRPr lang="en-US" dirty="0"/>
          </a:p>
        </p:txBody>
      </p:sp>
      <p:sp>
        <p:nvSpPr>
          <p:cNvPr id="6" name="İçerik Yer Tutucusu 2"/>
          <p:cNvSpPr>
            <a:spLocks noGrp="1"/>
          </p:cNvSpPr>
          <p:nvPr>
            <p:ph idx="1"/>
          </p:nvPr>
        </p:nvSpPr>
        <p:spPr>
          <a:xfrm>
            <a:off x="370256" y="956734"/>
            <a:ext cx="10573744" cy="5190066"/>
          </a:xfrm>
        </p:spPr>
        <p:txBody>
          <a:bodyPr>
            <a:normAutofit/>
          </a:bodyPr>
          <a:lstStyle/>
          <a:p>
            <a:pPr algn="just">
              <a:lnSpc>
                <a:spcPct val="150000"/>
              </a:lnSpc>
            </a:pPr>
            <a:r>
              <a:rPr lang="tr-TR" dirty="0" smtClean="0">
                <a:latin typeface="Bookman Old Style" panose="02050604050505020204" pitchFamily="18" charset="0"/>
              </a:rPr>
              <a:t>T</a:t>
            </a:r>
            <a:r>
              <a:rPr lang="en-US" dirty="0" smtClean="0">
                <a:latin typeface="Bookman Old Style" panose="02050604050505020204" pitchFamily="18" charset="0"/>
              </a:rPr>
              <a:t>he studies </a:t>
            </a:r>
            <a:r>
              <a:rPr lang="en-US" dirty="0">
                <a:latin typeface="Bookman Old Style" panose="02050604050505020204" pitchFamily="18" charset="0"/>
              </a:rPr>
              <a:t>on the procedures about internal control tests of important account areas are completed by auditors and approved by team leader. </a:t>
            </a:r>
            <a:endParaRPr lang="tr-TR" dirty="0" smtClean="0">
              <a:latin typeface="Bookman Old Style" panose="02050604050505020204" pitchFamily="18" charset="0"/>
            </a:endParaRPr>
          </a:p>
          <a:p>
            <a:pPr algn="just">
              <a:lnSpc>
                <a:spcPct val="150000"/>
              </a:lnSpc>
            </a:pPr>
            <a:r>
              <a:rPr lang="en-US" dirty="0" smtClean="0">
                <a:latin typeface="Bookman Old Style" panose="02050604050505020204" pitchFamily="18" charset="0"/>
              </a:rPr>
              <a:t>The </a:t>
            </a:r>
            <a:r>
              <a:rPr lang="en-US" dirty="0">
                <a:latin typeface="Bookman Old Style" panose="02050604050505020204" pitchFamily="18" charset="0"/>
              </a:rPr>
              <a:t>working papers of these </a:t>
            </a:r>
            <a:r>
              <a:rPr lang="en-US" dirty="0" smtClean="0">
                <a:latin typeface="Bookman Old Style" panose="02050604050505020204" pitchFamily="18" charset="0"/>
              </a:rPr>
              <a:t>procedures </a:t>
            </a:r>
            <a:r>
              <a:rPr lang="en-US" dirty="0">
                <a:latin typeface="Bookman Old Style" panose="02050604050505020204" pitchFamily="18" charset="0"/>
              </a:rPr>
              <a:t>must contain </a:t>
            </a:r>
            <a:r>
              <a:rPr lang="en-US" dirty="0" smtClean="0">
                <a:latin typeface="Bookman Old Style" panose="02050604050505020204" pitchFamily="18" charset="0"/>
              </a:rPr>
              <a:t>sufficient </a:t>
            </a:r>
            <a:r>
              <a:rPr lang="en-US" dirty="0">
                <a:latin typeface="Bookman Old Style" panose="02050604050505020204" pitchFamily="18" charset="0"/>
              </a:rPr>
              <a:t>information about whether the internal controls about important </a:t>
            </a:r>
            <a:r>
              <a:rPr lang="en-US" dirty="0" smtClean="0">
                <a:latin typeface="Bookman Old Style" panose="02050604050505020204" pitchFamily="18" charset="0"/>
              </a:rPr>
              <a:t>account </a:t>
            </a:r>
            <a:r>
              <a:rPr lang="en-US" dirty="0">
                <a:latin typeface="Bookman Old Style" panose="02050604050505020204" pitchFamily="18" charset="0"/>
              </a:rPr>
              <a:t>areas works or </a:t>
            </a:r>
            <a:r>
              <a:rPr lang="en-US" dirty="0" smtClean="0">
                <a:latin typeface="Bookman Old Style" panose="02050604050505020204" pitchFamily="18" charset="0"/>
              </a:rPr>
              <a:t>not</a:t>
            </a:r>
            <a:r>
              <a:rPr lang="tr-TR" dirty="0" smtClean="0">
                <a:latin typeface="Bookman Old Style" panose="02050604050505020204" pitchFamily="18" charset="0"/>
              </a:rPr>
              <a:t>.</a:t>
            </a:r>
          </a:p>
        </p:txBody>
      </p:sp>
    </p:spTree>
    <p:extLst>
      <p:ext uri="{BB962C8B-B14F-4D97-AF65-F5344CB8AC3E}">
        <p14:creationId xmlns:p14="http://schemas.microsoft.com/office/powerpoint/2010/main" val="176649028"/>
      </p:ext>
    </p:extLst>
  </p:cSld>
  <p:clrMapOvr>
    <a:masterClrMapping/>
  </p:clrMapOvr>
  <p:transition spd="slow">
    <p:randomBar dir="ver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99011" y="13743"/>
            <a:ext cx="10544989" cy="908967"/>
          </a:xfrm>
        </p:spPr>
        <p:txBody>
          <a:bodyPr>
            <a:normAutofit fontScale="90000"/>
          </a:bodyPr>
          <a:lstStyle/>
          <a:p>
            <a:pPr algn="just">
              <a:lnSpc>
                <a:spcPct val="150000"/>
              </a:lnSpc>
            </a:pPr>
            <a:r>
              <a:rPr lang="tr-TR" sz="3600" b="1" dirty="0">
                <a:latin typeface="Bookman Old Style" panose="02050604050505020204" pitchFamily="18" charset="0"/>
              </a:rPr>
              <a:t>Test Of </a:t>
            </a:r>
            <a:r>
              <a:rPr lang="tr-TR" sz="3600" b="1" dirty="0" err="1">
                <a:latin typeface="Bookman Old Style" panose="02050604050505020204" pitchFamily="18" charset="0"/>
              </a:rPr>
              <a:t>Controls</a:t>
            </a:r>
            <a:endParaRPr lang="tr-TR" sz="3600" b="1" dirty="0" smtClean="0">
              <a:latin typeface="Bookman Old Style" panose="02050604050505020204" pitchFamily="18" charset="0"/>
            </a:endParaRPr>
          </a:p>
        </p:txBody>
      </p:sp>
      <p:sp>
        <p:nvSpPr>
          <p:cNvPr id="8" name="Slayt Numarası Yer Tutucusu 7"/>
          <p:cNvSpPr>
            <a:spLocks noGrp="1"/>
          </p:cNvSpPr>
          <p:nvPr>
            <p:ph type="sldNum" sz="quarter" idx="12"/>
          </p:nvPr>
        </p:nvSpPr>
        <p:spPr/>
        <p:txBody>
          <a:bodyPr/>
          <a:lstStyle/>
          <a:p>
            <a:fld id="{4FAB73BC-B049-4115-A692-8D63A059BFB8}" type="slidenum">
              <a:rPr lang="en-US" smtClean="0"/>
              <a:t>33</a:t>
            </a:fld>
            <a:endParaRPr lang="en-US" dirty="0"/>
          </a:p>
        </p:txBody>
      </p:sp>
      <p:pic>
        <p:nvPicPr>
          <p:cNvPr id="5" name="İçerik Yer Tutucusu 4"/>
          <p:cNvPicPr>
            <a:picLocks noGrp="1" noChangeAspect="1"/>
          </p:cNvPicPr>
          <p:nvPr>
            <p:ph idx="1"/>
          </p:nvPr>
        </p:nvPicPr>
        <p:blipFill>
          <a:blip r:embed="rId2"/>
          <a:stretch>
            <a:fillRect/>
          </a:stretch>
        </p:blipFill>
        <p:spPr>
          <a:xfrm>
            <a:off x="399012" y="1188720"/>
            <a:ext cx="11030988" cy="4983480"/>
          </a:xfrm>
          <a:prstGeom prst="rect">
            <a:avLst/>
          </a:prstGeom>
        </p:spPr>
      </p:pic>
    </p:spTree>
    <p:extLst>
      <p:ext uri="{BB962C8B-B14F-4D97-AF65-F5344CB8AC3E}">
        <p14:creationId xmlns:p14="http://schemas.microsoft.com/office/powerpoint/2010/main" val="548142031"/>
      </p:ext>
    </p:extLst>
  </p:cSld>
  <p:clrMapOvr>
    <a:masterClrMapping/>
  </p:clrMapOvr>
  <p:transition spd="slow">
    <p:randomBar dir="ver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70256" y="180000"/>
            <a:ext cx="10702298" cy="1080000"/>
          </a:xfrm>
        </p:spPr>
        <p:txBody>
          <a:bodyPr>
            <a:normAutofit/>
          </a:bodyPr>
          <a:lstStyle/>
          <a:p>
            <a:r>
              <a:rPr lang="tr-TR" sz="3200" b="1" dirty="0" err="1">
                <a:latin typeface="Bookman Old Style" panose="02050604050505020204" pitchFamily="18" charset="0"/>
              </a:rPr>
              <a:t>Assessment</a:t>
            </a:r>
            <a:r>
              <a:rPr lang="tr-TR" sz="3200" b="1" dirty="0">
                <a:latin typeface="Bookman Old Style" panose="02050604050505020204" pitchFamily="18" charset="0"/>
              </a:rPr>
              <a:t> of </a:t>
            </a:r>
            <a:r>
              <a:rPr lang="tr-TR" sz="3200" b="1" dirty="0" err="1" smtClean="0">
                <a:latin typeface="Bookman Old Style" panose="02050604050505020204" pitchFamily="18" charset="0"/>
              </a:rPr>
              <a:t>PlannIng</a:t>
            </a:r>
            <a:r>
              <a:rPr lang="tr-TR" sz="3200" b="1" dirty="0" smtClean="0">
                <a:latin typeface="Bookman Old Style" panose="02050604050505020204" pitchFamily="18" charset="0"/>
              </a:rPr>
              <a:t> </a:t>
            </a:r>
            <a:r>
              <a:rPr lang="tr-TR" sz="3200" b="1" dirty="0" err="1" smtClean="0">
                <a:latin typeface="Bookman Old Style" panose="02050604050505020204" pitchFamily="18" charset="0"/>
              </a:rPr>
              <a:t>StudIes</a:t>
            </a:r>
            <a:r>
              <a:rPr lang="tr-TR" sz="4000" dirty="0">
                <a:latin typeface="Bookman Old Style" panose="02050604050505020204" pitchFamily="18" charset="0"/>
              </a:rPr>
              <a:t/>
            </a:r>
            <a:br>
              <a:rPr lang="tr-TR" sz="4000" dirty="0">
                <a:latin typeface="Bookman Old Style" panose="02050604050505020204" pitchFamily="18" charset="0"/>
              </a:rPr>
            </a:br>
            <a:endParaRPr lang="en-GB" sz="4000" b="1" dirty="0">
              <a:latin typeface="Book Antiqua" panose="02040602050305030304" pitchFamily="18" charset="0"/>
            </a:endParaRPr>
          </a:p>
        </p:txBody>
      </p:sp>
      <p:sp>
        <p:nvSpPr>
          <p:cNvPr id="8" name="Slayt Numarası Yer Tutucusu 7"/>
          <p:cNvSpPr>
            <a:spLocks noGrp="1"/>
          </p:cNvSpPr>
          <p:nvPr>
            <p:ph type="sldNum" sz="quarter" idx="12"/>
          </p:nvPr>
        </p:nvSpPr>
        <p:spPr/>
        <p:txBody>
          <a:bodyPr/>
          <a:lstStyle/>
          <a:p>
            <a:fld id="{4FAB73BC-B049-4115-A692-8D63A059BFB8}" type="slidenum">
              <a:rPr lang="en-US" smtClean="0"/>
              <a:t>34</a:t>
            </a:fld>
            <a:endParaRPr lang="en-US" dirty="0"/>
          </a:p>
        </p:txBody>
      </p:sp>
      <p:sp>
        <p:nvSpPr>
          <p:cNvPr id="6" name="İçerik Yer Tutucusu 2"/>
          <p:cNvSpPr>
            <a:spLocks noGrp="1"/>
          </p:cNvSpPr>
          <p:nvPr>
            <p:ph idx="1"/>
          </p:nvPr>
        </p:nvSpPr>
        <p:spPr>
          <a:xfrm>
            <a:off x="370256" y="956734"/>
            <a:ext cx="10573744" cy="5190066"/>
          </a:xfrm>
        </p:spPr>
        <p:txBody>
          <a:bodyPr>
            <a:normAutofit/>
          </a:bodyPr>
          <a:lstStyle/>
          <a:p>
            <a:pPr algn="just">
              <a:lnSpc>
                <a:spcPct val="150000"/>
              </a:lnSpc>
            </a:pPr>
            <a:r>
              <a:rPr lang="en-US" dirty="0" smtClean="0">
                <a:latin typeface="Bookman Old Style" panose="02050604050505020204" pitchFamily="18" charset="0"/>
              </a:rPr>
              <a:t>In </a:t>
            </a:r>
            <a:r>
              <a:rPr lang="en-US" dirty="0">
                <a:latin typeface="Bookman Old Style" panose="02050604050505020204" pitchFamily="18" charset="0"/>
              </a:rPr>
              <a:t>this step, assurance factors of account areas and inspection methods of them are determined and recorded.</a:t>
            </a:r>
            <a:endParaRPr lang="tr-TR" dirty="0" smtClean="0">
              <a:latin typeface="Bookman Old Style" panose="02050604050505020204" pitchFamily="18" charset="0"/>
            </a:endParaRPr>
          </a:p>
        </p:txBody>
      </p:sp>
    </p:spTree>
    <p:extLst>
      <p:ext uri="{BB962C8B-B14F-4D97-AF65-F5344CB8AC3E}">
        <p14:creationId xmlns:p14="http://schemas.microsoft.com/office/powerpoint/2010/main" val="1974793139"/>
      </p:ext>
    </p:extLst>
  </p:cSld>
  <p:clrMapOvr>
    <a:masterClrMapping/>
  </p:clrMapOvr>
  <p:transition spd="slow">
    <p:randomBar dir="ver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99011" y="13746"/>
            <a:ext cx="10544989" cy="908967"/>
          </a:xfrm>
        </p:spPr>
        <p:txBody>
          <a:bodyPr>
            <a:normAutofit fontScale="90000"/>
          </a:bodyPr>
          <a:lstStyle/>
          <a:p>
            <a:pPr algn="just">
              <a:lnSpc>
                <a:spcPct val="150000"/>
              </a:lnSpc>
            </a:pPr>
            <a:r>
              <a:rPr lang="tr-TR" sz="3600" b="1" dirty="0" err="1">
                <a:latin typeface="Bookman Old Style" panose="02050604050505020204" pitchFamily="18" charset="0"/>
              </a:rPr>
              <a:t>Assessment</a:t>
            </a:r>
            <a:r>
              <a:rPr lang="tr-TR" sz="3600" b="1" dirty="0">
                <a:latin typeface="Bookman Old Style" panose="02050604050505020204" pitchFamily="18" charset="0"/>
              </a:rPr>
              <a:t> of </a:t>
            </a:r>
            <a:r>
              <a:rPr lang="tr-TR" sz="3600" b="1" dirty="0" err="1">
                <a:latin typeface="Bookman Old Style" panose="02050604050505020204" pitchFamily="18" charset="0"/>
              </a:rPr>
              <a:t>PlannIng</a:t>
            </a:r>
            <a:r>
              <a:rPr lang="tr-TR" sz="3600" b="1" dirty="0">
                <a:latin typeface="Bookman Old Style" panose="02050604050505020204" pitchFamily="18" charset="0"/>
              </a:rPr>
              <a:t> </a:t>
            </a:r>
            <a:r>
              <a:rPr lang="tr-TR" sz="3600" b="1" dirty="0" err="1">
                <a:latin typeface="Bookman Old Style" panose="02050604050505020204" pitchFamily="18" charset="0"/>
              </a:rPr>
              <a:t>StudIes</a:t>
            </a:r>
            <a:endParaRPr lang="tr-TR" sz="3600" b="1" dirty="0" smtClean="0">
              <a:latin typeface="Bookman Old Style" panose="02050604050505020204" pitchFamily="18" charset="0"/>
            </a:endParaRPr>
          </a:p>
        </p:txBody>
      </p:sp>
      <p:sp>
        <p:nvSpPr>
          <p:cNvPr id="8" name="Slayt Numarası Yer Tutucusu 7"/>
          <p:cNvSpPr>
            <a:spLocks noGrp="1"/>
          </p:cNvSpPr>
          <p:nvPr>
            <p:ph type="sldNum" sz="quarter" idx="12"/>
          </p:nvPr>
        </p:nvSpPr>
        <p:spPr/>
        <p:txBody>
          <a:bodyPr/>
          <a:lstStyle/>
          <a:p>
            <a:fld id="{4FAB73BC-B049-4115-A692-8D63A059BFB8}" type="slidenum">
              <a:rPr lang="en-US" smtClean="0"/>
              <a:t>35</a:t>
            </a:fld>
            <a:endParaRPr lang="en-US" dirty="0"/>
          </a:p>
        </p:txBody>
      </p:sp>
      <p:pic>
        <p:nvPicPr>
          <p:cNvPr id="4" name="İçerik Yer Tutucusu 3"/>
          <p:cNvPicPr>
            <a:picLocks noGrp="1" noChangeAspect="1"/>
          </p:cNvPicPr>
          <p:nvPr>
            <p:ph idx="1"/>
          </p:nvPr>
        </p:nvPicPr>
        <p:blipFill>
          <a:blip r:embed="rId2"/>
          <a:stretch>
            <a:fillRect/>
          </a:stretch>
        </p:blipFill>
        <p:spPr>
          <a:xfrm>
            <a:off x="399012" y="1188720"/>
            <a:ext cx="10912116" cy="4983480"/>
          </a:xfrm>
          <a:prstGeom prst="rect">
            <a:avLst/>
          </a:prstGeom>
        </p:spPr>
      </p:pic>
    </p:spTree>
    <p:extLst>
      <p:ext uri="{BB962C8B-B14F-4D97-AF65-F5344CB8AC3E}">
        <p14:creationId xmlns:p14="http://schemas.microsoft.com/office/powerpoint/2010/main" val="406905932"/>
      </p:ext>
    </p:extLst>
  </p:cSld>
  <p:clrMapOvr>
    <a:masterClrMapping/>
  </p:clrMapOvr>
  <p:transition spd="slow">
    <p:randomBar dir="ver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70256" y="180000"/>
            <a:ext cx="10702298" cy="1080000"/>
          </a:xfrm>
        </p:spPr>
        <p:txBody>
          <a:bodyPr>
            <a:normAutofit/>
          </a:bodyPr>
          <a:lstStyle/>
          <a:p>
            <a:r>
              <a:rPr lang="tr-TR" sz="3200" b="1" dirty="0" err="1" smtClean="0">
                <a:latin typeface="Bookman Old Style" panose="02050604050505020204" pitchFamily="18" charset="0"/>
              </a:rPr>
              <a:t>AudIt</a:t>
            </a:r>
            <a:r>
              <a:rPr lang="tr-TR" sz="3200" b="1" dirty="0" smtClean="0">
                <a:latin typeface="Bookman Old Style" panose="02050604050505020204" pitchFamily="18" charset="0"/>
              </a:rPr>
              <a:t> Plan</a:t>
            </a:r>
            <a:r>
              <a:rPr lang="tr-TR" sz="4000" dirty="0">
                <a:latin typeface="Bookman Old Style" panose="02050604050505020204" pitchFamily="18" charset="0"/>
              </a:rPr>
              <a:t/>
            </a:r>
            <a:br>
              <a:rPr lang="tr-TR" sz="4000" dirty="0">
                <a:latin typeface="Bookman Old Style" panose="02050604050505020204" pitchFamily="18" charset="0"/>
              </a:rPr>
            </a:br>
            <a:endParaRPr lang="en-GB" sz="4000" b="1" dirty="0">
              <a:latin typeface="Book Antiqua" panose="02040602050305030304" pitchFamily="18" charset="0"/>
            </a:endParaRPr>
          </a:p>
        </p:txBody>
      </p:sp>
      <p:sp>
        <p:nvSpPr>
          <p:cNvPr id="8" name="Slayt Numarası Yer Tutucusu 7"/>
          <p:cNvSpPr>
            <a:spLocks noGrp="1"/>
          </p:cNvSpPr>
          <p:nvPr>
            <p:ph type="sldNum" sz="quarter" idx="12"/>
          </p:nvPr>
        </p:nvSpPr>
        <p:spPr/>
        <p:txBody>
          <a:bodyPr/>
          <a:lstStyle/>
          <a:p>
            <a:fld id="{4FAB73BC-B049-4115-A692-8D63A059BFB8}" type="slidenum">
              <a:rPr lang="en-US" smtClean="0"/>
              <a:t>36</a:t>
            </a:fld>
            <a:endParaRPr lang="en-US" dirty="0"/>
          </a:p>
        </p:txBody>
      </p:sp>
      <p:sp>
        <p:nvSpPr>
          <p:cNvPr id="6" name="İçerik Yer Tutucusu 2"/>
          <p:cNvSpPr>
            <a:spLocks noGrp="1"/>
          </p:cNvSpPr>
          <p:nvPr>
            <p:ph idx="1"/>
          </p:nvPr>
        </p:nvSpPr>
        <p:spPr>
          <a:xfrm>
            <a:off x="370256" y="956734"/>
            <a:ext cx="10573744" cy="5190066"/>
          </a:xfrm>
        </p:spPr>
        <p:txBody>
          <a:bodyPr>
            <a:normAutofit/>
          </a:bodyPr>
          <a:lstStyle/>
          <a:p>
            <a:pPr algn="just">
              <a:lnSpc>
                <a:spcPct val="150000"/>
              </a:lnSpc>
            </a:pPr>
            <a:r>
              <a:rPr lang="en-US" dirty="0" smtClean="0">
                <a:latin typeface="Bookman Old Style" panose="02050604050505020204" pitchFamily="18" charset="0"/>
              </a:rPr>
              <a:t>Audit Plan is a summary of the all works till this step in the </a:t>
            </a:r>
            <a:r>
              <a:rPr lang="tr-TR" dirty="0" smtClean="0">
                <a:latin typeface="Bookman Old Style" panose="02050604050505020204" pitchFamily="18" charset="0"/>
              </a:rPr>
              <a:t>‘</a:t>
            </a:r>
            <a:r>
              <a:rPr lang="en-US" dirty="0" smtClean="0">
                <a:latin typeface="Bookman Old Style" panose="02050604050505020204" pitchFamily="18" charset="0"/>
              </a:rPr>
              <a:t>Planning</a:t>
            </a:r>
            <a:r>
              <a:rPr lang="tr-TR" dirty="0" smtClean="0">
                <a:latin typeface="Bookman Old Style" panose="02050604050505020204" pitchFamily="18" charset="0"/>
              </a:rPr>
              <a:t>’</a:t>
            </a:r>
            <a:r>
              <a:rPr lang="en-US" dirty="0" smtClean="0">
                <a:latin typeface="Bookman Old Style" panose="02050604050505020204" pitchFamily="18" charset="0"/>
              </a:rPr>
              <a:t> module.</a:t>
            </a:r>
          </a:p>
          <a:p>
            <a:pPr algn="just">
              <a:lnSpc>
                <a:spcPct val="150000"/>
              </a:lnSpc>
            </a:pPr>
            <a:r>
              <a:rPr lang="en-US" dirty="0" smtClean="0">
                <a:latin typeface="Bookman Old Style" panose="02050604050505020204" pitchFamily="18" charset="0"/>
              </a:rPr>
              <a:t>In Audit Plans all procedures are completed by team leaders and approved by the head of groups.</a:t>
            </a:r>
          </a:p>
          <a:p>
            <a:pPr algn="just">
              <a:lnSpc>
                <a:spcPct val="150000"/>
              </a:lnSpc>
            </a:pPr>
            <a:r>
              <a:rPr lang="en-US" dirty="0" smtClean="0">
                <a:latin typeface="Bookman Old Style" panose="02050604050505020204" pitchFamily="18" charset="0"/>
              </a:rPr>
              <a:t>When approvals are completed, audit plans are also approved by head of departments.</a:t>
            </a:r>
          </a:p>
        </p:txBody>
      </p:sp>
    </p:spTree>
    <p:extLst>
      <p:ext uri="{BB962C8B-B14F-4D97-AF65-F5344CB8AC3E}">
        <p14:creationId xmlns:p14="http://schemas.microsoft.com/office/powerpoint/2010/main" val="1565103570"/>
      </p:ext>
    </p:extLst>
  </p:cSld>
  <p:clrMapOvr>
    <a:masterClrMapping/>
  </p:clrMapOvr>
  <p:transition spd="slow">
    <p:randomBar dir="ver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99011" y="13747"/>
            <a:ext cx="10544989" cy="908967"/>
          </a:xfrm>
        </p:spPr>
        <p:txBody>
          <a:bodyPr>
            <a:normAutofit fontScale="90000"/>
          </a:bodyPr>
          <a:lstStyle/>
          <a:p>
            <a:pPr algn="just">
              <a:lnSpc>
                <a:spcPct val="150000"/>
              </a:lnSpc>
            </a:pPr>
            <a:r>
              <a:rPr lang="tr-TR" sz="3600" b="1" dirty="0" err="1">
                <a:latin typeface="Bookman Old Style" panose="02050604050505020204" pitchFamily="18" charset="0"/>
              </a:rPr>
              <a:t>AudIt</a:t>
            </a:r>
            <a:r>
              <a:rPr lang="tr-TR" sz="3600" b="1" dirty="0">
                <a:latin typeface="Bookman Old Style" panose="02050604050505020204" pitchFamily="18" charset="0"/>
              </a:rPr>
              <a:t> Plan</a:t>
            </a:r>
            <a:endParaRPr lang="tr-TR" sz="3600" b="1" dirty="0" smtClean="0">
              <a:latin typeface="Bookman Old Style" panose="02050604050505020204" pitchFamily="18" charset="0"/>
            </a:endParaRPr>
          </a:p>
        </p:txBody>
      </p:sp>
      <p:sp>
        <p:nvSpPr>
          <p:cNvPr id="8" name="Slayt Numarası Yer Tutucusu 7"/>
          <p:cNvSpPr>
            <a:spLocks noGrp="1"/>
          </p:cNvSpPr>
          <p:nvPr>
            <p:ph type="sldNum" sz="quarter" idx="12"/>
          </p:nvPr>
        </p:nvSpPr>
        <p:spPr/>
        <p:txBody>
          <a:bodyPr/>
          <a:lstStyle/>
          <a:p>
            <a:fld id="{4FAB73BC-B049-4115-A692-8D63A059BFB8}" type="slidenum">
              <a:rPr lang="en-US" smtClean="0"/>
              <a:t>37</a:t>
            </a:fld>
            <a:endParaRPr lang="en-US" dirty="0"/>
          </a:p>
        </p:txBody>
      </p:sp>
      <p:pic>
        <p:nvPicPr>
          <p:cNvPr id="5" name="İçerik Yer Tutucusu 4"/>
          <p:cNvPicPr>
            <a:picLocks noGrp="1" noChangeAspect="1"/>
          </p:cNvPicPr>
          <p:nvPr>
            <p:ph idx="1"/>
          </p:nvPr>
        </p:nvPicPr>
        <p:blipFill>
          <a:blip r:embed="rId2"/>
          <a:stretch>
            <a:fillRect/>
          </a:stretch>
        </p:blipFill>
        <p:spPr>
          <a:xfrm>
            <a:off x="399012" y="1230284"/>
            <a:ext cx="10912116" cy="4941916"/>
          </a:xfrm>
          <a:prstGeom prst="rect">
            <a:avLst/>
          </a:prstGeom>
        </p:spPr>
      </p:pic>
    </p:spTree>
    <p:extLst>
      <p:ext uri="{BB962C8B-B14F-4D97-AF65-F5344CB8AC3E}">
        <p14:creationId xmlns:p14="http://schemas.microsoft.com/office/powerpoint/2010/main" val="713189377"/>
      </p:ext>
    </p:extLst>
  </p:cSld>
  <p:clrMapOvr>
    <a:masterClrMapping/>
  </p:clrMapOvr>
  <p:transition spd="slow">
    <p:randomBar dir="ver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70256" y="180000"/>
            <a:ext cx="10702298" cy="1080000"/>
          </a:xfrm>
        </p:spPr>
        <p:txBody>
          <a:bodyPr>
            <a:normAutofit/>
          </a:bodyPr>
          <a:lstStyle/>
          <a:p>
            <a:r>
              <a:rPr lang="tr-TR" sz="3200" b="1" dirty="0" err="1">
                <a:latin typeface="Bookman Old Style" panose="02050604050505020204" pitchFamily="18" charset="0"/>
              </a:rPr>
              <a:t>AudIt</a:t>
            </a:r>
            <a:r>
              <a:rPr lang="tr-TR" sz="3200" b="1" dirty="0">
                <a:latin typeface="Bookman Old Style" panose="02050604050505020204" pitchFamily="18" charset="0"/>
              </a:rPr>
              <a:t> Program</a:t>
            </a:r>
            <a:r>
              <a:rPr lang="tr-TR" sz="4000" dirty="0">
                <a:latin typeface="Bookman Old Style" panose="02050604050505020204" pitchFamily="18" charset="0"/>
              </a:rPr>
              <a:t/>
            </a:r>
            <a:br>
              <a:rPr lang="tr-TR" sz="4000" dirty="0">
                <a:latin typeface="Bookman Old Style" panose="02050604050505020204" pitchFamily="18" charset="0"/>
              </a:rPr>
            </a:br>
            <a:endParaRPr lang="en-GB" sz="4000" b="1" dirty="0">
              <a:latin typeface="Book Antiqua" panose="02040602050305030304" pitchFamily="18" charset="0"/>
            </a:endParaRPr>
          </a:p>
        </p:txBody>
      </p:sp>
      <p:sp>
        <p:nvSpPr>
          <p:cNvPr id="8" name="Slayt Numarası Yer Tutucusu 7"/>
          <p:cNvSpPr>
            <a:spLocks noGrp="1"/>
          </p:cNvSpPr>
          <p:nvPr>
            <p:ph type="sldNum" sz="quarter" idx="12"/>
          </p:nvPr>
        </p:nvSpPr>
        <p:spPr/>
        <p:txBody>
          <a:bodyPr/>
          <a:lstStyle/>
          <a:p>
            <a:fld id="{4FAB73BC-B049-4115-A692-8D63A059BFB8}" type="slidenum">
              <a:rPr lang="en-US" smtClean="0"/>
              <a:t>38</a:t>
            </a:fld>
            <a:endParaRPr lang="en-US" dirty="0"/>
          </a:p>
        </p:txBody>
      </p:sp>
      <p:sp>
        <p:nvSpPr>
          <p:cNvPr id="6" name="İçerik Yer Tutucusu 2"/>
          <p:cNvSpPr>
            <a:spLocks noGrp="1"/>
          </p:cNvSpPr>
          <p:nvPr>
            <p:ph idx="1"/>
          </p:nvPr>
        </p:nvSpPr>
        <p:spPr>
          <a:xfrm>
            <a:off x="370256" y="956734"/>
            <a:ext cx="10573744" cy="5190066"/>
          </a:xfrm>
        </p:spPr>
        <p:txBody>
          <a:bodyPr>
            <a:normAutofit/>
          </a:bodyPr>
          <a:lstStyle/>
          <a:p>
            <a:pPr algn="just">
              <a:lnSpc>
                <a:spcPct val="150000"/>
              </a:lnSpc>
            </a:pPr>
            <a:r>
              <a:rPr lang="en-US" dirty="0" smtClean="0">
                <a:latin typeface="Bookman Old Style" panose="02050604050505020204" pitchFamily="18" charset="0"/>
              </a:rPr>
              <a:t>Produced</a:t>
            </a:r>
            <a:r>
              <a:rPr lang="en-US" dirty="0">
                <a:latin typeface="Bookman Old Style" panose="02050604050505020204" pitchFamily="18" charset="0"/>
              </a:rPr>
              <a:t>, optional and mandatory procedures which will be used in the </a:t>
            </a:r>
            <a:r>
              <a:rPr lang="tr-TR" dirty="0" smtClean="0">
                <a:latin typeface="Bookman Old Style" panose="02050604050505020204" pitchFamily="18" charset="0"/>
              </a:rPr>
              <a:t>‘</a:t>
            </a:r>
            <a:r>
              <a:rPr lang="en-US" dirty="0" smtClean="0">
                <a:latin typeface="Bookman Old Style" panose="02050604050505020204" pitchFamily="18" charset="0"/>
              </a:rPr>
              <a:t>Execution</a:t>
            </a:r>
            <a:r>
              <a:rPr lang="tr-TR" dirty="0" smtClean="0">
                <a:latin typeface="Bookman Old Style" panose="02050604050505020204" pitchFamily="18" charset="0"/>
              </a:rPr>
              <a:t>’</a:t>
            </a:r>
            <a:r>
              <a:rPr lang="en-US" dirty="0" smtClean="0">
                <a:latin typeface="Bookman Old Style" panose="02050604050505020204" pitchFamily="18" charset="0"/>
              </a:rPr>
              <a:t> </a:t>
            </a:r>
            <a:r>
              <a:rPr lang="en-US" dirty="0">
                <a:latin typeface="Bookman Old Style" panose="02050604050505020204" pitchFamily="18" charset="0"/>
              </a:rPr>
              <a:t>module are assigned by the team leader to the auditors.</a:t>
            </a:r>
            <a:endParaRPr lang="tr-TR" dirty="0" smtClean="0">
              <a:latin typeface="Bookman Old Style" panose="02050604050505020204" pitchFamily="18" charset="0"/>
            </a:endParaRPr>
          </a:p>
        </p:txBody>
      </p:sp>
    </p:spTree>
    <p:extLst>
      <p:ext uri="{BB962C8B-B14F-4D97-AF65-F5344CB8AC3E}">
        <p14:creationId xmlns:p14="http://schemas.microsoft.com/office/powerpoint/2010/main" val="4033970978"/>
      </p:ext>
    </p:extLst>
  </p:cSld>
  <p:clrMapOvr>
    <a:masterClrMapping/>
  </p:clrMapOvr>
  <p:transition spd="slow">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76676" y="1088182"/>
            <a:ext cx="10800000" cy="4860000"/>
          </a:xfrm>
        </p:spPr>
        <p:txBody>
          <a:bodyPr>
            <a:normAutofit/>
          </a:bodyPr>
          <a:lstStyle/>
          <a:p>
            <a:pPr lvl="1" algn="just">
              <a:lnSpc>
                <a:spcPct val="150000"/>
              </a:lnSpc>
            </a:pPr>
            <a:r>
              <a:rPr lang="tr-TR" dirty="0" err="1">
                <a:latin typeface="Bookman Old Style" panose="02050604050505020204" pitchFamily="18" charset="0"/>
              </a:rPr>
              <a:t>Regularity</a:t>
            </a:r>
            <a:r>
              <a:rPr lang="tr-TR" dirty="0">
                <a:latin typeface="Bookman Old Style" panose="02050604050505020204" pitchFamily="18" charset="0"/>
              </a:rPr>
              <a:t> </a:t>
            </a:r>
            <a:r>
              <a:rPr lang="tr-TR" dirty="0" err="1">
                <a:latin typeface="Bookman Old Style" panose="02050604050505020204" pitchFamily="18" charset="0"/>
              </a:rPr>
              <a:t>Audits</a:t>
            </a:r>
            <a:r>
              <a:rPr lang="tr-TR" dirty="0">
                <a:latin typeface="Bookman Old Style" panose="02050604050505020204" pitchFamily="18" charset="0"/>
              </a:rPr>
              <a:t> </a:t>
            </a:r>
          </a:p>
          <a:p>
            <a:pPr lvl="1" algn="just">
              <a:lnSpc>
                <a:spcPct val="150000"/>
              </a:lnSpc>
            </a:pPr>
            <a:r>
              <a:rPr lang="tr-TR" dirty="0" err="1">
                <a:latin typeface="Bookman Old Style" panose="02050604050505020204" pitchFamily="18" charset="0"/>
              </a:rPr>
              <a:t>Performance</a:t>
            </a:r>
            <a:r>
              <a:rPr lang="tr-TR" dirty="0">
                <a:latin typeface="Bookman Old Style" panose="02050604050505020204" pitchFamily="18" charset="0"/>
              </a:rPr>
              <a:t> </a:t>
            </a:r>
            <a:r>
              <a:rPr lang="tr-TR" dirty="0" err="1">
                <a:latin typeface="Bookman Old Style" panose="02050604050505020204" pitchFamily="18" charset="0"/>
              </a:rPr>
              <a:t>Audits</a:t>
            </a:r>
            <a:r>
              <a:rPr lang="tr-TR" dirty="0">
                <a:latin typeface="Bookman Old Style" panose="02050604050505020204" pitchFamily="18" charset="0"/>
              </a:rPr>
              <a:t> </a:t>
            </a:r>
          </a:p>
          <a:p>
            <a:pPr lvl="1" algn="just">
              <a:lnSpc>
                <a:spcPct val="150000"/>
              </a:lnSpc>
            </a:pPr>
            <a:r>
              <a:rPr lang="tr-TR" dirty="0" err="1">
                <a:latin typeface="Bookman Old Style" panose="02050604050505020204" pitchFamily="18" charset="0"/>
              </a:rPr>
              <a:t>State</a:t>
            </a:r>
            <a:r>
              <a:rPr lang="tr-TR" dirty="0">
                <a:latin typeface="Bookman Old Style" panose="02050604050505020204" pitchFamily="18" charset="0"/>
              </a:rPr>
              <a:t> </a:t>
            </a:r>
            <a:r>
              <a:rPr lang="tr-TR" dirty="0" err="1">
                <a:latin typeface="Bookman Old Style" panose="02050604050505020204" pitchFamily="18" charset="0"/>
              </a:rPr>
              <a:t>Economic</a:t>
            </a:r>
            <a:r>
              <a:rPr lang="tr-TR" dirty="0">
                <a:latin typeface="Bookman Old Style" panose="02050604050505020204" pitchFamily="18" charset="0"/>
              </a:rPr>
              <a:t> Enterprises </a:t>
            </a:r>
            <a:r>
              <a:rPr lang="tr-TR" dirty="0" err="1">
                <a:latin typeface="Bookman Old Style" panose="02050604050505020204" pitchFamily="18" charset="0"/>
              </a:rPr>
              <a:t>Audits</a:t>
            </a:r>
            <a:endParaRPr lang="tr-TR" dirty="0">
              <a:latin typeface="Bookman Old Style" panose="02050604050505020204" pitchFamily="18" charset="0"/>
            </a:endParaRPr>
          </a:p>
          <a:p>
            <a:pPr marL="0" indent="0" algn="just">
              <a:lnSpc>
                <a:spcPct val="150000"/>
              </a:lnSpc>
              <a:buNone/>
            </a:pPr>
            <a:r>
              <a:rPr lang="tr-TR" dirty="0" err="1">
                <a:latin typeface="Bookman Old Style" panose="02050604050505020204" pitchFamily="18" charset="0"/>
              </a:rPr>
              <a:t>by</a:t>
            </a:r>
            <a:r>
              <a:rPr lang="tr-TR" dirty="0">
                <a:latin typeface="Bookman Old Style" panose="02050604050505020204" pitchFamily="18" charset="0"/>
              </a:rPr>
              <a:t> TCA </a:t>
            </a:r>
            <a:r>
              <a:rPr lang="tr-TR" dirty="0" err="1">
                <a:latin typeface="Bookman Old Style" panose="02050604050505020204" pitchFamily="18" charset="0"/>
              </a:rPr>
              <a:t>are</a:t>
            </a:r>
            <a:r>
              <a:rPr lang="tr-TR" dirty="0">
                <a:latin typeface="Bookman Old Style" panose="02050604050505020204" pitchFamily="18" charset="0"/>
              </a:rPr>
              <a:t> </a:t>
            </a:r>
            <a:r>
              <a:rPr lang="tr-TR" dirty="0" err="1">
                <a:latin typeface="Bookman Old Style" panose="02050604050505020204" pitchFamily="18" charset="0"/>
              </a:rPr>
              <a:t>performed</a:t>
            </a:r>
            <a:r>
              <a:rPr lang="tr-TR" dirty="0">
                <a:latin typeface="Bookman Old Style" panose="02050604050505020204" pitchFamily="18" charset="0"/>
              </a:rPr>
              <a:t> </a:t>
            </a:r>
            <a:r>
              <a:rPr lang="tr-TR" dirty="0" err="1">
                <a:latin typeface="Bookman Old Style" panose="02050604050505020204" pitchFamily="18" charset="0"/>
              </a:rPr>
              <a:t>by</a:t>
            </a:r>
            <a:r>
              <a:rPr lang="tr-TR" dirty="0">
                <a:latin typeface="Bookman Old Style" panose="02050604050505020204" pitchFamily="18" charset="0"/>
              </a:rPr>
              <a:t> </a:t>
            </a:r>
            <a:r>
              <a:rPr lang="tr-TR" dirty="0" err="1">
                <a:latin typeface="Bookman Old Style" panose="02050604050505020204" pitchFamily="18" charset="0"/>
              </a:rPr>
              <a:t>means</a:t>
            </a:r>
            <a:r>
              <a:rPr lang="tr-TR" dirty="0">
                <a:latin typeface="Bookman Old Style" panose="02050604050505020204" pitchFamily="18" charset="0"/>
              </a:rPr>
              <a:t> of </a:t>
            </a:r>
            <a:r>
              <a:rPr lang="tr-TR" dirty="0" err="1" smtClean="0">
                <a:latin typeface="Bookman Old Style" panose="02050604050505020204" pitchFamily="18" charset="0"/>
              </a:rPr>
              <a:t>SayCap</a:t>
            </a:r>
            <a:r>
              <a:rPr lang="tr-TR" dirty="0" smtClean="0">
                <a:latin typeface="Bookman Old Style" panose="02050604050505020204" pitchFamily="18" charset="0"/>
              </a:rPr>
              <a:t>.</a:t>
            </a:r>
            <a:endParaRPr lang="tr-TR" dirty="0">
              <a:latin typeface="Bookman Old Style" panose="02050604050505020204" pitchFamily="18" charset="0"/>
            </a:endParaRPr>
          </a:p>
          <a:p>
            <a:pPr marL="0" indent="0">
              <a:lnSpc>
                <a:spcPct val="150000"/>
              </a:lnSpc>
              <a:buNone/>
            </a:pPr>
            <a:endParaRPr lang="en-GB" dirty="0">
              <a:latin typeface="Bookman Old Style" panose="02050604050505020204" pitchFamily="18" charset="0"/>
            </a:endParaRPr>
          </a:p>
        </p:txBody>
      </p:sp>
      <p:sp>
        <p:nvSpPr>
          <p:cNvPr id="8" name="Slayt Numarası Yer Tutucusu 7"/>
          <p:cNvSpPr>
            <a:spLocks noGrp="1"/>
          </p:cNvSpPr>
          <p:nvPr>
            <p:ph type="sldNum" sz="quarter" idx="12"/>
          </p:nvPr>
        </p:nvSpPr>
        <p:spPr/>
        <p:txBody>
          <a:bodyPr/>
          <a:lstStyle/>
          <a:p>
            <a:fld id="{4FAB73BC-B049-4115-A692-8D63A059BFB8}" type="slidenum">
              <a:rPr lang="en-US" smtClean="0"/>
              <a:t>3</a:t>
            </a:fld>
            <a:endParaRPr lang="en-US" dirty="0"/>
          </a:p>
        </p:txBody>
      </p:sp>
    </p:spTree>
    <p:extLst>
      <p:ext uri="{BB962C8B-B14F-4D97-AF65-F5344CB8AC3E}">
        <p14:creationId xmlns:p14="http://schemas.microsoft.com/office/powerpoint/2010/main" val="380708330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25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25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25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99011" y="5431"/>
            <a:ext cx="10544989" cy="908967"/>
          </a:xfrm>
        </p:spPr>
        <p:txBody>
          <a:bodyPr>
            <a:normAutofit fontScale="90000"/>
          </a:bodyPr>
          <a:lstStyle/>
          <a:p>
            <a:pPr algn="just">
              <a:lnSpc>
                <a:spcPct val="150000"/>
              </a:lnSpc>
            </a:pPr>
            <a:r>
              <a:rPr lang="tr-TR" sz="3600" b="1" dirty="0" err="1" smtClean="0">
                <a:latin typeface="Bookman Old Style" panose="02050604050505020204" pitchFamily="18" charset="0"/>
              </a:rPr>
              <a:t>AudIt</a:t>
            </a:r>
            <a:r>
              <a:rPr lang="tr-TR" sz="3600" b="1" dirty="0" smtClean="0">
                <a:latin typeface="Bookman Old Style" panose="02050604050505020204" pitchFamily="18" charset="0"/>
              </a:rPr>
              <a:t> </a:t>
            </a:r>
            <a:r>
              <a:rPr lang="tr-TR" sz="3600" b="1" dirty="0">
                <a:latin typeface="Bookman Old Style" panose="02050604050505020204" pitchFamily="18" charset="0"/>
              </a:rPr>
              <a:t>Program</a:t>
            </a:r>
          </a:p>
        </p:txBody>
      </p:sp>
      <p:sp>
        <p:nvSpPr>
          <p:cNvPr id="8" name="Slayt Numarası Yer Tutucusu 7"/>
          <p:cNvSpPr>
            <a:spLocks noGrp="1"/>
          </p:cNvSpPr>
          <p:nvPr>
            <p:ph type="sldNum" sz="quarter" idx="12"/>
          </p:nvPr>
        </p:nvSpPr>
        <p:spPr/>
        <p:txBody>
          <a:bodyPr/>
          <a:lstStyle/>
          <a:p>
            <a:fld id="{4FAB73BC-B049-4115-A692-8D63A059BFB8}" type="slidenum">
              <a:rPr lang="en-US" smtClean="0"/>
              <a:t>39</a:t>
            </a:fld>
            <a:endParaRPr lang="en-US" dirty="0"/>
          </a:p>
        </p:txBody>
      </p:sp>
      <p:pic>
        <p:nvPicPr>
          <p:cNvPr id="4" name="İçerik Yer Tutucusu 3"/>
          <p:cNvPicPr>
            <a:picLocks noGrp="1" noChangeAspect="1"/>
          </p:cNvPicPr>
          <p:nvPr>
            <p:ph idx="1"/>
          </p:nvPr>
        </p:nvPicPr>
        <p:blipFill>
          <a:blip r:embed="rId2"/>
          <a:stretch>
            <a:fillRect/>
          </a:stretch>
        </p:blipFill>
        <p:spPr>
          <a:xfrm>
            <a:off x="399010" y="1213658"/>
            <a:ext cx="10912117" cy="4958542"/>
          </a:xfrm>
          <a:prstGeom prst="rect">
            <a:avLst/>
          </a:prstGeom>
        </p:spPr>
      </p:pic>
    </p:spTree>
    <p:extLst>
      <p:ext uri="{BB962C8B-B14F-4D97-AF65-F5344CB8AC3E}">
        <p14:creationId xmlns:p14="http://schemas.microsoft.com/office/powerpoint/2010/main" val="550483589"/>
      </p:ext>
    </p:extLst>
  </p:cSld>
  <p:clrMapOvr>
    <a:masterClrMapping/>
  </p:clrMapOvr>
  <p:transition spd="slow">
    <p:randomBar dir="ver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82138" y="55309"/>
            <a:ext cx="10461862" cy="1080000"/>
          </a:xfrm>
        </p:spPr>
        <p:txBody>
          <a:bodyPr>
            <a:normAutofit/>
          </a:bodyPr>
          <a:lstStyle/>
          <a:p>
            <a:r>
              <a:rPr lang="tr-TR" sz="3200" b="1" dirty="0">
                <a:latin typeface="Bookman Old Style" panose="02050604050505020204" pitchFamily="18" charset="0"/>
              </a:rPr>
              <a:t>EXECUTION</a:t>
            </a:r>
            <a:endParaRPr lang="en-GB" sz="3200" b="1" dirty="0">
              <a:latin typeface="Bookman Old Style" panose="02050604050505020204" pitchFamily="18" charset="0"/>
            </a:endParaRPr>
          </a:p>
        </p:txBody>
      </p:sp>
      <p:sp>
        <p:nvSpPr>
          <p:cNvPr id="8" name="Slayt Numarası Yer Tutucusu 7"/>
          <p:cNvSpPr>
            <a:spLocks noGrp="1"/>
          </p:cNvSpPr>
          <p:nvPr>
            <p:ph type="sldNum" sz="quarter" idx="12"/>
          </p:nvPr>
        </p:nvSpPr>
        <p:spPr/>
        <p:txBody>
          <a:bodyPr/>
          <a:lstStyle/>
          <a:p>
            <a:fld id="{4FAB73BC-B049-4115-A692-8D63A059BFB8}" type="slidenum">
              <a:rPr lang="en-US" smtClean="0"/>
              <a:t>40</a:t>
            </a:fld>
            <a:endParaRPr lang="en-US" dirty="0"/>
          </a:p>
        </p:txBody>
      </p:sp>
      <p:sp>
        <p:nvSpPr>
          <p:cNvPr id="6" name="İçerik Yer Tutucusu 2"/>
          <p:cNvSpPr>
            <a:spLocks noGrp="1"/>
          </p:cNvSpPr>
          <p:nvPr>
            <p:ph idx="1"/>
          </p:nvPr>
        </p:nvSpPr>
        <p:spPr>
          <a:xfrm>
            <a:off x="370256" y="1130530"/>
            <a:ext cx="10573744" cy="5016269"/>
          </a:xfrm>
        </p:spPr>
        <p:txBody>
          <a:bodyPr>
            <a:normAutofit/>
          </a:bodyPr>
          <a:lstStyle/>
          <a:p>
            <a:pPr marL="0" indent="0">
              <a:buNone/>
            </a:pPr>
            <a:r>
              <a:rPr lang="en-US" dirty="0" smtClean="0">
                <a:latin typeface="Bookman Old Style" panose="02050604050505020204" pitchFamily="18" charset="0"/>
              </a:rPr>
              <a:t>The execution module consists of 4 sub-modules:</a:t>
            </a:r>
          </a:p>
          <a:p>
            <a:pPr algn="just">
              <a:lnSpc>
                <a:spcPct val="150000"/>
              </a:lnSpc>
            </a:pPr>
            <a:r>
              <a:rPr lang="en-US" dirty="0" smtClean="0">
                <a:latin typeface="Bookman Old Style" panose="02050604050505020204" pitchFamily="18" charset="0"/>
              </a:rPr>
              <a:t>Fieldwork</a:t>
            </a:r>
          </a:p>
          <a:p>
            <a:pPr algn="just">
              <a:lnSpc>
                <a:spcPct val="150000"/>
              </a:lnSpc>
            </a:pPr>
            <a:r>
              <a:rPr lang="en-US" dirty="0" smtClean="0">
                <a:latin typeface="Bookman Old Style" panose="02050604050505020204" pitchFamily="18" charset="0"/>
              </a:rPr>
              <a:t>Inform</a:t>
            </a:r>
          </a:p>
          <a:p>
            <a:pPr algn="just">
              <a:lnSpc>
                <a:spcPct val="150000"/>
              </a:lnSpc>
            </a:pPr>
            <a:r>
              <a:rPr lang="en-US" dirty="0" smtClean="0">
                <a:latin typeface="Bookman Old Style" panose="02050604050505020204" pitchFamily="18" charset="0"/>
              </a:rPr>
              <a:t>Hot Review</a:t>
            </a:r>
          </a:p>
          <a:p>
            <a:pPr algn="just">
              <a:lnSpc>
                <a:spcPct val="150000"/>
              </a:lnSpc>
            </a:pPr>
            <a:r>
              <a:rPr lang="en-US" dirty="0" smtClean="0">
                <a:latin typeface="Bookman Old Style" panose="02050604050505020204" pitchFamily="18" charset="0"/>
              </a:rPr>
              <a:t>Inquiry</a:t>
            </a:r>
          </a:p>
          <a:p>
            <a:pPr algn="just">
              <a:lnSpc>
                <a:spcPct val="150000"/>
              </a:lnSpc>
            </a:pPr>
            <a:endParaRPr lang="tr-TR" dirty="0" smtClean="0">
              <a:latin typeface="Bookman Old Style" panose="02050604050505020204" pitchFamily="18" charset="0"/>
            </a:endParaRPr>
          </a:p>
          <a:p>
            <a:pPr algn="just">
              <a:lnSpc>
                <a:spcPct val="150000"/>
              </a:lnSpc>
            </a:pPr>
            <a:endParaRPr lang="tr-TR" dirty="0">
              <a:latin typeface="Bookman Old Style" panose="02050604050505020204" pitchFamily="18" charset="0"/>
            </a:endParaRPr>
          </a:p>
          <a:p>
            <a:pPr algn="just">
              <a:lnSpc>
                <a:spcPct val="150000"/>
              </a:lnSpc>
            </a:pPr>
            <a:endParaRPr lang="tr-TR" dirty="0" smtClean="0">
              <a:latin typeface="Bookman Old Style" panose="02050604050505020204" pitchFamily="18" charset="0"/>
            </a:endParaRPr>
          </a:p>
        </p:txBody>
      </p:sp>
    </p:spTree>
    <p:extLst>
      <p:ext uri="{BB962C8B-B14F-4D97-AF65-F5344CB8AC3E}">
        <p14:creationId xmlns:p14="http://schemas.microsoft.com/office/powerpoint/2010/main" val="2187490924"/>
      </p:ext>
    </p:extLst>
  </p:cSld>
  <p:clrMapOvr>
    <a:masterClrMapping/>
  </p:clrMapOvr>
  <p:transition spd="slow">
    <p:randomBar dir="ver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23949" y="30371"/>
            <a:ext cx="10520051" cy="1080000"/>
          </a:xfrm>
        </p:spPr>
        <p:txBody>
          <a:bodyPr>
            <a:normAutofit/>
          </a:bodyPr>
          <a:lstStyle/>
          <a:p>
            <a:r>
              <a:rPr lang="tr-TR" sz="3200" b="1" cap="none" dirty="0" smtClean="0">
                <a:latin typeface="Bookman Old Style" panose="02050604050505020204" pitchFamily="18" charset="0"/>
              </a:rPr>
              <a:t>EXECUTION</a:t>
            </a:r>
            <a:endParaRPr lang="en-GB" sz="3200" b="1" dirty="0">
              <a:latin typeface="Bookman Old Style" panose="02050604050505020204" pitchFamily="18" charset="0"/>
            </a:endParaRPr>
          </a:p>
        </p:txBody>
      </p:sp>
      <p:sp>
        <p:nvSpPr>
          <p:cNvPr id="8" name="Slayt Numarası Yer Tutucusu 7"/>
          <p:cNvSpPr>
            <a:spLocks noGrp="1"/>
          </p:cNvSpPr>
          <p:nvPr>
            <p:ph type="sldNum" sz="quarter" idx="12"/>
          </p:nvPr>
        </p:nvSpPr>
        <p:spPr/>
        <p:txBody>
          <a:bodyPr/>
          <a:lstStyle/>
          <a:p>
            <a:fld id="{4FAB73BC-B049-4115-A692-8D63A059BFB8}" type="slidenum">
              <a:rPr lang="en-US" smtClean="0"/>
              <a:t>41</a:t>
            </a:fld>
            <a:endParaRPr lang="en-US" dirty="0"/>
          </a:p>
        </p:txBody>
      </p:sp>
      <p:pic>
        <p:nvPicPr>
          <p:cNvPr id="6146" name="Picture 2" descr="F:\SayCap Sunum\SayCap 6.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23949" y="1230284"/>
            <a:ext cx="10981113" cy="4926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2078203"/>
      </p:ext>
    </p:extLst>
  </p:cSld>
  <p:clrMapOvr>
    <a:masterClrMapping/>
  </p:clrMapOvr>
  <p:transition spd="slow">
    <p:randomBar dir="vert"/>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70256" y="180000"/>
            <a:ext cx="10702298" cy="1080000"/>
          </a:xfrm>
        </p:spPr>
        <p:txBody>
          <a:bodyPr>
            <a:normAutofit/>
          </a:bodyPr>
          <a:lstStyle/>
          <a:p>
            <a:r>
              <a:rPr lang="tr-TR" sz="3200" b="1" dirty="0" err="1" smtClean="0">
                <a:latin typeface="Bookman Old Style" panose="02050604050505020204" pitchFamily="18" charset="0"/>
              </a:rPr>
              <a:t>fıeld</a:t>
            </a:r>
            <a:r>
              <a:rPr lang="tr-TR" sz="3200" b="1" dirty="0" smtClean="0">
                <a:latin typeface="Bookman Old Style" panose="02050604050505020204" pitchFamily="18" charset="0"/>
              </a:rPr>
              <a:t> </a:t>
            </a:r>
            <a:r>
              <a:rPr lang="tr-TR" sz="3200" b="1" dirty="0" err="1" smtClean="0">
                <a:latin typeface="Bookman Old Style" panose="02050604050505020204" pitchFamily="18" charset="0"/>
              </a:rPr>
              <a:t>work</a:t>
            </a:r>
            <a:r>
              <a:rPr lang="tr-TR" sz="4000" dirty="0">
                <a:latin typeface="Bookman Old Style" panose="02050604050505020204" pitchFamily="18" charset="0"/>
              </a:rPr>
              <a:t/>
            </a:r>
            <a:br>
              <a:rPr lang="tr-TR" sz="4000" dirty="0">
                <a:latin typeface="Bookman Old Style" panose="02050604050505020204" pitchFamily="18" charset="0"/>
              </a:rPr>
            </a:br>
            <a:endParaRPr lang="en-GB" sz="4000" b="1" dirty="0">
              <a:latin typeface="Book Antiqua" panose="02040602050305030304" pitchFamily="18" charset="0"/>
            </a:endParaRPr>
          </a:p>
        </p:txBody>
      </p:sp>
      <p:sp>
        <p:nvSpPr>
          <p:cNvPr id="8" name="Slayt Numarası Yer Tutucusu 7"/>
          <p:cNvSpPr>
            <a:spLocks noGrp="1"/>
          </p:cNvSpPr>
          <p:nvPr>
            <p:ph type="sldNum" sz="quarter" idx="12"/>
          </p:nvPr>
        </p:nvSpPr>
        <p:spPr/>
        <p:txBody>
          <a:bodyPr/>
          <a:lstStyle/>
          <a:p>
            <a:fld id="{4FAB73BC-B049-4115-A692-8D63A059BFB8}" type="slidenum">
              <a:rPr lang="en-US" smtClean="0"/>
              <a:t>42</a:t>
            </a:fld>
            <a:endParaRPr lang="en-US" dirty="0"/>
          </a:p>
        </p:txBody>
      </p:sp>
      <p:sp>
        <p:nvSpPr>
          <p:cNvPr id="6" name="İçerik Yer Tutucusu 2"/>
          <p:cNvSpPr>
            <a:spLocks noGrp="1"/>
          </p:cNvSpPr>
          <p:nvPr>
            <p:ph idx="1"/>
          </p:nvPr>
        </p:nvSpPr>
        <p:spPr>
          <a:xfrm>
            <a:off x="370256" y="956734"/>
            <a:ext cx="10573744" cy="5190066"/>
          </a:xfrm>
        </p:spPr>
        <p:txBody>
          <a:bodyPr>
            <a:normAutofit/>
          </a:bodyPr>
          <a:lstStyle/>
          <a:p>
            <a:pPr marL="0" indent="0" algn="just">
              <a:lnSpc>
                <a:spcPct val="150000"/>
              </a:lnSpc>
              <a:buNone/>
            </a:pPr>
            <a:r>
              <a:rPr lang="en-US" dirty="0" smtClean="0">
                <a:latin typeface="Bookman Old Style" panose="02050604050505020204" pitchFamily="18" charset="0"/>
              </a:rPr>
              <a:t>Auditors; </a:t>
            </a:r>
          </a:p>
          <a:p>
            <a:pPr algn="just">
              <a:lnSpc>
                <a:spcPct val="150000"/>
              </a:lnSpc>
            </a:pPr>
            <a:r>
              <a:rPr lang="en-US" dirty="0" smtClean="0">
                <a:latin typeface="Bookman Old Style" panose="02050604050505020204" pitchFamily="18" charset="0"/>
              </a:rPr>
              <a:t>Fill their working papers,</a:t>
            </a:r>
          </a:p>
          <a:p>
            <a:pPr algn="just">
              <a:lnSpc>
                <a:spcPct val="150000"/>
              </a:lnSpc>
            </a:pPr>
            <a:r>
              <a:rPr lang="en-US" dirty="0" smtClean="0">
                <a:latin typeface="Bookman Old Style" panose="02050604050505020204" pitchFamily="18" charset="0"/>
              </a:rPr>
              <a:t>Add findings,</a:t>
            </a:r>
          </a:p>
          <a:p>
            <a:pPr algn="just">
              <a:lnSpc>
                <a:spcPct val="150000"/>
              </a:lnSpc>
            </a:pPr>
            <a:r>
              <a:rPr lang="en-US" dirty="0" smtClean="0">
                <a:latin typeface="Bookman Old Style" panose="02050604050505020204" pitchFamily="18" charset="0"/>
              </a:rPr>
              <a:t>And complete their procedures at this stage. </a:t>
            </a:r>
          </a:p>
        </p:txBody>
      </p:sp>
    </p:spTree>
    <p:extLst>
      <p:ext uri="{BB962C8B-B14F-4D97-AF65-F5344CB8AC3E}">
        <p14:creationId xmlns:p14="http://schemas.microsoft.com/office/powerpoint/2010/main" val="3067533998"/>
      </p:ext>
    </p:extLst>
  </p:cSld>
  <p:clrMapOvr>
    <a:masterClrMapping/>
  </p:clrMapOvr>
  <p:transition spd="slow">
    <p:randomBar dir="vert"/>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99011" y="22058"/>
            <a:ext cx="10544989" cy="908967"/>
          </a:xfrm>
        </p:spPr>
        <p:txBody>
          <a:bodyPr>
            <a:normAutofit fontScale="90000"/>
          </a:bodyPr>
          <a:lstStyle/>
          <a:p>
            <a:pPr algn="just">
              <a:lnSpc>
                <a:spcPct val="150000"/>
              </a:lnSpc>
            </a:pPr>
            <a:r>
              <a:rPr lang="tr-TR" sz="3600" b="1" dirty="0" err="1">
                <a:latin typeface="Bookman Old Style" panose="02050604050505020204" pitchFamily="18" charset="0"/>
              </a:rPr>
              <a:t>fıeld</a:t>
            </a:r>
            <a:r>
              <a:rPr lang="tr-TR" sz="3600" b="1" dirty="0">
                <a:latin typeface="Bookman Old Style" panose="02050604050505020204" pitchFamily="18" charset="0"/>
              </a:rPr>
              <a:t> </a:t>
            </a:r>
            <a:r>
              <a:rPr lang="tr-TR" sz="3600" b="1" dirty="0" err="1">
                <a:latin typeface="Bookman Old Style" panose="02050604050505020204" pitchFamily="18" charset="0"/>
              </a:rPr>
              <a:t>work</a:t>
            </a:r>
            <a:endParaRPr lang="tr-TR" sz="3600" b="1" dirty="0">
              <a:latin typeface="Bookman Old Style" panose="02050604050505020204" pitchFamily="18" charset="0"/>
            </a:endParaRPr>
          </a:p>
        </p:txBody>
      </p:sp>
      <p:sp>
        <p:nvSpPr>
          <p:cNvPr id="8" name="Slayt Numarası Yer Tutucusu 7"/>
          <p:cNvSpPr>
            <a:spLocks noGrp="1"/>
          </p:cNvSpPr>
          <p:nvPr>
            <p:ph type="sldNum" sz="quarter" idx="12"/>
          </p:nvPr>
        </p:nvSpPr>
        <p:spPr/>
        <p:txBody>
          <a:bodyPr/>
          <a:lstStyle/>
          <a:p>
            <a:fld id="{4FAB73BC-B049-4115-A692-8D63A059BFB8}" type="slidenum">
              <a:rPr lang="en-US" smtClean="0"/>
              <a:t>43</a:t>
            </a:fld>
            <a:endParaRPr lang="en-US" dirty="0"/>
          </a:p>
        </p:txBody>
      </p:sp>
      <p:pic>
        <p:nvPicPr>
          <p:cNvPr id="5" name="İçerik Yer Tutucusu 4"/>
          <p:cNvPicPr>
            <a:picLocks noGrp="1" noChangeAspect="1"/>
          </p:cNvPicPr>
          <p:nvPr>
            <p:ph idx="1"/>
          </p:nvPr>
        </p:nvPicPr>
        <p:blipFill>
          <a:blip r:embed="rId2"/>
          <a:stretch>
            <a:fillRect/>
          </a:stretch>
        </p:blipFill>
        <p:spPr>
          <a:xfrm>
            <a:off x="399012" y="1213658"/>
            <a:ext cx="10912116" cy="4958542"/>
          </a:xfrm>
          <a:prstGeom prst="rect">
            <a:avLst/>
          </a:prstGeom>
        </p:spPr>
      </p:pic>
    </p:spTree>
    <p:extLst>
      <p:ext uri="{BB962C8B-B14F-4D97-AF65-F5344CB8AC3E}">
        <p14:creationId xmlns:p14="http://schemas.microsoft.com/office/powerpoint/2010/main" val="3510112468"/>
      </p:ext>
    </p:extLst>
  </p:cSld>
  <p:clrMapOvr>
    <a:masterClrMapping/>
  </p:clrMapOvr>
  <p:transition spd="slow">
    <p:randomBar dir="vert"/>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70256" y="180000"/>
            <a:ext cx="10702298" cy="1080000"/>
          </a:xfrm>
        </p:spPr>
        <p:txBody>
          <a:bodyPr>
            <a:normAutofit/>
          </a:bodyPr>
          <a:lstStyle/>
          <a:p>
            <a:r>
              <a:rPr lang="tr-TR" sz="3200" b="1" dirty="0">
                <a:latin typeface="Bookman Old Style" panose="02050604050505020204" pitchFamily="18" charset="0"/>
              </a:rPr>
              <a:t>Hot </a:t>
            </a:r>
            <a:r>
              <a:rPr lang="tr-TR" sz="3200" b="1" dirty="0" err="1">
                <a:latin typeface="Bookman Old Style" panose="02050604050505020204" pitchFamily="18" charset="0"/>
              </a:rPr>
              <a:t>Revıew</a:t>
            </a:r>
            <a:r>
              <a:rPr lang="tr-TR" sz="4000" dirty="0">
                <a:latin typeface="Bookman Old Style" panose="02050604050505020204" pitchFamily="18" charset="0"/>
              </a:rPr>
              <a:t/>
            </a:r>
            <a:br>
              <a:rPr lang="tr-TR" sz="4000" dirty="0">
                <a:latin typeface="Bookman Old Style" panose="02050604050505020204" pitchFamily="18" charset="0"/>
              </a:rPr>
            </a:br>
            <a:endParaRPr lang="en-GB" sz="4000" b="1" dirty="0">
              <a:latin typeface="Book Antiqua" panose="02040602050305030304" pitchFamily="18" charset="0"/>
            </a:endParaRPr>
          </a:p>
        </p:txBody>
      </p:sp>
      <p:sp>
        <p:nvSpPr>
          <p:cNvPr id="8" name="Slayt Numarası Yer Tutucusu 7"/>
          <p:cNvSpPr>
            <a:spLocks noGrp="1"/>
          </p:cNvSpPr>
          <p:nvPr>
            <p:ph type="sldNum" sz="quarter" idx="12"/>
          </p:nvPr>
        </p:nvSpPr>
        <p:spPr/>
        <p:txBody>
          <a:bodyPr/>
          <a:lstStyle/>
          <a:p>
            <a:fld id="{4FAB73BC-B049-4115-A692-8D63A059BFB8}" type="slidenum">
              <a:rPr lang="en-US" smtClean="0"/>
              <a:t>44</a:t>
            </a:fld>
            <a:endParaRPr lang="en-US" dirty="0"/>
          </a:p>
        </p:txBody>
      </p:sp>
      <p:sp>
        <p:nvSpPr>
          <p:cNvPr id="6" name="İçerik Yer Tutucusu 2"/>
          <p:cNvSpPr>
            <a:spLocks noGrp="1"/>
          </p:cNvSpPr>
          <p:nvPr>
            <p:ph idx="1"/>
          </p:nvPr>
        </p:nvSpPr>
        <p:spPr>
          <a:xfrm>
            <a:off x="370256" y="956734"/>
            <a:ext cx="10573744" cy="5190066"/>
          </a:xfrm>
        </p:spPr>
        <p:txBody>
          <a:bodyPr>
            <a:normAutofit/>
          </a:bodyPr>
          <a:lstStyle/>
          <a:p>
            <a:pPr marL="0" indent="0" algn="just">
              <a:lnSpc>
                <a:spcPct val="150000"/>
              </a:lnSpc>
              <a:buNone/>
            </a:pPr>
            <a:r>
              <a:rPr lang="en-US" dirty="0" smtClean="0">
                <a:latin typeface="Bookman Old Style" panose="02050604050505020204" pitchFamily="18" charset="0"/>
              </a:rPr>
              <a:t>First </a:t>
            </a:r>
            <a:r>
              <a:rPr lang="tr-TR" dirty="0" err="1" smtClean="0">
                <a:latin typeface="Bookman Old Style" panose="02050604050505020204" pitchFamily="18" charset="0"/>
              </a:rPr>
              <a:t>and</a:t>
            </a:r>
            <a:r>
              <a:rPr lang="en-US" dirty="0" smtClean="0">
                <a:latin typeface="Bookman Old Style" panose="02050604050505020204" pitchFamily="18" charset="0"/>
              </a:rPr>
              <a:t> Second Level Review;</a:t>
            </a:r>
          </a:p>
          <a:p>
            <a:pPr algn="just">
              <a:lnSpc>
                <a:spcPct val="150000"/>
              </a:lnSpc>
            </a:pPr>
            <a:r>
              <a:rPr lang="en-US" dirty="0" smtClean="0">
                <a:latin typeface="Bookman Old Style" panose="02050604050505020204" pitchFamily="18" charset="0"/>
              </a:rPr>
              <a:t>First level review procedures are completed by team leaders and approved by head of groups,</a:t>
            </a:r>
          </a:p>
          <a:p>
            <a:pPr algn="just">
              <a:lnSpc>
                <a:spcPct val="150000"/>
              </a:lnSpc>
            </a:pPr>
            <a:r>
              <a:rPr lang="en-US" dirty="0" smtClean="0">
                <a:latin typeface="Bookman Old Style" panose="02050604050505020204" pitchFamily="18" charset="0"/>
              </a:rPr>
              <a:t>Second level review procedures are completed and approved by head of groups.</a:t>
            </a:r>
          </a:p>
          <a:p>
            <a:pPr algn="just">
              <a:lnSpc>
                <a:spcPct val="150000"/>
              </a:lnSpc>
            </a:pPr>
            <a:endParaRPr lang="tr-TR" dirty="0" smtClean="0">
              <a:latin typeface="Bookman Old Style" panose="02050604050505020204" pitchFamily="18" charset="0"/>
            </a:endParaRPr>
          </a:p>
        </p:txBody>
      </p:sp>
    </p:spTree>
    <p:extLst>
      <p:ext uri="{BB962C8B-B14F-4D97-AF65-F5344CB8AC3E}">
        <p14:creationId xmlns:p14="http://schemas.microsoft.com/office/powerpoint/2010/main" val="2658886239"/>
      </p:ext>
    </p:extLst>
  </p:cSld>
  <p:clrMapOvr>
    <a:masterClrMapping/>
  </p:clrMapOvr>
  <p:transition spd="slow">
    <p:randomBar dir="vert"/>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99011" y="30369"/>
            <a:ext cx="10544989" cy="908967"/>
          </a:xfrm>
        </p:spPr>
        <p:txBody>
          <a:bodyPr>
            <a:normAutofit fontScale="90000"/>
          </a:bodyPr>
          <a:lstStyle/>
          <a:p>
            <a:pPr algn="just">
              <a:lnSpc>
                <a:spcPct val="150000"/>
              </a:lnSpc>
            </a:pPr>
            <a:r>
              <a:rPr lang="tr-TR" sz="3600" b="1" dirty="0" smtClean="0">
                <a:latin typeface="Bookman Old Style" panose="02050604050505020204" pitchFamily="18" charset="0"/>
              </a:rPr>
              <a:t>Hot </a:t>
            </a:r>
            <a:r>
              <a:rPr lang="tr-TR" sz="3600" b="1" dirty="0" err="1" smtClean="0">
                <a:latin typeface="Bookman Old Style" panose="02050604050505020204" pitchFamily="18" charset="0"/>
              </a:rPr>
              <a:t>Revıew</a:t>
            </a:r>
            <a:endParaRPr lang="tr-TR" sz="3600" b="1" dirty="0">
              <a:latin typeface="Bookman Old Style" panose="02050604050505020204" pitchFamily="18" charset="0"/>
            </a:endParaRPr>
          </a:p>
        </p:txBody>
      </p:sp>
      <p:sp>
        <p:nvSpPr>
          <p:cNvPr id="8" name="Slayt Numarası Yer Tutucusu 7"/>
          <p:cNvSpPr>
            <a:spLocks noGrp="1"/>
          </p:cNvSpPr>
          <p:nvPr>
            <p:ph type="sldNum" sz="quarter" idx="12"/>
          </p:nvPr>
        </p:nvSpPr>
        <p:spPr/>
        <p:txBody>
          <a:bodyPr/>
          <a:lstStyle/>
          <a:p>
            <a:fld id="{4FAB73BC-B049-4115-A692-8D63A059BFB8}" type="slidenum">
              <a:rPr lang="en-US" smtClean="0"/>
              <a:t>45</a:t>
            </a:fld>
            <a:endParaRPr lang="en-US" dirty="0"/>
          </a:p>
        </p:txBody>
      </p:sp>
      <p:pic>
        <p:nvPicPr>
          <p:cNvPr id="4" name="İçerik Yer Tutucusu 3"/>
          <p:cNvPicPr>
            <a:picLocks noGrp="1" noChangeAspect="1"/>
          </p:cNvPicPr>
          <p:nvPr>
            <p:ph idx="1"/>
          </p:nvPr>
        </p:nvPicPr>
        <p:blipFill>
          <a:blip r:embed="rId2"/>
          <a:stretch>
            <a:fillRect/>
          </a:stretch>
        </p:blipFill>
        <p:spPr>
          <a:xfrm>
            <a:off x="399012" y="1197032"/>
            <a:ext cx="10912116" cy="4975167"/>
          </a:xfrm>
          <a:prstGeom prst="rect">
            <a:avLst/>
          </a:prstGeom>
        </p:spPr>
      </p:pic>
    </p:spTree>
    <p:extLst>
      <p:ext uri="{BB962C8B-B14F-4D97-AF65-F5344CB8AC3E}">
        <p14:creationId xmlns:p14="http://schemas.microsoft.com/office/powerpoint/2010/main" val="3732195077"/>
      </p:ext>
    </p:extLst>
  </p:cSld>
  <p:clrMapOvr>
    <a:masterClrMapping/>
  </p:clrMapOvr>
  <p:transition spd="slow">
    <p:randomBar dir="vert"/>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70256" y="180000"/>
            <a:ext cx="10702298" cy="1080000"/>
          </a:xfrm>
        </p:spPr>
        <p:txBody>
          <a:bodyPr>
            <a:normAutofit/>
          </a:bodyPr>
          <a:lstStyle/>
          <a:p>
            <a:r>
              <a:rPr lang="tr-TR" sz="3200" b="1" dirty="0" err="1">
                <a:latin typeface="Bookman Old Style" panose="02050604050505020204" pitchFamily="18" charset="0"/>
              </a:rPr>
              <a:t>ınquıry</a:t>
            </a:r>
            <a:r>
              <a:rPr lang="tr-TR" sz="4000" dirty="0">
                <a:latin typeface="Bookman Old Style" panose="02050604050505020204" pitchFamily="18" charset="0"/>
              </a:rPr>
              <a:t/>
            </a:r>
            <a:br>
              <a:rPr lang="tr-TR" sz="4000" dirty="0">
                <a:latin typeface="Bookman Old Style" panose="02050604050505020204" pitchFamily="18" charset="0"/>
              </a:rPr>
            </a:br>
            <a:endParaRPr lang="en-GB" sz="4000" b="1" dirty="0">
              <a:latin typeface="Book Antiqua" panose="02040602050305030304" pitchFamily="18" charset="0"/>
            </a:endParaRPr>
          </a:p>
        </p:txBody>
      </p:sp>
      <p:sp>
        <p:nvSpPr>
          <p:cNvPr id="8" name="Slayt Numarası Yer Tutucusu 7"/>
          <p:cNvSpPr>
            <a:spLocks noGrp="1"/>
          </p:cNvSpPr>
          <p:nvPr>
            <p:ph type="sldNum" sz="quarter" idx="12"/>
          </p:nvPr>
        </p:nvSpPr>
        <p:spPr/>
        <p:txBody>
          <a:bodyPr/>
          <a:lstStyle/>
          <a:p>
            <a:fld id="{4FAB73BC-B049-4115-A692-8D63A059BFB8}" type="slidenum">
              <a:rPr lang="en-US" smtClean="0"/>
              <a:t>46</a:t>
            </a:fld>
            <a:endParaRPr lang="en-US" dirty="0"/>
          </a:p>
        </p:txBody>
      </p:sp>
      <p:sp>
        <p:nvSpPr>
          <p:cNvPr id="6" name="İçerik Yer Tutucusu 2"/>
          <p:cNvSpPr>
            <a:spLocks noGrp="1"/>
          </p:cNvSpPr>
          <p:nvPr>
            <p:ph idx="1"/>
          </p:nvPr>
        </p:nvSpPr>
        <p:spPr>
          <a:xfrm>
            <a:off x="370256" y="956734"/>
            <a:ext cx="10573744" cy="5190066"/>
          </a:xfrm>
        </p:spPr>
        <p:txBody>
          <a:bodyPr>
            <a:normAutofit/>
          </a:bodyPr>
          <a:lstStyle/>
          <a:p>
            <a:pPr algn="just">
              <a:lnSpc>
                <a:spcPct val="150000"/>
              </a:lnSpc>
            </a:pPr>
            <a:r>
              <a:rPr lang="en-US" dirty="0" smtClean="0">
                <a:latin typeface="Bookman Old Style" panose="02050604050505020204" pitchFamily="18" charset="0"/>
              </a:rPr>
              <a:t>The inquiry must contain; </a:t>
            </a:r>
          </a:p>
          <a:p>
            <a:pPr lvl="1" algn="just">
              <a:lnSpc>
                <a:spcPct val="150000"/>
              </a:lnSpc>
            </a:pPr>
            <a:r>
              <a:rPr lang="en-US" dirty="0" smtClean="0">
                <a:latin typeface="Bookman Old Style" panose="02050604050505020204" pitchFamily="18" charset="0"/>
              </a:rPr>
              <a:t>Exact amount of public loss, </a:t>
            </a:r>
          </a:p>
          <a:p>
            <a:pPr lvl="1" algn="just">
              <a:lnSpc>
                <a:spcPct val="150000"/>
              </a:lnSpc>
            </a:pPr>
            <a:r>
              <a:rPr lang="en-US" dirty="0" smtClean="0">
                <a:latin typeface="Bookman Old Style" panose="02050604050505020204" pitchFamily="18" charset="0"/>
              </a:rPr>
              <a:t>Names and titles of responsible people, </a:t>
            </a:r>
          </a:p>
          <a:p>
            <a:pPr lvl="1" algn="just">
              <a:lnSpc>
                <a:spcPct val="150000"/>
              </a:lnSpc>
            </a:pPr>
            <a:r>
              <a:rPr lang="en-US" dirty="0" smtClean="0">
                <a:latin typeface="Bookman Old Style" panose="02050604050505020204" pitchFamily="18" charset="0"/>
              </a:rPr>
              <a:t>The cause and effect relationship between asserted public </a:t>
            </a:r>
            <a:r>
              <a:rPr lang="en-US" dirty="0">
                <a:latin typeface="Bookman Old Style" panose="02050604050505020204" pitchFamily="18" charset="0"/>
              </a:rPr>
              <a:t>loss and acts which violate the legislation.</a:t>
            </a:r>
          </a:p>
          <a:p>
            <a:pPr algn="just">
              <a:lnSpc>
                <a:spcPct val="150000"/>
              </a:lnSpc>
            </a:pPr>
            <a:r>
              <a:rPr lang="en-US" dirty="0" smtClean="0">
                <a:latin typeface="Bookman Old Style" panose="02050604050505020204" pitchFamily="18" charset="0"/>
              </a:rPr>
              <a:t>When these information are completely written by auditors and all inquiries are completed, </a:t>
            </a:r>
            <a:r>
              <a:rPr lang="tr-TR" dirty="0" smtClean="0">
                <a:latin typeface="Bookman Old Style" panose="02050604050505020204" pitchFamily="18" charset="0"/>
              </a:rPr>
              <a:t>‘I</a:t>
            </a:r>
            <a:r>
              <a:rPr lang="en-US" dirty="0" err="1" smtClean="0">
                <a:latin typeface="Bookman Old Style" panose="02050604050505020204" pitchFamily="18" charset="0"/>
              </a:rPr>
              <a:t>nquiry</a:t>
            </a:r>
            <a:r>
              <a:rPr lang="tr-TR" dirty="0" smtClean="0">
                <a:latin typeface="Bookman Old Style" panose="02050604050505020204" pitchFamily="18" charset="0"/>
              </a:rPr>
              <a:t>’</a:t>
            </a:r>
            <a:r>
              <a:rPr lang="en-US" dirty="0" smtClean="0">
                <a:latin typeface="Bookman Old Style" panose="02050604050505020204" pitchFamily="18" charset="0"/>
              </a:rPr>
              <a:t> sub-module can be closed by team leader to start working on judicial report.</a:t>
            </a:r>
          </a:p>
          <a:p>
            <a:pPr algn="just">
              <a:lnSpc>
                <a:spcPct val="150000"/>
              </a:lnSpc>
            </a:pPr>
            <a:r>
              <a:rPr lang="en-US" dirty="0" smtClean="0">
                <a:latin typeface="Bookman Old Style" panose="02050604050505020204" pitchFamily="18" charset="0"/>
              </a:rPr>
              <a:t>Works on inquiry and judicial report sub-modules are independent from other modules and sub-modules.</a:t>
            </a:r>
            <a:endParaRPr lang="en-US" dirty="0">
              <a:latin typeface="Bookman Old Style" panose="02050604050505020204" pitchFamily="18" charset="0"/>
            </a:endParaRPr>
          </a:p>
        </p:txBody>
      </p:sp>
    </p:spTree>
    <p:extLst>
      <p:ext uri="{BB962C8B-B14F-4D97-AF65-F5344CB8AC3E}">
        <p14:creationId xmlns:p14="http://schemas.microsoft.com/office/powerpoint/2010/main" val="3219808057"/>
      </p:ext>
    </p:extLst>
  </p:cSld>
  <p:clrMapOvr>
    <a:masterClrMapping/>
  </p:clrMapOvr>
  <p:transition spd="slow">
    <p:randomBar dir="vert"/>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99011" y="22059"/>
            <a:ext cx="10544989" cy="908967"/>
          </a:xfrm>
        </p:spPr>
        <p:txBody>
          <a:bodyPr>
            <a:normAutofit fontScale="90000"/>
          </a:bodyPr>
          <a:lstStyle/>
          <a:p>
            <a:pPr algn="just">
              <a:lnSpc>
                <a:spcPct val="150000"/>
              </a:lnSpc>
            </a:pPr>
            <a:r>
              <a:rPr lang="tr-TR" sz="3600" b="1" dirty="0" err="1" smtClean="0">
                <a:latin typeface="Bookman Old Style" panose="02050604050505020204" pitchFamily="18" charset="0"/>
              </a:rPr>
              <a:t>ınquıry</a:t>
            </a:r>
            <a:endParaRPr lang="tr-TR" sz="3600" b="1" dirty="0">
              <a:latin typeface="Bookman Old Style" panose="02050604050505020204" pitchFamily="18" charset="0"/>
            </a:endParaRPr>
          </a:p>
        </p:txBody>
      </p:sp>
      <p:sp>
        <p:nvSpPr>
          <p:cNvPr id="8" name="Slayt Numarası Yer Tutucusu 7"/>
          <p:cNvSpPr>
            <a:spLocks noGrp="1"/>
          </p:cNvSpPr>
          <p:nvPr>
            <p:ph type="sldNum" sz="quarter" idx="12"/>
          </p:nvPr>
        </p:nvSpPr>
        <p:spPr/>
        <p:txBody>
          <a:bodyPr/>
          <a:lstStyle/>
          <a:p>
            <a:fld id="{4FAB73BC-B049-4115-A692-8D63A059BFB8}" type="slidenum">
              <a:rPr lang="en-US" smtClean="0"/>
              <a:t>47</a:t>
            </a:fld>
            <a:endParaRPr lang="en-US" dirty="0"/>
          </a:p>
        </p:txBody>
      </p:sp>
      <p:pic>
        <p:nvPicPr>
          <p:cNvPr id="4" name="İçerik Yer Tutucusu 3"/>
          <p:cNvPicPr>
            <a:picLocks noGrp="1" noChangeAspect="1"/>
          </p:cNvPicPr>
          <p:nvPr>
            <p:ph idx="1"/>
          </p:nvPr>
        </p:nvPicPr>
        <p:blipFill>
          <a:blip r:embed="rId2"/>
          <a:stretch>
            <a:fillRect/>
          </a:stretch>
        </p:blipFill>
        <p:spPr>
          <a:xfrm>
            <a:off x="399012" y="1213658"/>
            <a:ext cx="10912116" cy="4958542"/>
          </a:xfrm>
          <a:prstGeom prst="rect">
            <a:avLst/>
          </a:prstGeom>
        </p:spPr>
      </p:pic>
    </p:spTree>
    <p:extLst>
      <p:ext uri="{BB962C8B-B14F-4D97-AF65-F5344CB8AC3E}">
        <p14:creationId xmlns:p14="http://schemas.microsoft.com/office/powerpoint/2010/main" val="432167293"/>
      </p:ext>
    </p:extLst>
  </p:cSld>
  <p:clrMapOvr>
    <a:masterClrMapping/>
  </p:clrMapOvr>
  <p:transition spd="slow">
    <p:randomBar dir="vert"/>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70256" y="180000"/>
            <a:ext cx="10702298" cy="1080000"/>
          </a:xfrm>
        </p:spPr>
        <p:txBody>
          <a:bodyPr>
            <a:normAutofit/>
          </a:bodyPr>
          <a:lstStyle/>
          <a:p>
            <a:r>
              <a:rPr lang="tr-TR" sz="3200" b="1" dirty="0">
                <a:latin typeface="Bookman Old Style" panose="02050604050505020204" pitchFamily="18" charset="0"/>
              </a:rPr>
              <a:t>REPORTING</a:t>
            </a:r>
            <a:r>
              <a:rPr lang="tr-TR" sz="4000" dirty="0">
                <a:latin typeface="Bookman Old Style" panose="02050604050505020204" pitchFamily="18" charset="0"/>
              </a:rPr>
              <a:t/>
            </a:r>
            <a:br>
              <a:rPr lang="tr-TR" sz="4000" dirty="0">
                <a:latin typeface="Bookman Old Style" panose="02050604050505020204" pitchFamily="18" charset="0"/>
              </a:rPr>
            </a:br>
            <a:endParaRPr lang="en-GB" sz="4000" b="1" dirty="0">
              <a:latin typeface="Book Antiqua" panose="02040602050305030304" pitchFamily="18" charset="0"/>
            </a:endParaRPr>
          </a:p>
        </p:txBody>
      </p:sp>
      <p:sp>
        <p:nvSpPr>
          <p:cNvPr id="8" name="Slayt Numarası Yer Tutucusu 7"/>
          <p:cNvSpPr>
            <a:spLocks noGrp="1"/>
          </p:cNvSpPr>
          <p:nvPr>
            <p:ph type="sldNum" sz="quarter" idx="12"/>
          </p:nvPr>
        </p:nvSpPr>
        <p:spPr/>
        <p:txBody>
          <a:bodyPr/>
          <a:lstStyle/>
          <a:p>
            <a:fld id="{4FAB73BC-B049-4115-A692-8D63A059BFB8}" type="slidenum">
              <a:rPr lang="en-US" smtClean="0"/>
              <a:t>48</a:t>
            </a:fld>
            <a:endParaRPr lang="en-US" dirty="0"/>
          </a:p>
        </p:txBody>
      </p:sp>
      <p:sp>
        <p:nvSpPr>
          <p:cNvPr id="6" name="İçerik Yer Tutucusu 2"/>
          <p:cNvSpPr>
            <a:spLocks noGrp="1"/>
          </p:cNvSpPr>
          <p:nvPr>
            <p:ph idx="1"/>
          </p:nvPr>
        </p:nvSpPr>
        <p:spPr>
          <a:xfrm>
            <a:off x="370256" y="956734"/>
            <a:ext cx="10573744" cy="5190066"/>
          </a:xfrm>
        </p:spPr>
        <p:txBody>
          <a:bodyPr>
            <a:normAutofit fontScale="92500" lnSpcReduction="10000"/>
          </a:bodyPr>
          <a:lstStyle/>
          <a:p>
            <a:pPr marL="0" indent="0">
              <a:buNone/>
            </a:pPr>
            <a:r>
              <a:rPr lang="en-US" dirty="0" smtClean="0">
                <a:latin typeface="Bookman Old Style" panose="02050604050505020204" pitchFamily="18" charset="0"/>
              </a:rPr>
              <a:t>The reporting module consists of 4 sub-modules:</a:t>
            </a:r>
          </a:p>
          <a:p>
            <a:pPr lvl="1" algn="just">
              <a:lnSpc>
                <a:spcPct val="150000"/>
              </a:lnSpc>
            </a:pPr>
            <a:r>
              <a:rPr lang="en-US" dirty="0" smtClean="0">
                <a:latin typeface="Bookman Old Style" panose="02050604050505020204" pitchFamily="18" charset="0"/>
              </a:rPr>
              <a:t>Draft Report Assessment</a:t>
            </a:r>
          </a:p>
          <a:p>
            <a:pPr lvl="1" algn="just">
              <a:lnSpc>
                <a:spcPct val="150000"/>
              </a:lnSpc>
            </a:pPr>
            <a:r>
              <a:rPr lang="en-US" dirty="0" smtClean="0">
                <a:latin typeface="Bookman Old Style" panose="02050604050505020204" pitchFamily="18" charset="0"/>
              </a:rPr>
              <a:t>Audit Report Assessment</a:t>
            </a:r>
          </a:p>
          <a:p>
            <a:pPr lvl="1" algn="just">
              <a:lnSpc>
                <a:spcPct val="150000"/>
              </a:lnSpc>
            </a:pPr>
            <a:r>
              <a:rPr lang="tr-TR" dirty="0" smtClean="0">
                <a:latin typeface="Bookman Old Style" panose="02050604050505020204" pitchFamily="18" charset="0"/>
              </a:rPr>
              <a:t>TCA</a:t>
            </a:r>
            <a:r>
              <a:rPr lang="en-US" dirty="0" smtClean="0">
                <a:latin typeface="Bookman Old Style" panose="02050604050505020204" pitchFamily="18" charset="0"/>
              </a:rPr>
              <a:t> Draft Report Assessment</a:t>
            </a:r>
          </a:p>
          <a:p>
            <a:pPr lvl="1" algn="just">
              <a:lnSpc>
                <a:spcPct val="150000"/>
              </a:lnSpc>
            </a:pPr>
            <a:r>
              <a:rPr lang="tr-TR" dirty="0" smtClean="0">
                <a:latin typeface="Bookman Old Style" panose="02050604050505020204" pitchFamily="18" charset="0"/>
              </a:rPr>
              <a:t>TCA</a:t>
            </a:r>
            <a:r>
              <a:rPr lang="en-US" dirty="0" smtClean="0">
                <a:latin typeface="Bookman Old Style" panose="02050604050505020204" pitchFamily="18" charset="0"/>
              </a:rPr>
              <a:t> Report Final</a:t>
            </a:r>
          </a:p>
          <a:p>
            <a:pPr algn="just">
              <a:lnSpc>
                <a:spcPct val="150000"/>
              </a:lnSpc>
            </a:pPr>
            <a:r>
              <a:rPr lang="en-US" dirty="0" smtClean="0">
                <a:latin typeface="Bookman Old Style" panose="02050604050505020204" pitchFamily="18" charset="0"/>
              </a:rPr>
              <a:t>All findings about public administration which may come from planning or execution modules are consolidated in this module.</a:t>
            </a:r>
          </a:p>
          <a:p>
            <a:pPr algn="just">
              <a:lnSpc>
                <a:spcPct val="150000"/>
              </a:lnSpc>
            </a:pPr>
            <a:r>
              <a:rPr lang="en-US" dirty="0" smtClean="0">
                <a:latin typeface="Bookman Old Style" panose="02050604050505020204" pitchFamily="18" charset="0"/>
              </a:rPr>
              <a:t>Works on the sub-modules of </a:t>
            </a:r>
            <a:r>
              <a:rPr lang="tr-TR" dirty="0" smtClean="0">
                <a:latin typeface="Bookman Old Style" panose="02050604050505020204" pitchFamily="18" charset="0"/>
              </a:rPr>
              <a:t>‘</a:t>
            </a:r>
            <a:r>
              <a:rPr lang="en-US" dirty="0" smtClean="0">
                <a:latin typeface="Bookman Old Style" panose="02050604050505020204" pitchFamily="18" charset="0"/>
              </a:rPr>
              <a:t>Reporting</a:t>
            </a:r>
            <a:r>
              <a:rPr lang="tr-TR" dirty="0" smtClean="0">
                <a:latin typeface="Bookman Old Style" panose="02050604050505020204" pitchFamily="18" charset="0"/>
              </a:rPr>
              <a:t>’</a:t>
            </a:r>
            <a:r>
              <a:rPr lang="en-US" dirty="0" smtClean="0">
                <a:latin typeface="Bookman Old Style" panose="02050604050505020204" pitchFamily="18" charset="0"/>
              </a:rPr>
              <a:t> module is proceeds in accordance with the provisions of Code of Turkish Court of Accounts and TCA's reporting guidelines. </a:t>
            </a:r>
          </a:p>
          <a:p>
            <a:pPr algn="just">
              <a:lnSpc>
                <a:spcPct val="150000"/>
              </a:lnSpc>
            </a:pPr>
            <a:r>
              <a:rPr lang="en-US" dirty="0" smtClean="0">
                <a:latin typeface="Bookman Old Style" panose="02050604050505020204" pitchFamily="18" charset="0"/>
              </a:rPr>
              <a:t>Sub-modules of reporting module are completed by head of groups and approved by head of departments.</a:t>
            </a:r>
            <a:endParaRPr lang="en-US" dirty="0">
              <a:latin typeface="Bookman Old Style" panose="02050604050505020204" pitchFamily="18" charset="0"/>
            </a:endParaRPr>
          </a:p>
        </p:txBody>
      </p:sp>
    </p:spTree>
    <p:extLst>
      <p:ext uri="{BB962C8B-B14F-4D97-AF65-F5344CB8AC3E}">
        <p14:creationId xmlns:p14="http://schemas.microsoft.com/office/powerpoint/2010/main" val="2434438510"/>
      </p:ext>
    </p:extLst>
  </p:cSld>
  <p:clrMapOvr>
    <a:masterClrMapping/>
  </p:clrMapOvr>
  <p:transition spd="slow">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ayt Numarası Yer Tutucusu 7"/>
          <p:cNvSpPr>
            <a:spLocks noGrp="1"/>
          </p:cNvSpPr>
          <p:nvPr>
            <p:ph type="sldNum" sz="quarter" idx="12"/>
          </p:nvPr>
        </p:nvSpPr>
        <p:spPr/>
        <p:txBody>
          <a:bodyPr/>
          <a:lstStyle/>
          <a:p>
            <a:fld id="{4FAB73BC-B049-4115-A692-8D63A059BFB8}" type="slidenum">
              <a:rPr lang="en-US" smtClean="0"/>
              <a:t>4</a:t>
            </a:fld>
            <a:endParaRPr lang="en-US" dirty="0"/>
          </a:p>
        </p:txBody>
      </p:sp>
      <p:pic>
        <p:nvPicPr>
          <p:cNvPr id="5" name="Picture 2" descr="C:\Users\3653\Desktop\PAKİSTAN\SayCA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142" y="1180406"/>
            <a:ext cx="10897986" cy="4983481"/>
          </a:xfrm>
          <a:prstGeom prst="rect">
            <a:avLst/>
          </a:prstGeom>
          <a:noFill/>
          <a:extLst>
            <a:ext uri="{909E8E84-426E-40DD-AFC4-6F175D3DCCD1}">
              <a14:hiddenFill xmlns:a14="http://schemas.microsoft.com/office/drawing/2010/main">
                <a:solidFill>
                  <a:srgbClr val="FFFFFF"/>
                </a:solidFill>
              </a14:hiddenFill>
            </a:ext>
          </a:extLst>
        </p:spPr>
      </p:pic>
      <p:sp>
        <p:nvSpPr>
          <p:cNvPr id="3" name="İçerik Yer Tutucusu 2"/>
          <p:cNvSpPr>
            <a:spLocks noGrp="1"/>
          </p:cNvSpPr>
          <p:nvPr>
            <p:ph idx="1"/>
          </p:nvPr>
        </p:nvSpPr>
        <p:spPr>
          <a:xfrm>
            <a:off x="413142" y="566037"/>
            <a:ext cx="10587921" cy="852054"/>
          </a:xfrm>
        </p:spPr>
        <p:txBody>
          <a:bodyPr>
            <a:normAutofit/>
          </a:bodyPr>
          <a:lstStyle/>
          <a:p>
            <a:pPr marL="0" indent="0">
              <a:buNone/>
            </a:pPr>
            <a:r>
              <a:rPr lang="tr-TR" dirty="0" err="1">
                <a:latin typeface="Bookman Old Style" panose="02050604050505020204" pitchFamily="18" charset="0"/>
              </a:rPr>
              <a:t>The</a:t>
            </a:r>
            <a:r>
              <a:rPr lang="tr-TR" dirty="0">
                <a:latin typeface="Bookman Old Style" panose="02050604050505020204" pitchFamily="18" charset="0"/>
              </a:rPr>
              <a:t> main </a:t>
            </a:r>
            <a:r>
              <a:rPr lang="tr-TR" dirty="0" err="1">
                <a:latin typeface="Bookman Old Style" panose="02050604050505020204" pitchFamily="18" charset="0"/>
              </a:rPr>
              <a:t>screen</a:t>
            </a:r>
            <a:r>
              <a:rPr lang="tr-TR" dirty="0">
                <a:latin typeface="Bookman Old Style" panose="02050604050505020204" pitchFamily="18" charset="0"/>
              </a:rPr>
              <a:t> of </a:t>
            </a:r>
            <a:r>
              <a:rPr lang="tr-TR" dirty="0" err="1" smtClean="0">
                <a:latin typeface="Bookman Old Style" panose="02050604050505020204" pitchFamily="18" charset="0"/>
              </a:rPr>
              <a:t>SayCap</a:t>
            </a:r>
            <a:endParaRPr lang="tr-TR" dirty="0">
              <a:latin typeface="Bookman Old Style" panose="02050604050505020204" pitchFamily="18" charset="0"/>
            </a:endParaRPr>
          </a:p>
        </p:txBody>
      </p:sp>
    </p:spTree>
    <p:extLst>
      <p:ext uri="{BB962C8B-B14F-4D97-AF65-F5344CB8AC3E}">
        <p14:creationId xmlns:p14="http://schemas.microsoft.com/office/powerpoint/2010/main" val="1103988725"/>
      </p:ext>
    </p:extLst>
  </p:cSld>
  <p:clrMapOvr>
    <a:masterClrMapping/>
  </p:clrMapOvr>
  <p:transition spd="slow">
    <p:randomBar dir="vert"/>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76517" y="63624"/>
            <a:ext cx="10467483" cy="1080000"/>
          </a:xfrm>
        </p:spPr>
        <p:txBody>
          <a:bodyPr>
            <a:normAutofit/>
          </a:bodyPr>
          <a:lstStyle/>
          <a:p>
            <a:r>
              <a:rPr lang="tr-TR" sz="3200" b="1" cap="none" dirty="0" smtClean="0">
                <a:latin typeface="Bookman Old Style" panose="02050604050505020204" pitchFamily="18" charset="0"/>
              </a:rPr>
              <a:t>REPORTING</a:t>
            </a:r>
            <a:endParaRPr lang="en-GB" sz="3200" b="1" dirty="0">
              <a:latin typeface="Bookman Old Style" panose="02050604050505020204" pitchFamily="18" charset="0"/>
            </a:endParaRPr>
          </a:p>
        </p:txBody>
      </p:sp>
      <p:sp>
        <p:nvSpPr>
          <p:cNvPr id="8" name="Slayt Numarası Yer Tutucusu 7"/>
          <p:cNvSpPr>
            <a:spLocks noGrp="1"/>
          </p:cNvSpPr>
          <p:nvPr>
            <p:ph type="sldNum" sz="quarter" idx="12"/>
          </p:nvPr>
        </p:nvSpPr>
        <p:spPr/>
        <p:txBody>
          <a:bodyPr/>
          <a:lstStyle/>
          <a:p>
            <a:fld id="{4FAB73BC-B049-4115-A692-8D63A059BFB8}" type="slidenum">
              <a:rPr lang="en-US" smtClean="0"/>
              <a:t>49</a:t>
            </a:fld>
            <a:endParaRPr lang="en-US" dirty="0"/>
          </a:p>
        </p:txBody>
      </p:sp>
      <p:pic>
        <p:nvPicPr>
          <p:cNvPr id="7170" name="Picture 2" descr="F:\SayCap Sunum\SayCap 7.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0699" y="1201482"/>
            <a:ext cx="10920430" cy="49714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0107383"/>
      </p:ext>
    </p:extLst>
  </p:cSld>
  <p:clrMapOvr>
    <a:masterClrMapping/>
  </p:clrMapOvr>
  <p:transition spd="slow">
    <p:randomBar dir="vert"/>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44803" y="46996"/>
            <a:ext cx="10599197" cy="1080000"/>
          </a:xfrm>
        </p:spPr>
        <p:txBody>
          <a:bodyPr>
            <a:normAutofit/>
          </a:bodyPr>
          <a:lstStyle/>
          <a:p>
            <a:r>
              <a:rPr lang="tr-TR" sz="3200" b="1" cap="none" dirty="0" smtClean="0">
                <a:latin typeface="Bookman Old Style" panose="02050604050505020204" pitchFamily="18" charset="0"/>
              </a:rPr>
              <a:t>QUALITY CONTROL &amp; MONITORING</a:t>
            </a:r>
            <a:endParaRPr lang="en-GB" sz="3200" b="1" dirty="0">
              <a:latin typeface="Bookman Old Style" panose="02050604050505020204" pitchFamily="18" charset="0"/>
            </a:endParaRPr>
          </a:p>
        </p:txBody>
      </p:sp>
      <p:sp>
        <p:nvSpPr>
          <p:cNvPr id="8" name="Slayt Numarası Yer Tutucusu 7"/>
          <p:cNvSpPr>
            <a:spLocks noGrp="1"/>
          </p:cNvSpPr>
          <p:nvPr>
            <p:ph type="sldNum" sz="quarter" idx="12"/>
          </p:nvPr>
        </p:nvSpPr>
        <p:spPr/>
        <p:txBody>
          <a:bodyPr/>
          <a:lstStyle/>
          <a:p>
            <a:fld id="{4FAB73BC-B049-4115-A692-8D63A059BFB8}" type="slidenum">
              <a:rPr lang="en-US" smtClean="0"/>
              <a:t>50</a:t>
            </a:fld>
            <a:endParaRPr lang="en-US" dirty="0"/>
          </a:p>
        </p:txBody>
      </p:sp>
      <p:pic>
        <p:nvPicPr>
          <p:cNvPr id="8194" name="Picture 2" descr="F:\SayCap Sunum\SayCap 8.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4803" y="1213658"/>
            <a:ext cx="10966325" cy="4934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6588511"/>
      </p:ext>
    </p:extLst>
  </p:cSld>
  <p:clrMapOvr>
    <a:masterClrMapping/>
  </p:clrMapOvr>
  <p:transition spd="slow">
    <p:randomBar dir="vert"/>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70256" y="180000"/>
            <a:ext cx="10702298" cy="1080000"/>
          </a:xfrm>
        </p:spPr>
        <p:txBody>
          <a:bodyPr>
            <a:normAutofit/>
          </a:bodyPr>
          <a:lstStyle/>
          <a:p>
            <a:r>
              <a:rPr lang="tr-TR" sz="3200" b="1" dirty="0">
                <a:latin typeface="Bookman Old Style" panose="02050604050505020204" pitchFamily="18" charset="0"/>
              </a:rPr>
              <a:t>MANAGEMENT TOOLS</a:t>
            </a:r>
            <a:r>
              <a:rPr lang="tr-TR" sz="4000" dirty="0">
                <a:latin typeface="Bookman Old Style" panose="02050604050505020204" pitchFamily="18" charset="0"/>
              </a:rPr>
              <a:t/>
            </a:r>
            <a:br>
              <a:rPr lang="tr-TR" sz="4000" dirty="0">
                <a:latin typeface="Bookman Old Style" panose="02050604050505020204" pitchFamily="18" charset="0"/>
              </a:rPr>
            </a:br>
            <a:endParaRPr lang="en-GB" sz="4000" b="1" dirty="0">
              <a:latin typeface="Book Antiqua" panose="02040602050305030304" pitchFamily="18" charset="0"/>
            </a:endParaRPr>
          </a:p>
        </p:txBody>
      </p:sp>
      <p:sp>
        <p:nvSpPr>
          <p:cNvPr id="8" name="Slayt Numarası Yer Tutucusu 7"/>
          <p:cNvSpPr>
            <a:spLocks noGrp="1"/>
          </p:cNvSpPr>
          <p:nvPr>
            <p:ph type="sldNum" sz="quarter" idx="12"/>
          </p:nvPr>
        </p:nvSpPr>
        <p:spPr/>
        <p:txBody>
          <a:bodyPr/>
          <a:lstStyle/>
          <a:p>
            <a:fld id="{4FAB73BC-B049-4115-A692-8D63A059BFB8}" type="slidenum">
              <a:rPr lang="en-US" smtClean="0"/>
              <a:t>51</a:t>
            </a:fld>
            <a:endParaRPr lang="en-US" dirty="0"/>
          </a:p>
        </p:txBody>
      </p:sp>
      <p:sp>
        <p:nvSpPr>
          <p:cNvPr id="6" name="İçerik Yer Tutucusu 2"/>
          <p:cNvSpPr>
            <a:spLocks noGrp="1"/>
          </p:cNvSpPr>
          <p:nvPr>
            <p:ph idx="1"/>
          </p:nvPr>
        </p:nvSpPr>
        <p:spPr>
          <a:xfrm>
            <a:off x="370256" y="956734"/>
            <a:ext cx="10573744" cy="5190066"/>
          </a:xfrm>
        </p:spPr>
        <p:txBody>
          <a:bodyPr>
            <a:normAutofit fontScale="62500" lnSpcReduction="20000"/>
          </a:bodyPr>
          <a:lstStyle/>
          <a:p>
            <a:pPr marL="0" indent="0">
              <a:buNone/>
            </a:pPr>
            <a:r>
              <a:rPr lang="en-US" dirty="0" smtClean="0">
                <a:latin typeface="Bookman Old Style" panose="02050604050505020204" pitchFamily="18" charset="0"/>
              </a:rPr>
              <a:t>The management tools module consists of 12 sub-</a:t>
            </a:r>
            <a:r>
              <a:rPr lang="en-US" dirty="0" err="1" smtClean="0">
                <a:latin typeface="Bookman Old Style" panose="02050604050505020204" pitchFamily="18" charset="0"/>
              </a:rPr>
              <a:t>modul</a:t>
            </a:r>
            <a:r>
              <a:rPr lang="tr-TR" dirty="0" smtClean="0">
                <a:latin typeface="Bookman Old Style" panose="02050604050505020204" pitchFamily="18" charset="0"/>
              </a:rPr>
              <a:t>e</a:t>
            </a:r>
            <a:r>
              <a:rPr lang="en-US" dirty="0" smtClean="0">
                <a:latin typeface="Bookman Old Style" panose="02050604050505020204" pitchFamily="18" charset="0"/>
              </a:rPr>
              <a:t>s:</a:t>
            </a:r>
          </a:p>
          <a:p>
            <a:pPr algn="just">
              <a:lnSpc>
                <a:spcPct val="150000"/>
              </a:lnSpc>
            </a:pPr>
            <a:r>
              <a:rPr lang="en-US" dirty="0" smtClean="0">
                <a:latin typeface="Bookman Old Style" panose="02050604050505020204" pitchFamily="18" charset="0"/>
              </a:rPr>
              <a:t>Audit Department Head Control</a:t>
            </a:r>
          </a:p>
          <a:p>
            <a:pPr algn="just">
              <a:lnSpc>
                <a:spcPct val="150000"/>
              </a:lnSpc>
            </a:pPr>
            <a:r>
              <a:rPr lang="en-US" dirty="0" smtClean="0">
                <a:latin typeface="Bookman Old Style" panose="02050604050505020204" pitchFamily="18" charset="0"/>
              </a:rPr>
              <a:t>Auditor Report</a:t>
            </a:r>
          </a:p>
          <a:p>
            <a:pPr algn="just">
              <a:lnSpc>
                <a:spcPct val="150000"/>
              </a:lnSpc>
            </a:pPr>
            <a:r>
              <a:rPr lang="en-US" dirty="0" smtClean="0">
                <a:latin typeface="Bookman Old Style" panose="02050604050505020204" pitchFamily="18" charset="0"/>
              </a:rPr>
              <a:t>Institution Report</a:t>
            </a:r>
          </a:p>
          <a:p>
            <a:pPr algn="just">
              <a:lnSpc>
                <a:spcPct val="150000"/>
              </a:lnSpc>
            </a:pPr>
            <a:r>
              <a:rPr lang="en-US" dirty="0" smtClean="0">
                <a:latin typeface="Bookman Old Style" panose="02050604050505020204" pitchFamily="18" charset="0"/>
              </a:rPr>
              <a:t>Audit and Results Report</a:t>
            </a:r>
          </a:p>
          <a:p>
            <a:pPr algn="just">
              <a:lnSpc>
                <a:spcPct val="150000"/>
              </a:lnSpc>
            </a:pPr>
            <a:r>
              <a:rPr lang="en-US" dirty="0" smtClean="0">
                <a:latin typeface="Bookman Old Style" panose="02050604050505020204" pitchFamily="18" charset="0"/>
              </a:rPr>
              <a:t>Audit Follow Up Report</a:t>
            </a:r>
          </a:p>
          <a:p>
            <a:pPr algn="just">
              <a:lnSpc>
                <a:spcPct val="150000"/>
              </a:lnSpc>
            </a:pPr>
            <a:r>
              <a:rPr lang="en-US" dirty="0" smtClean="0">
                <a:latin typeface="Bookman Old Style" panose="02050604050505020204" pitchFamily="18" charset="0"/>
              </a:rPr>
              <a:t>Procedure Report</a:t>
            </a:r>
          </a:p>
          <a:p>
            <a:pPr algn="just">
              <a:lnSpc>
                <a:spcPct val="150000"/>
              </a:lnSpc>
            </a:pPr>
            <a:r>
              <a:rPr lang="en-US" dirty="0" smtClean="0">
                <a:latin typeface="Bookman Old Style" panose="02050604050505020204" pitchFamily="18" charset="0"/>
              </a:rPr>
              <a:t>Inform Report</a:t>
            </a:r>
          </a:p>
          <a:p>
            <a:pPr algn="just">
              <a:lnSpc>
                <a:spcPct val="150000"/>
              </a:lnSpc>
            </a:pPr>
            <a:r>
              <a:rPr lang="en-US" dirty="0" smtClean="0">
                <a:latin typeface="Bookman Old Style" panose="02050604050505020204" pitchFamily="18" charset="0"/>
              </a:rPr>
              <a:t>Announcement</a:t>
            </a:r>
          </a:p>
          <a:p>
            <a:pPr algn="just">
              <a:lnSpc>
                <a:spcPct val="150000"/>
              </a:lnSpc>
            </a:pPr>
            <a:r>
              <a:rPr lang="en-US" dirty="0" smtClean="0">
                <a:latin typeface="Bookman Old Style" panose="02050604050505020204" pitchFamily="18" charset="0"/>
              </a:rPr>
              <a:t>Revision Report</a:t>
            </a:r>
          </a:p>
          <a:p>
            <a:pPr algn="just">
              <a:lnSpc>
                <a:spcPct val="150000"/>
              </a:lnSpc>
            </a:pPr>
            <a:r>
              <a:rPr lang="en-US" dirty="0" smtClean="0">
                <a:latin typeface="Bookman Old Style" panose="02050604050505020204" pitchFamily="18" charset="0"/>
              </a:rPr>
              <a:t>User Log</a:t>
            </a:r>
          </a:p>
          <a:p>
            <a:pPr algn="just">
              <a:lnSpc>
                <a:spcPct val="150000"/>
              </a:lnSpc>
            </a:pPr>
            <a:r>
              <a:rPr lang="en-US" dirty="0" smtClean="0">
                <a:latin typeface="Bookman Old Style" panose="02050604050505020204" pitchFamily="18" charset="0"/>
              </a:rPr>
              <a:t>Admin Report</a:t>
            </a:r>
          </a:p>
          <a:p>
            <a:pPr algn="just">
              <a:lnSpc>
                <a:spcPct val="150000"/>
              </a:lnSpc>
            </a:pPr>
            <a:r>
              <a:rPr lang="en-US" dirty="0" smtClean="0">
                <a:latin typeface="Bookman Old Style" panose="02050604050505020204" pitchFamily="18" charset="0"/>
              </a:rPr>
              <a:t>Admin Panel</a:t>
            </a:r>
          </a:p>
          <a:p>
            <a:pPr algn="just">
              <a:lnSpc>
                <a:spcPct val="150000"/>
              </a:lnSpc>
            </a:pPr>
            <a:endParaRPr lang="tr-TR" dirty="0">
              <a:latin typeface="Bookman Old Style" panose="02050604050505020204" pitchFamily="18" charset="0"/>
            </a:endParaRPr>
          </a:p>
        </p:txBody>
      </p:sp>
    </p:spTree>
    <p:extLst>
      <p:ext uri="{BB962C8B-B14F-4D97-AF65-F5344CB8AC3E}">
        <p14:creationId xmlns:p14="http://schemas.microsoft.com/office/powerpoint/2010/main" val="3347919782"/>
      </p:ext>
    </p:extLst>
  </p:cSld>
  <p:clrMapOvr>
    <a:masterClrMapping/>
  </p:clrMapOvr>
  <p:transition spd="slow">
    <p:randomBar dir="vert"/>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15636" y="22056"/>
            <a:ext cx="10528364" cy="1080000"/>
          </a:xfrm>
        </p:spPr>
        <p:txBody>
          <a:bodyPr>
            <a:normAutofit/>
          </a:bodyPr>
          <a:lstStyle/>
          <a:p>
            <a:r>
              <a:rPr lang="tr-TR" sz="3200" b="1" cap="none" dirty="0" smtClean="0">
                <a:latin typeface="Bookman Old Style" panose="02050604050505020204" pitchFamily="18" charset="0"/>
              </a:rPr>
              <a:t>MANAGEMENT TOOLS</a:t>
            </a:r>
            <a:endParaRPr lang="en-GB" sz="3200" b="1" dirty="0">
              <a:latin typeface="Bookman Old Style" panose="02050604050505020204" pitchFamily="18" charset="0"/>
            </a:endParaRPr>
          </a:p>
        </p:txBody>
      </p:sp>
      <p:sp>
        <p:nvSpPr>
          <p:cNvPr id="8" name="Slayt Numarası Yer Tutucusu 7"/>
          <p:cNvSpPr>
            <a:spLocks noGrp="1"/>
          </p:cNvSpPr>
          <p:nvPr>
            <p:ph type="sldNum" sz="quarter" idx="12"/>
          </p:nvPr>
        </p:nvSpPr>
        <p:spPr/>
        <p:txBody>
          <a:bodyPr/>
          <a:lstStyle/>
          <a:p>
            <a:fld id="{4FAB73BC-B049-4115-A692-8D63A059BFB8}" type="slidenum">
              <a:rPr lang="en-US" smtClean="0"/>
              <a:t>52</a:t>
            </a:fld>
            <a:endParaRPr lang="en-US" dirty="0"/>
          </a:p>
        </p:txBody>
      </p:sp>
      <p:pic>
        <p:nvPicPr>
          <p:cNvPr id="10242" name="Picture 2" descr="F:\SayCap Sunum\SayCap 10.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15636" y="1230284"/>
            <a:ext cx="10895493" cy="49094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6236579"/>
      </p:ext>
    </p:extLst>
  </p:cSld>
  <p:clrMapOvr>
    <a:masterClrMapping/>
  </p:clrMapOvr>
  <p:transition spd="slow">
    <p:randomBar dir="vert"/>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70256" y="180000"/>
            <a:ext cx="10702298" cy="1080000"/>
          </a:xfrm>
        </p:spPr>
        <p:txBody>
          <a:bodyPr>
            <a:normAutofit/>
          </a:bodyPr>
          <a:lstStyle/>
          <a:p>
            <a:r>
              <a:rPr lang="tr-TR" sz="3200" b="1" dirty="0" err="1" smtClean="0">
                <a:latin typeface="Bookman Old Style" panose="02050604050505020204" pitchFamily="18" charset="0"/>
              </a:rPr>
              <a:t>AudIt</a:t>
            </a:r>
            <a:r>
              <a:rPr lang="tr-TR" sz="3200" b="1" dirty="0" smtClean="0">
                <a:latin typeface="Bookman Old Style" panose="02050604050505020204" pitchFamily="18" charset="0"/>
              </a:rPr>
              <a:t> </a:t>
            </a:r>
            <a:r>
              <a:rPr lang="tr-TR" sz="3200" b="1" dirty="0" err="1">
                <a:latin typeface="Bookman Old Style" panose="02050604050505020204" pitchFamily="18" charset="0"/>
              </a:rPr>
              <a:t>Department</a:t>
            </a:r>
            <a:r>
              <a:rPr lang="tr-TR" sz="3200" b="1" dirty="0">
                <a:latin typeface="Bookman Old Style" panose="02050604050505020204" pitchFamily="18" charset="0"/>
              </a:rPr>
              <a:t> </a:t>
            </a:r>
            <a:r>
              <a:rPr lang="tr-TR" sz="3200" b="1" dirty="0" err="1">
                <a:latin typeface="Bookman Old Style" panose="02050604050505020204" pitchFamily="18" charset="0"/>
              </a:rPr>
              <a:t>Head</a:t>
            </a:r>
            <a:r>
              <a:rPr lang="tr-TR" sz="3200" b="1" dirty="0">
                <a:latin typeface="Bookman Old Style" panose="02050604050505020204" pitchFamily="18" charset="0"/>
              </a:rPr>
              <a:t> </a:t>
            </a:r>
            <a:r>
              <a:rPr lang="tr-TR" sz="3200" b="1" dirty="0" smtClean="0">
                <a:latin typeface="Bookman Old Style" panose="02050604050505020204" pitchFamily="18" charset="0"/>
              </a:rPr>
              <a:t>Control</a:t>
            </a:r>
            <a:r>
              <a:rPr lang="tr-TR" sz="4000" dirty="0">
                <a:latin typeface="Bookman Old Style" panose="02050604050505020204" pitchFamily="18" charset="0"/>
              </a:rPr>
              <a:t/>
            </a:r>
            <a:br>
              <a:rPr lang="tr-TR" sz="4000" dirty="0">
                <a:latin typeface="Bookman Old Style" panose="02050604050505020204" pitchFamily="18" charset="0"/>
              </a:rPr>
            </a:br>
            <a:endParaRPr lang="en-GB" sz="4000" b="1" dirty="0">
              <a:latin typeface="Book Antiqua" panose="02040602050305030304" pitchFamily="18" charset="0"/>
            </a:endParaRPr>
          </a:p>
        </p:txBody>
      </p:sp>
      <p:sp>
        <p:nvSpPr>
          <p:cNvPr id="8" name="Slayt Numarası Yer Tutucusu 7"/>
          <p:cNvSpPr>
            <a:spLocks noGrp="1"/>
          </p:cNvSpPr>
          <p:nvPr>
            <p:ph type="sldNum" sz="quarter" idx="12"/>
          </p:nvPr>
        </p:nvSpPr>
        <p:spPr/>
        <p:txBody>
          <a:bodyPr/>
          <a:lstStyle/>
          <a:p>
            <a:fld id="{4FAB73BC-B049-4115-A692-8D63A059BFB8}" type="slidenum">
              <a:rPr lang="en-US" smtClean="0"/>
              <a:t>53</a:t>
            </a:fld>
            <a:endParaRPr lang="en-US" dirty="0"/>
          </a:p>
        </p:txBody>
      </p:sp>
      <p:sp>
        <p:nvSpPr>
          <p:cNvPr id="6" name="İçerik Yer Tutucusu 2"/>
          <p:cNvSpPr>
            <a:spLocks noGrp="1"/>
          </p:cNvSpPr>
          <p:nvPr>
            <p:ph idx="1"/>
          </p:nvPr>
        </p:nvSpPr>
        <p:spPr>
          <a:xfrm>
            <a:off x="370256" y="956734"/>
            <a:ext cx="10573744" cy="5190066"/>
          </a:xfrm>
        </p:spPr>
        <p:txBody>
          <a:bodyPr>
            <a:normAutofit lnSpcReduction="10000"/>
          </a:bodyPr>
          <a:lstStyle/>
          <a:p>
            <a:pPr algn="just">
              <a:lnSpc>
                <a:spcPct val="150000"/>
              </a:lnSpc>
            </a:pPr>
            <a:r>
              <a:rPr lang="en-US" dirty="0" smtClean="0">
                <a:latin typeface="Bookman Old Style" panose="02050604050505020204" pitchFamily="18" charset="0"/>
              </a:rPr>
              <a:t>At various stages of the audit, the head of departments need to check and approve processes. </a:t>
            </a:r>
          </a:p>
          <a:p>
            <a:pPr algn="just">
              <a:lnSpc>
                <a:spcPct val="150000"/>
              </a:lnSpc>
            </a:pPr>
            <a:r>
              <a:rPr lang="en-US" dirty="0" smtClean="0">
                <a:latin typeface="Bookman Old Style" panose="02050604050505020204" pitchFamily="18" charset="0"/>
              </a:rPr>
              <a:t>In these cases, </a:t>
            </a:r>
            <a:r>
              <a:rPr lang="tr-TR" dirty="0" smtClean="0">
                <a:latin typeface="Bookman Old Style" panose="02050604050505020204" pitchFamily="18" charset="0"/>
              </a:rPr>
              <a:t>‘</a:t>
            </a:r>
            <a:r>
              <a:rPr lang="en-US" dirty="0" smtClean="0">
                <a:latin typeface="Bookman Old Style" panose="02050604050505020204" pitchFamily="18" charset="0"/>
              </a:rPr>
              <a:t>Audit Department Head Control</a:t>
            </a:r>
            <a:r>
              <a:rPr lang="tr-TR" dirty="0" smtClean="0">
                <a:latin typeface="Bookman Old Style" panose="02050604050505020204" pitchFamily="18" charset="0"/>
              </a:rPr>
              <a:t>’</a:t>
            </a:r>
            <a:r>
              <a:rPr lang="en-US" dirty="0" smtClean="0">
                <a:latin typeface="Bookman Old Style" panose="02050604050505020204" pitchFamily="18" charset="0"/>
              </a:rPr>
              <a:t> sub-module is used to make the necessary approvals.</a:t>
            </a:r>
          </a:p>
          <a:p>
            <a:pPr algn="just">
              <a:lnSpc>
                <a:spcPct val="150000"/>
              </a:lnSpc>
            </a:pPr>
            <a:r>
              <a:rPr lang="en-US" dirty="0" smtClean="0">
                <a:latin typeface="Bookman Old Style" panose="02050604050505020204" pitchFamily="18" charset="0"/>
              </a:rPr>
              <a:t>The head of departments </a:t>
            </a:r>
            <a:r>
              <a:rPr lang="tr-TR" dirty="0" err="1" smtClean="0">
                <a:latin typeface="Bookman Old Style" panose="02050604050505020204" pitchFamily="18" charset="0"/>
              </a:rPr>
              <a:t>are</a:t>
            </a:r>
            <a:r>
              <a:rPr lang="tr-TR" dirty="0" smtClean="0">
                <a:latin typeface="Bookman Old Style" panose="02050604050505020204" pitchFamily="18" charset="0"/>
              </a:rPr>
              <a:t> </a:t>
            </a:r>
            <a:r>
              <a:rPr lang="en-US" dirty="0" smtClean="0">
                <a:latin typeface="Bookman Old Style" panose="02050604050505020204" pitchFamily="18" charset="0"/>
              </a:rPr>
              <a:t>able to approve;</a:t>
            </a:r>
          </a:p>
          <a:p>
            <a:pPr lvl="1" algn="just">
              <a:lnSpc>
                <a:spcPct val="150000"/>
              </a:lnSpc>
            </a:pPr>
            <a:r>
              <a:rPr lang="en-US" dirty="0" smtClean="0">
                <a:latin typeface="Bookman Old Style" panose="02050604050505020204" pitchFamily="18" charset="0"/>
              </a:rPr>
              <a:t>Audit plan reports,</a:t>
            </a:r>
          </a:p>
          <a:p>
            <a:pPr lvl="1" algn="just">
              <a:lnSpc>
                <a:spcPct val="150000"/>
              </a:lnSpc>
            </a:pPr>
            <a:r>
              <a:rPr lang="en-US" dirty="0" smtClean="0">
                <a:latin typeface="Bookman Old Style" panose="02050604050505020204" pitchFamily="18" charset="0"/>
              </a:rPr>
              <a:t>Commissions,</a:t>
            </a:r>
          </a:p>
          <a:p>
            <a:pPr lvl="1" algn="just">
              <a:lnSpc>
                <a:spcPct val="150000"/>
              </a:lnSpc>
            </a:pPr>
            <a:r>
              <a:rPr lang="en-US" dirty="0" smtClean="0">
                <a:latin typeface="Bookman Old Style" panose="02050604050505020204" pitchFamily="18" charset="0"/>
              </a:rPr>
              <a:t>Commission reports,</a:t>
            </a:r>
          </a:p>
          <a:p>
            <a:pPr lvl="1" algn="just">
              <a:lnSpc>
                <a:spcPct val="150000"/>
              </a:lnSpc>
            </a:pPr>
            <a:r>
              <a:rPr lang="en-US" dirty="0" smtClean="0">
                <a:latin typeface="Bookman Old Style" panose="02050604050505020204" pitchFamily="18" charset="0"/>
              </a:rPr>
              <a:t>Audit reports</a:t>
            </a:r>
          </a:p>
          <a:p>
            <a:pPr marL="0" lvl="1" indent="0" algn="just">
              <a:lnSpc>
                <a:spcPct val="150000"/>
              </a:lnSpc>
              <a:spcBef>
                <a:spcPts val="1200"/>
              </a:spcBef>
              <a:buNone/>
            </a:pPr>
            <a:r>
              <a:rPr lang="en-US" sz="2100" dirty="0" smtClean="0">
                <a:latin typeface="Bookman Old Style" panose="02050604050505020204" pitchFamily="18" charset="0"/>
              </a:rPr>
              <a:t>for the audits that are associated to them.</a:t>
            </a:r>
            <a:endParaRPr lang="en-US" sz="2100" dirty="0">
              <a:latin typeface="Bookman Old Style" panose="02050604050505020204" pitchFamily="18" charset="0"/>
            </a:endParaRPr>
          </a:p>
        </p:txBody>
      </p:sp>
    </p:spTree>
    <p:extLst>
      <p:ext uri="{BB962C8B-B14F-4D97-AF65-F5344CB8AC3E}">
        <p14:creationId xmlns:p14="http://schemas.microsoft.com/office/powerpoint/2010/main" val="3960644470"/>
      </p:ext>
    </p:extLst>
  </p:cSld>
  <p:clrMapOvr>
    <a:masterClrMapping/>
  </p:clrMapOvr>
  <p:transition spd="slow">
    <p:randomBar dir="vert"/>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90699" y="38684"/>
            <a:ext cx="10553301" cy="1080000"/>
          </a:xfrm>
        </p:spPr>
        <p:txBody>
          <a:bodyPr>
            <a:normAutofit/>
          </a:bodyPr>
          <a:lstStyle/>
          <a:p>
            <a:r>
              <a:rPr lang="tr-TR" sz="3200" b="1" dirty="0" err="1">
                <a:latin typeface="Bookman Old Style" panose="02050604050505020204" pitchFamily="18" charset="0"/>
              </a:rPr>
              <a:t>AudIt</a:t>
            </a:r>
            <a:r>
              <a:rPr lang="tr-TR" sz="3200" b="1" dirty="0">
                <a:latin typeface="Bookman Old Style" panose="02050604050505020204" pitchFamily="18" charset="0"/>
              </a:rPr>
              <a:t> </a:t>
            </a:r>
            <a:r>
              <a:rPr lang="tr-TR" sz="3200" b="1" dirty="0" err="1">
                <a:latin typeface="Bookman Old Style" panose="02050604050505020204" pitchFamily="18" charset="0"/>
              </a:rPr>
              <a:t>Department</a:t>
            </a:r>
            <a:r>
              <a:rPr lang="tr-TR" sz="3200" b="1" dirty="0">
                <a:latin typeface="Bookman Old Style" panose="02050604050505020204" pitchFamily="18" charset="0"/>
              </a:rPr>
              <a:t> </a:t>
            </a:r>
            <a:r>
              <a:rPr lang="tr-TR" sz="3200" b="1" dirty="0" err="1">
                <a:latin typeface="Bookman Old Style" panose="02050604050505020204" pitchFamily="18" charset="0"/>
              </a:rPr>
              <a:t>Head</a:t>
            </a:r>
            <a:r>
              <a:rPr lang="tr-TR" sz="3200" b="1" dirty="0">
                <a:latin typeface="Bookman Old Style" panose="02050604050505020204" pitchFamily="18" charset="0"/>
              </a:rPr>
              <a:t> Control</a:t>
            </a:r>
            <a:endParaRPr lang="en-GB" sz="3200" b="1" dirty="0">
              <a:latin typeface="Book Antiqua" panose="02040602050305030304" pitchFamily="18" charset="0"/>
            </a:endParaRPr>
          </a:p>
        </p:txBody>
      </p:sp>
      <p:sp>
        <p:nvSpPr>
          <p:cNvPr id="8" name="Slayt Numarası Yer Tutucusu 7"/>
          <p:cNvSpPr>
            <a:spLocks noGrp="1"/>
          </p:cNvSpPr>
          <p:nvPr>
            <p:ph type="sldNum" sz="quarter" idx="12"/>
          </p:nvPr>
        </p:nvSpPr>
        <p:spPr/>
        <p:txBody>
          <a:bodyPr/>
          <a:lstStyle/>
          <a:p>
            <a:fld id="{4FAB73BC-B049-4115-A692-8D63A059BFB8}" type="slidenum">
              <a:rPr lang="en-US" smtClean="0"/>
              <a:t>54</a:t>
            </a:fld>
            <a:endParaRPr lang="en-US" dirty="0"/>
          </a:p>
        </p:txBody>
      </p:sp>
      <p:pic>
        <p:nvPicPr>
          <p:cNvPr id="11266" name="Picture 2" descr="F:\SayCap Sunum\SayCap 11.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0699" y="1155470"/>
            <a:ext cx="10920430" cy="5000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9069519"/>
      </p:ext>
    </p:extLst>
  </p:cSld>
  <p:clrMapOvr>
    <a:masterClrMapping/>
  </p:clrMapOvr>
  <p:transition spd="slow">
    <p:randomBar dir="vert"/>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70256" y="180000"/>
            <a:ext cx="10702298" cy="1080000"/>
          </a:xfrm>
        </p:spPr>
        <p:txBody>
          <a:bodyPr>
            <a:normAutofit/>
          </a:bodyPr>
          <a:lstStyle/>
          <a:p>
            <a:r>
              <a:rPr lang="tr-TR" sz="3200" b="1" dirty="0" err="1" smtClean="0">
                <a:latin typeface="Bookman Old Style" panose="02050604050505020204" pitchFamily="18" charset="0"/>
              </a:rPr>
              <a:t>AudItOR</a:t>
            </a:r>
            <a:r>
              <a:rPr lang="tr-TR" sz="3200" b="1" dirty="0" smtClean="0">
                <a:latin typeface="Bookman Old Style" panose="02050604050505020204" pitchFamily="18" charset="0"/>
              </a:rPr>
              <a:t> REPORT</a:t>
            </a:r>
            <a:r>
              <a:rPr lang="tr-TR" sz="4000" dirty="0">
                <a:latin typeface="Bookman Old Style" panose="02050604050505020204" pitchFamily="18" charset="0"/>
              </a:rPr>
              <a:t/>
            </a:r>
            <a:br>
              <a:rPr lang="tr-TR" sz="4000" dirty="0">
                <a:latin typeface="Bookman Old Style" panose="02050604050505020204" pitchFamily="18" charset="0"/>
              </a:rPr>
            </a:br>
            <a:endParaRPr lang="en-GB" sz="4000" b="1" dirty="0">
              <a:latin typeface="Book Antiqua" panose="02040602050305030304" pitchFamily="18" charset="0"/>
            </a:endParaRPr>
          </a:p>
        </p:txBody>
      </p:sp>
      <p:sp>
        <p:nvSpPr>
          <p:cNvPr id="8" name="Slayt Numarası Yer Tutucusu 7"/>
          <p:cNvSpPr>
            <a:spLocks noGrp="1"/>
          </p:cNvSpPr>
          <p:nvPr>
            <p:ph type="sldNum" sz="quarter" idx="12"/>
          </p:nvPr>
        </p:nvSpPr>
        <p:spPr/>
        <p:txBody>
          <a:bodyPr/>
          <a:lstStyle/>
          <a:p>
            <a:fld id="{4FAB73BC-B049-4115-A692-8D63A059BFB8}" type="slidenum">
              <a:rPr lang="en-US" smtClean="0"/>
              <a:t>55</a:t>
            </a:fld>
            <a:endParaRPr lang="en-US" dirty="0"/>
          </a:p>
        </p:txBody>
      </p:sp>
      <p:sp>
        <p:nvSpPr>
          <p:cNvPr id="6" name="İçerik Yer Tutucusu 2"/>
          <p:cNvSpPr>
            <a:spLocks noGrp="1"/>
          </p:cNvSpPr>
          <p:nvPr>
            <p:ph idx="1"/>
          </p:nvPr>
        </p:nvSpPr>
        <p:spPr>
          <a:xfrm>
            <a:off x="370256" y="956734"/>
            <a:ext cx="10573744" cy="5190066"/>
          </a:xfrm>
        </p:spPr>
        <p:txBody>
          <a:bodyPr>
            <a:normAutofit/>
          </a:bodyPr>
          <a:lstStyle/>
          <a:p>
            <a:pPr algn="just">
              <a:lnSpc>
                <a:spcPct val="150000"/>
              </a:lnSpc>
            </a:pPr>
            <a:r>
              <a:rPr lang="en-US" dirty="0" smtClean="0">
                <a:latin typeface="Bookman Old Style" panose="02050604050505020204" pitchFamily="18" charset="0"/>
              </a:rPr>
              <a:t>In </a:t>
            </a:r>
            <a:r>
              <a:rPr lang="tr-TR" dirty="0" smtClean="0">
                <a:latin typeface="Bookman Old Style" panose="02050604050505020204" pitchFamily="18" charset="0"/>
              </a:rPr>
              <a:t>‘</a:t>
            </a:r>
            <a:r>
              <a:rPr lang="en-US" dirty="0" smtClean="0">
                <a:latin typeface="Bookman Old Style" panose="02050604050505020204" pitchFamily="18" charset="0"/>
              </a:rPr>
              <a:t>Auditor Report</a:t>
            </a:r>
            <a:r>
              <a:rPr lang="tr-TR" dirty="0" smtClean="0">
                <a:latin typeface="Bookman Old Style" panose="02050604050505020204" pitchFamily="18" charset="0"/>
              </a:rPr>
              <a:t>’</a:t>
            </a:r>
            <a:r>
              <a:rPr lang="en-US" dirty="0" smtClean="0">
                <a:latin typeface="Bookman Old Style" panose="02050604050505020204" pitchFamily="18" charset="0"/>
              </a:rPr>
              <a:t> sub-module, information regarding auditors can be accessed according to the audit period.</a:t>
            </a:r>
            <a:endParaRPr lang="en-US" sz="2100" dirty="0">
              <a:latin typeface="Bookman Old Style" panose="02050604050505020204" pitchFamily="18" charset="0"/>
            </a:endParaRPr>
          </a:p>
        </p:txBody>
      </p:sp>
    </p:spTree>
    <p:extLst>
      <p:ext uri="{BB962C8B-B14F-4D97-AF65-F5344CB8AC3E}">
        <p14:creationId xmlns:p14="http://schemas.microsoft.com/office/powerpoint/2010/main" val="3144419480"/>
      </p:ext>
    </p:extLst>
  </p:cSld>
  <p:clrMapOvr>
    <a:masterClrMapping/>
  </p:clrMapOvr>
  <p:transition spd="slow">
    <p:randomBar dir="vert"/>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90699" y="46997"/>
            <a:ext cx="10553301" cy="1080000"/>
          </a:xfrm>
        </p:spPr>
        <p:txBody>
          <a:bodyPr>
            <a:normAutofit/>
          </a:bodyPr>
          <a:lstStyle/>
          <a:p>
            <a:r>
              <a:rPr lang="tr-TR" sz="3200" b="1" dirty="0" err="1">
                <a:latin typeface="Bookman Old Style" panose="02050604050505020204" pitchFamily="18" charset="0"/>
              </a:rPr>
              <a:t>AudItOR</a:t>
            </a:r>
            <a:r>
              <a:rPr lang="tr-TR" sz="3200" b="1" dirty="0">
                <a:latin typeface="Bookman Old Style" panose="02050604050505020204" pitchFamily="18" charset="0"/>
              </a:rPr>
              <a:t> REPORT</a:t>
            </a:r>
            <a:endParaRPr lang="en-GB" sz="3200" b="1" dirty="0">
              <a:latin typeface="Book Antiqua" panose="02040602050305030304" pitchFamily="18" charset="0"/>
            </a:endParaRPr>
          </a:p>
        </p:txBody>
      </p:sp>
      <p:sp>
        <p:nvSpPr>
          <p:cNvPr id="8" name="Slayt Numarası Yer Tutucusu 7"/>
          <p:cNvSpPr>
            <a:spLocks noGrp="1"/>
          </p:cNvSpPr>
          <p:nvPr>
            <p:ph type="sldNum" sz="quarter" idx="12"/>
          </p:nvPr>
        </p:nvSpPr>
        <p:spPr/>
        <p:txBody>
          <a:bodyPr/>
          <a:lstStyle/>
          <a:p>
            <a:fld id="{4FAB73BC-B049-4115-A692-8D63A059BFB8}" type="slidenum">
              <a:rPr lang="en-US" smtClean="0"/>
              <a:t>56</a:t>
            </a:fld>
            <a:endParaRPr lang="en-US" dirty="0"/>
          </a:p>
        </p:txBody>
      </p:sp>
      <p:pic>
        <p:nvPicPr>
          <p:cNvPr id="12290" name="Picture 2" descr="F:\SayCap Sunum\SayCap 12.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0699" y="1163782"/>
            <a:ext cx="10920430" cy="4992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7244927"/>
      </p:ext>
    </p:extLst>
  </p:cSld>
  <p:clrMapOvr>
    <a:masterClrMapping/>
  </p:clrMapOvr>
  <p:transition spd="slow">
    <p:randomBar dir="vert"/>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70256" y="180000"/>
            <a:ext cx="10702298" cy="1080000"/>
          </a:xfrm>
        </p:spPr>
        <p:txBody>
          <a:bodyPr>
            <a:normAutofit/>
          </a:bodyPr>
          <a:lstStyle/>
          <a:p>
            <a:r>
              <a:rPr lang="tr-TR" sz="3200" b="1" dirty="0" err="1">
                <a:latin typeface="Bookman Old Style" panose="02050604050505020204" pitchFamily="18" charset="0"/>
              </a:rPr>
              <a:t>InstItutIon</a:t>
            </a:r>
            <a:r>
              <a:rPr lang="tr-TR" sz="3200" b="1" dirty="0">
                <a:latin typeface="Bookman Old Style" panose="02050604050505020204" pitchFamily="18" charset="0"/>
              </a:rPr>
              <a:t> Report</a:t>
            </a:r>
            <a:r>
              <a:rPr lang="tr-TR" sz="4000" dirty="0">
                <a:latin typeface="Bookman Old Style" panose="02050604050505020204" pitchFamily="18" charset="0"/>
              </a:rPr>
              <a:t/>
            </a:r>
            <a:br>
              <a:rPr lang="tr-TR" sz="4000" dirty="0">
                <a:latin typeface="Bookman Old Style" panose="02050604050505020204" pitchFamily="18" charset="0"/>
              </a:rPr>
            </a:br>
            <a:endParaRPr lang="en-GB" sz="4000" b="1" dirty="0">
              <a:latin typeface="Book Antiqua" panose="02040602050305030304" pitchFamily="18" charset="0"/>
            </a:endParaRPr>
          </a:p>
        </p:txBody>
      </p:sp>
      <p:sp>
        <p:nvSpPr>
          <p:cNvPr id="8" name="Slayt Numarası Yer Tutucusu 7"/>
          <p:cNvSpPr>
            <a:spLocks noGrp="1"/>
          </p:cNvSpPr>
          <p:nvPr>
            <p:ph type="sldNum" sz="quarter" idx="12"/>
          </p:nvPr>
        </p:nvSpPr>
        <p:spPr/>
        <p:txBody>
          <a:bodyPr/>
          <a:lstStyle/>
          <a:p>
            <a:fld id="{4FAB73BC-B049-4115-A692-8D63A059BFB8}" type="slidenum">
              <a:rPr lang="en-US" smtClean="0"/>
              <a:t>57</a:t>
            </a:fld>
            <a:endParaRPr lang="en-US" dirty="0"/>
          </a:p>
        </p:txBody>
      </p:sp>
      <p:sp>
        <p:nvSpPr>
          <p:cNvPr id="6" name="İçerik Yer Tutucusu 2"/>
          <p:cNvSpPr>
            <a:spLocks noGrp="1"/>
          </p:cNvSpPr>
          <p:nvPr>
            <p:ph idx="1"/>
          </p:nvPr>
        </p:nvSpPr>
        <p:spPr>
          <a:xfrm>
            <a:off x="370256" y="956734"/>
            <a:ext cx="10573744" cy="5190066"/>
          </a:xfrm>
        </p:spPr>
        <p:txBody>
          <a:bodyPr>
            <a:normAutofit/>
          </a:bodyPr>
          <a:lstStyle/>
          <a:p>
            <a:pPr algn="just">
              <a:lnSpc>
                <a:spcPct val="150000"/>
              </a:lnSpc>
            </a:pPr>
            <a:r>
              <a:rPr lang="en-US" dirty="0" smtClean="0">
                <a:latin typeface="Bookman Old Style" panose="02050604050505020204" pitchFamily="18" charset="0"/>
              </a:rPr>
              <a:t>In </a:t>
            </a:r>
            <a:r>
              <a:rPr lang="tr-TR" dirty="0" smtClean="0">
                <a:latin typeface="Bookman Old Style" panose="02050604050505020204" pitchFamily="18" charset="0"/>
              </a:rPr>
              <a:t>‘</a:t>
            </a:r>
            <a:r>
              <a:rPr lang="en-US" dirty="0" smtClean="0">
                <a:latin typeface="Bookman Old Style" panose="02050604050505020204" pitchFamily="18" charset="0"/>
              </a:rPr>
              <a:t>Institution Report</a:t>
            </a:r>
            <a:r>
              <a:rPr lang="tr-TR" dirty="0" smtClean="0">
                <a:latin typeface="Bookman Old Style" panose="02050604050505020204" pitchFamily="18" charset="0"/>
              </a:rPr>
              <a:t>’</a:t>
            </a:r>
            <a:r>
              <a:rPr lang="en-US" dirty="0" smtClean="0">
                <a:latin typeface="Bookman Old Style" panose="02050604050505020204" pitchFamily="18" charset="0"/>
              </a:rPr>
              <a:t> sub-module, information regarding audit</a:t>
            </a:r>
            <a:r>
              <a:rPr lang="tr-TR" dirty="0" smtClean="0">
                <a:latin typeface="Bookman Old Style" panose="02050604050505020204" pitchFamily="18" charset="0"/>
              </a:rPr>
              <a:t>s</a:t>
            </a:r>
            <a:r>
              <a:rPr lang="en-US" dirty="0" smtClean="0">
                <a:latin typeface="Bookman Old Style" panose="02050604050505020204" pitchFamily="18" charset="0"/>
              </a:rPr>
              <a:t> can be accessed according to the audit period.</a:t>
            </a:r>
            <a:endParaRPr lang="en-US" sz="2100" dirty="0">
              <a:latin typeface="Bookman Old Style" panose="02050604050505020204" pitchFamily="18" charset="0"/>
            </a:endParaRPr>
          </a:p>
        </p:txBody>
      </p:sp>
    </p:spTree>
    <p:extLst>
      <p:ext uri="{BB962C8B-B14F-4D97-AF65-F5344CB8AC3E}">
        <p14:creationId xmlns:p14="http://schemas.microsoft.com/office/powerpoint/2010/main" val="1989617301"/>
      </p:ext>
    </p:extLst>
  </p:cSld>
  <p:clrMapOvr>
    <a:masterClrMapping/>
  </p:clrMapOvr>
  <p:transition spd="slow">
    <p:randomBar dir="vert"/>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25003" y="46995"/>
            <a:ext cx="10518997" cy="1080000"/>
          </a:xfrm>
        </p:spPr>
        <p:txBody>
          <a:bodyPr>
            <a:normAutofit/>
          </a:bodyPr>
          <a:lstStyle/>
          <a:p>
            <a:r>
              <a:rPr lang="tr-TR" sz="3200" b="1" dirty="0" err="1" smtClean="0">
                <a:latin typeface="Bookman Old Style" panose="02050604050505020204" pitchFamily="18" charset="0"/>
              </a:rPr>
              <a:t>InstItutIon</a:t>
            </a:r>
            <a:r>
              <a:rPr lang="tr-TR" sz="3200" b="1" dirty="0" smtClean="0">
                <a:latin typeface="Bookman Old Style" panose="02050604050505020204" pitchFamily="18" charset="0"/>
              </a:rPr>
              <a:t> </a:t>
            </a:r>
            <a:r>
              <a:rPr lang="tr-TR" sz="3200" b="1" dirty="0">
                <a:latin typeface="Bookman Old Style" panose="02050604050505020204" pitchFamily="18" charset="0"/>
              </a:rPr>
              <a:t>Report</a:t>
            </a:r>
          </a:p>
        </p:txBody>
      </p:sp>
      <p:sp>
        <p:nvSpPr>
          <p:cNvPr id="8" name="Slayt Numarası Yer Tutucusu 7"/>
          <p:cNvSpPr>
            <a:spLocks noGrp="1"/>
          </p:cNvSpPr>
          <p:nvPr>
            <p:ph type="sldNum" sz="quarter" idx="12"/>
          </p:nvPr>
        </p:nvSpPr>
        <p:spPr/>
        <p:txBody>
          <a:bodyPr/>
          <a:lstStyle/>
          <a:p>
            <a:fld id="{4FAB73BC-B049-4115-A692-8D63A059BFB8}" type="slidenum">
              <a:rPr lang="en-US" smtClean="0"/>
              <a:t>58</a:t>
            </a:fld>
            <a:endParaRPr lang="en-US" dirty="0"/>
          </a:p>
        </p:txBody>
      </p:sp>
      <p:pic>
        <p:nvPicPr>
          <p:cNvPr id="13314" name="Picture 2" descr="F:\SayCap Sunum\SayCap 13.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25003" y="1138844"/>
            <a:ext cx="10886126" cy="5017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0427"/>
      </p:ext>
    </p:extLst>
  </p:cSld>
  <p:clrMapOvr>
    <a:masterClrMapping/>
  </p:clrMapOvr>
  <p:transition spd="slow">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01120" y="180000"/>
            <a:ext cx="10260000" cy="1080000"/>
          </a:xfrm>
        </p:spPr>
        <p:txBody>
          <a:bodyPr>
            <a:normAutofit/>
          </a:bodyPr>
          <a:lstStyle/>
          <a:p>
            <a:r>
              <a:rPr lang="tr-TR" sz="3200" b="1" dirty="0" smtClean="0">
                <a:latin typeface="Bookman Old Style" panose="02050604050505020204" pitchFamily="18" charset="0"/>
              </a:rPr>
              <a:t>PROGRAMMING</a:t>
            </a:r>
            <a:endParaRPr lang="en-GB" sz="3200" b="1" dirty="0">
              <a:latin typeface="Bookman Old Style" panose="02050604050505020204" pitchFamily="18" charset="0"/>
            </a:endParaRPr>
          </a:p>
        </p:txBody>
      </p:sp>
      <p:sp>
        <p:nvSpPr>
          <p:cNvPr id="8" name="Slayt Numarası Yer Tutucusu 7"/>
          <p:cNvSpPr>
            <a:spLocks noGrp="1"/>
          </p:cNvSpPr>
          <p:nvPr>
            <p:ph type="sldNum" sz="quarter" idx="12"/>
          </p:nvPr>
        </p:nvSpPr>
        <p:spPr/>
        <p:txBody>
          <a:bodyPr/>
          <a:lstStyle/>
          <a:p>
            <a:fld id="{4FAB73BC-B049-4115-A692-8D63A059BFB8}" type="slidenum">
              <a:rPr lang="en-US" smtClean="0"/>
              <a:t>5</a:t>
            </a:fld>
            <a:endParaRPr lang="en-US" dirty="0"/>
          </a:p>
        </p:txBody>
      </p:sp>
      <p:pic>
        <p:nvPicPr>
          <p:cNvPr id="3074" name="Picture 2" descr="F:\SayCap Sunum\SayCap 3.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3640" y="1300766"/>
            <a:ext cx="10982986" cy="4871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2108451"/>
      </p:ext>
    </p:extLst>
  </p:cSld>
  <p:clrMapOvr>
    <a:masterClrMapping/>
  </p:clrMapOvr>
  <p:transition spd="slow">
    <p:randomBar dir="vert"/>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70256" y="204939"/>
            <a:ext cx="10702298" cy="1080000"/>
          </a:xfrm>
        </p:spPr>
        <p:txBody>
          <a:bodyPr>
            <a:normAutofit/>
          </a:bodyPr>
          <a:lstStyle/>
          <a:p>
            <a:r>
              <a:rPr lang="tr-TR" sz="3200" b="1" dirty="0" err="1" smtClean="0">
                <a:latin typeface="Bookman Old Style" panose="02050604050505020204" pitchFamily="18" charset="0"/>
              </a:rPr>
              <a:t>AudIt</a:t>
            </a:r>
            <a:r>
              <a:rPr lang="tr-TR" sz="3200" b="1" dirty="0" smtClean="0">
                <a:latin typeface="Bookman Old Style" panose="02050604050505020204" pitchFamily="18" charset="0"/>
              </a:rPr>
              <a:t> </a:t>
            </a:r>
            <a:r>
              <a:rPr lang="tr-TR" sz="3200" b="1" dirty="0" err="1">
                <a:latin typeface="Bookman Old Style" panose="02050604050505020204" pitchFamily="18" charset="0"/>
              </a:rPr>
              <a:t>Follow</a:t>
            </a:r>
            <a:r>
              <a:rPr lang="tr-TR" sz="3200" b="1" dirty="0">
                <a:latin typeface="Bookman Old Style" panose="02050604050505020204" pitchFamily="18" charset="0"/>
              </a:rPr>
              <a:t> </a:t>
            </a:r>
            <a:r>
              <a:rPr lang="tr-TR" sz="3200" b="1" dirty="0" err="1">
                <a:latin typeface="Bookman Old Style" panose="02050604050505020204" pitchFamily="18" charset="0"/>
              </a:rPr>
              <a:t>Up</a:t>
            </a:r>
            <a:r>
              <a:rPr lang="tr-TR" sz="3200" b="1" dirty="0">
                <a:latin typeface="Bookman Old Style" panose="02050604050505020204" pitchFamily="18" charset="0"/>
              </a:rPr>
              <a:t> </a:t>
            </a:r>
            <a:r>
              <a:rPr lang="tr-TR" sz="3200" b="1" dirty="0" smtClean="0">
                <a:latin typeface="Bookman Old Style" panose="02050604050505020204" pitchFamily="18" charset="0"/>
              </a:rPr>
              <a:t>Report</a:t>
            </a:r>
            <a:r>
              <a:rPr lang="tr-TR" sz="4000" dirty="0">
                <a:latin typeface="Bookman Old Style" panose="02050604050505020204" pitchFamily="18" charset="0"/>
              </a:rPr>
              <a:t/>
            </a:r>
            <a:br>
              <a:rPr lang="tr-TR" sz="4000" dirty="0">
                <a:latin typeface="Bookman Old Style" panose="02050604050505020204" pitchFamily="18" charset="0"/>
              </a:rPr>
            </a:br>
            <a:endParaRPr lang="en-GB" sz="4000" b="1" dirty="0">
              <a:latin typeface="Book Antiqua" panose="02040602050305030304" pitchFamily="18" charset="0"/>
            </a:endParaRPr>
          </a:p>
        </p:txBody>
      </p:sp>
      <p:sp>
        <p:nvSpPr>
          <p:cNvPr id="8" name="Slayt Numarası Yer Tutucusu 7"/>
          <p:cNvSpPr>
            <a:spLocks noGrp="1"/>
          </p:cNvSpPr>
          <p:nvPr>
            <p:ph type="sldNum" sz="quarter" idx="12"/>
          </p:nvPr>
        </p:nvSpPr>
        <p:spPr/>
        <p:txBody>
          <a:bodyPr/>
          <a:lstStyle/>
          <a:p>
            <a:fld id="{4FAB73BC-B049-4115-A692-8D63A059BFB8}" type="slidenum">
              <a:rPr lang="en-US" smtClean="0"/>
              <a:t>59</a:t>
            </a:fld>
            <a:endParaRPr lang="en-US" dirty="0"/>
          </a:p>
        </p:txBody>
      </p:sp>
      <p:sp>
        <p:nvSpPr>
          <p:cNvPr id="6" name="İçerik Yer Tutucusu 2"/>
          <p:cNvSpPr>
            <a:spLocks noGrp="1"/>
          </p:cNvSpPr>
          <p:nvPr>
            <p:ph idx="1"/>
          </p:nvPr>
        </p:nvSpPr>
        <p:spPr>
          <a:xfrm>
            <a:off x="370256" y="956734"/>
            <a:ext cx="10573744" cy="5190066"/>
          </a:xfrm>
        </p:spPr>
        <p:txBody>
          <a:bodyPr>
            <a:normAutofit/>
          </a:bodyPr>
          <a:lstStyle/>
          <a:p>
            <a:pPr algn="just">
              <a:lnSpc>
                <a:spcPct val="150000"/>
              </a:lnSpc>
            </a:pPr>
            <a:r>
              <a:rPr lang="en-US" dirty="0" smtClean="0">
                <a:latin typeface="Bookman Old Style" panose="02050604050505020204" pitchFamily="18" charset="0"/>
              </a:rPr>
              <a:t>In </a:t>
            </a:r>
            <a:r>
              <a:rPr lang="tr-TR" dirty="0" smtClean="0">
                <a:latin typeface="Bookman Old Style" panose="02050604050505020204" pitchFamily="18" charset="0"/>
              </a:rPr>
              <a:t>‘</a:t>
            </a:r>
            <a:r>
              <a:rPr lang="en-US" dirty="0" smtClean="0">
                <a:latin typeface="Bookman Old Style" panose="02050604050505020204" pitchFamily="18" charset="0"/>
              </a:rPr>
              <a:t>Auditor Follow Up Report</a:t>
            </a:r>
            <a:r>
              <a:rPr lang="tr-TR" dirty="0" smtClean="0">
                <a:latin typeface="Bookman Old Style" panose="02050604050505020204" pitchFamily="18" charset="0"/>
              </a:rPr>
              <a:t>’</a:t>
            </a:r>
            <a:r>
              <a:rPr lang="en-US" dirty="0" smtClean="0">
                <a:latin typeface="Bookman Old Style" panose="02050604050505020204" pitchFamily="18" charset="0"/>
              </a:rPr>
              <a:t> sub-module, various information regarding audits can be accessed </a:t>
            </a:r>
            <a:r>
              <a:rPr lang="en-US" sz="2100" dirty="0" smtClean="0">
                <a:latin typeface="Bookman Old Style" panose="02050604050505020204" pitchFamily="18" charset="0"/>
              </a:rPr>
              <a:t>for a particular year.</a:t>
            </a:r>
          </a:p>
          <a:p>
            <a:pPr algn="just">
              <a:lnSpc>
                <a:spcPct val="150000"/>
              </a:lnSpc>
            </a:pPr>
            <a:r>
              <a:rPr lang="en-US" sz="2100" dirty="0" smtClean="0">
                <a:latin typeface="Bookman Old Style" panose="02050604050505020204" pitchFamily="18" charset="0"/>
              </a:rPr>
              <a:t>For example:</a:t>
            </a:r>
          </a:p>
          <a:p>
            <a:pPr lvl="1" algn="just">
              <a:lnSpc>
                <a:spcPct val="150000"/>
              </a:lnSpc>
            </a:pPr>
            <a:r>
              <a:rPr lang="en-US" dirty="0" smtClean="0">
                <a:latin typeface="Bookman Old Style" panose="02050604050505020204" pitchFamily="18" charset="0"/>
              </a:rPr>
              <a:t>Auditee budget type</a:t>
            </a:r>
            <a:endParaRPr lang="en-US" sz="1900" dirty="0" smtClean="0">
              <a:latin typeface="Bookman Old Style" panose="02050604050505020204" pitchFamily="18" charset="0"/>
            </a:endParaRPr>
          </a:p>
          <a:p>
            <a:pPr lvl="1" algn="just">
              <a:lnSpc>
                <a:spcPct val="150000"/>
              </a:lnSpc>
            </a:pPr>
            <a:r>
              <a:rPr lang="en-US" sz="1900" dirty="0" smtClean="0">
                <a:latin typeface="Bookman Old Style" panose="02050604050505020204" pitchFamily="18" charset="0"/>
              </a:rPr>
              <a:t>Audit type</a:t>
            </a:r>
          </a:p>
          <a:p>
            <a:pPr lvl="1" algn="just">
              <a:lnSpc>
                <a:spcPct val="150000"/>
              </a:lnSpc>
            </a:pPr>
            <a:r>
              <a:rPr lang="en-US" sz="1900" dirty="0" smtClean="0">
                <a:latin typeface="Bookman Old Style" panose="02050604050505020204" pitchFamily="18" charset="0"/>
              </a:rPr>
              <a:t>Audit opinion</a:t>
            </a:r>
          </a:p>
          <a:p>
            <a:pPr lvl="1" algn="just">
              <a:lnSpc>
                <a:spcPct val="150000"/>
              </a:lnSpc>
            </a:pPr>
            <a:r>
              <a:rPr lang="en-US" sz="1900" dirty="0" smtClean="0">
                <a:latin typeface="Bookman Old Style" panose="02050604050505020204" pitchFamily="18" charset="0"/>
              </a:rPr>
              <a:t>Various information about audit findings</a:t>
            </a:r>
            <a:endParaRPr lang="en-US" sz="1900" dirty="0">
              <a:latin typeface="Bookman Old Style" panose="02050604050505020204" pitchFamily="18" charset="0"/>
            </a:endParaRPr>
          </a:p>
        </p:txBody>
      </p:sp>
    </p:spTree>
    <p:extLst>
      <p:ext uri="{BB962C8B-B14F-4D97-AF65-F5344CB8AC3E}">
        <p14:creationId xmlns:p14="http://schemas.microsoft.com/office/powerpoint/2010/main" val="2355724621"/>
      </p:ext>
    </p:extLst>
  </p:cSld>
  <p:clrMapOvr>
    <a:masterClrMapping/>
  </p:clrMapOvr>
  <p:transition spd="slow">
    <p:randomBar dir="vert"/>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90699" y="46997"/>
            <a:ext cx="10553301" cy="1080000"/>
          </a:xfrm>
        </p:spPr>
        <p:txBody>
          <a:bodyPr>
            <a:normAutofit/>
          </a:bodyPr>
          <a:lstStyle/>
          <a:p>
            <a:r>
              <a:rPr lang="tr-TR" sz="3200" b="1" dirty="0" err="1">
                <a:latin typeface="Bookman Old Style" panose="02050604050505020204" pitchFamily="18" charset="0"/>
              </a:rPr>
              <a:t>AudIt</a:t>
            </a:r>
            <a:r>
              <a:rPr lang="tr-TR" sz="3200" b="1" dirty="0">
                <a:latin typeface="Bookman Old Style" panose="02050604050505020204" pitchFamily="18" charset="0"/>
              </a:rPr>
              <a:t> </a:t>
            </a:r>
            <a:r>
              <a:rPr lang="tr-TR" sz="3200" b="1" dirty="0" err="1">
                <a:latin typeface="Bookman Old Style" panose="02050604050505020204" pitchFamily="18" charset="0"/>
              </a:rPr>
              <a:t>Follow</a:t>
            </a:r>
            <a:r>
              <a:rPr lang="tr-TR" sz="3200" b="1" dirty="0">
                <a:latin typeface="Bookman Old Style" panose="02050604050505020204" pitchFamily="18" charset="0"/>
              </a:rPr>
              <a:t> </a:t>
            </a:r>
            <a:r>
              <a:rPr lang="tr-TR" sz="3200" b="1" dirty="0" err="1">
                <a:latin typeface="Bookman Old Style" panose="02050604050505020204" pitchFamily="18" charset="0"/>
              </a:rPr>
              <a:t>Up</a:t>
            </a:r>
            <a:r>
              <a:rPr lang="tr-TR" sz="3200" b="1" dirty="0">
                <a:latin typeface="Bookman Old Style" panose="02050604050505020204" pitchFamily="18" charset="0"/>
              </a:rPr>
              <a:t> Report</a:t>
            </a:r>
            <a:endParaRPr lang="en-GB" sz="3200" b="1" dirty="0">
              <a:latin typeface="Book Antiqua" panose="02040602050305030304" pitchFamily="18" charset="0"/>
            </a:endParaRPr>
          </a:p>
        </p:txBody>
      </p:sp>
      <p:sp>
        <p:nvSpPr>
          <p:cNvPr id="8" name="Slayt Numarası Yer Tutucusu 7"/>
          <p:cNvSpPr>
            <a:spLocks noGrp="1"/>
          </p:cNvSpPr>
          <p:nvPr>
            <p:ph type="sldNum" sz="quarter" idx="12"/>
          </p:nvPr>
        </p:nvSpPr>
        <p:spPr/>
        <p:txBody>
          <a:bodyPr/>
          <a:lstStyle/>
          <a:p>
            <a:fld id="{4FAB73BC-B049-4115-A692-8D63A059BFB8}" type="slidenum">
              <a:rPr lang="en-US" smtClean="0"/>
              <a:t>60</a:t>
            </a:fld>
            <a:endParaRPr lang="en-US" dirty="0"/>
          </a:p>
        </p:txBody>
      </p:sp>
      <p:pic>
        <p:nvPicPr>
          <p:cNvPr id="4" name="İçerik Yer Tutucusu 3"/>
          <p:cNvPicPr>
            <a:picLocks noGrp="1" noChangeAspect="1"/>
          </p:cNvPicPr>
          <p:nvPr>
            <p:ph idx="1"/>
          </p:nvPr>
        </p:nvPicPr>
        <p:blipFill>
          <a:blip r:embed="rId2"/>
          <a:stretch>
            <a:fillRect/>
          </a:stretch>
        </p:blipFill>
        <p:spPr>
          <a:xfrm>
            <a:off x="390700" y="1205345"/>
            <a:ext cx="10920428" cy="4966855"/>
          </a:xfrm>
          <a:prstGeom prst="rect">
            <a:avLst/>
          </a:prstGeom>
        </p:spPr>
      </p:pic>
    </p:spTree>
    <p:extLst>
      <p:ext uri="{BB962C8B-B14F-4D97-AF65-F5344CB8AC3E}">
        <p14:creationId xmlns:p14="http://schemas.microsoft.com/office/powerpoint/2010/main" val="2140712237"/>
      </p:ext>
    </p:extLst>
  </p:cSld>
  <p:clrMapOvr>
    <a:masterClrMapping/>
  </p:clrMapOvr>
  <p:transition spd="slow">
    <p:randomBar dir="vert"/>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70256" y="204939"/>
            <a:ext cx="10702298" cy="1080000"/>
          </a:xfrm>
        </p:spPr>
        <p:txBody>
          <a:bodyPr>
            <a:normAutofit/>
          </a:bodyPr>
          <a:lstStyle/>
          <a:p>
            <a:r>
              <a:rPr lang="tr-TR" sz="3200" b="1" cap="none" dirty="0">
                <a:latin typeface="Bookman Old Style" panose="02050604050505020204" pitchFamily="18" charset="0"/>
              </a:rPr>
              <a:t>PROCEDURE REPORT</a:t>
            </a:r>
            <a:r>
              <a:rPr lang="tr-TR" sz="4000" dirty="0">
                <a:latin typeface="Bookman Old Style" panose="02050604050505020204" pitchFamily="18" charset="0"/>
              </a:rPr>
              <a:t/>
            </a:r>
            <a:br>
              <a:rPr lang="tr-TR" sz="4000" dirty="0">
                <a:latin typeface="Bookman Old Style" panose="02050604050505020204" pitchFamily="18" charset="0"/>
              </a:rPr>
            </a:br>
            <a:endParaRPr lang="en-GB" sz="4000" b="1" dirty="0">
              <a:latin typeface="Book Antiqua" panose="02040602050305030304" pitchFamily="18" charset="0"/>
            </a:endParaRPr>
          </a:p>
        </p:txBody>
      </p:sp>
      <p:sp>
        <p:nvSpPr>
          <p:cNvPr id="8" name="Slayt Numarası Yer Tutucusu 7"/>
          <p:cNvSpPr>
            <a:spLocks noGrp="1"/>
          </p:cNvSpPr>
          <p:nvPr>
            <p:ph type="sldNum" sz="quarter" idx="12"/>
          </p:nvPr>
        </p:nvSpPr>
        <p:spPr/>
        <p:txBody>
          <a:bodyPr/>
          <a:lstStyle/>
          <a:p>
            <a:fld id="{4FAB73BC-B049-4115-A692-8D63A059BFB8}" type="slidenum">
              <a:rPr lang="en-US" smtClean="0"/>
              <a:t>61</a:t>
            </a:fld>
            <a:endParaRPr lang="en-US" dirty="0"/>
          </a:p>
        </p:txBody>
      </p:sp>
      <p:sp>
        <p:nvSpPr>
          <p:cNvPr id="6" name="İçerik Yer Tutucusu 2"/>
          <p:cNvSpPr>
            <a:spLocks noGrp="1"/>
          </p:cNvSpPr>
          <p:nvPr>
            <p:ph idx="1"/>
          </p:nvPr>
        </p:nvSpPr>
        <p:spPr>
          <a:xfrm>
            <a:off x="370256" y="956734"/>
            <a:ext cx="10573744" cy="5190066"/>
          </a:xfrm>
        </p:spPr>
        <p:txBody>
          <a:bodyPr>
            <a:normAutofit/>
          </a:bodyPr>
          <a:lstStyle/>
          <a:p>
            <a:pPr algn="just">
              <a:lnSpc>
                <a:spcPct val="150000"/>
              </a:lnSpc>
            </a:pPr>
            <a:r>
              <a:rPr lang="en-US" dirty="0" smtClean="0">
                <a:latin typeface="Bookman Old Style" panose="02050604050505020204" pitchFamily="18" charset="0"/>
              </a:rPr>
              <a:t>In </a:t>
            </a:r>
            <a:r>
              <a:rPr lang="tr-TR" dirty="0" smtClean="0">
                <a:latin typeface="Bookman Old Style" panose="02050604050505020204" pitchFamily="18" charset="0"/>
              </a:rPr>
              <a:t>‘</a:t>
            </a:r>
            <a:r>
              <a:rPr lang="en-US" dirty="0" smtClean="0">
                <a:latin typeface="Bookman Old Style" panose="02050604050505020204" pitchFamily="18" charset="0"/>
              </a:rPr>
              <a:t>Procedure Report</a:t>
            </a:r>
            <a:r>
              <a:rPr lang="tr-TR" dirty="0" smtClean="0">
                <a:latin typeface="Bookman Old Style" panose="02050604050505020204" pitchFamily="18" charset="0"/>
              </a:rPr>
              <a:t>’</a:t>
            </a:r>
            <a:r>
              <a:rPr lang="en-US" dirty="0" smtClean="0">
                <a:latin typeface="Bookman Old Style" panose="02050604050505020204" pitchFamily="18" charset="0"/>
              </a:rPr>
              <a:t> sub-module, the procedures used by the auditors during the audits can be achieved.</a:t>
            </a:r>
            <a:endParaRPr lang="en-US" sz="2100" dirty="0" smtClean="0">
              <a:latin typeface="Bookman Old Style" panose="02050604050505020204" pitchFamily="18" charset="0"/>
            </a:endParaRPr>
          </a:p>
          <a:p>
            <a:pPr algn="just">
              <a:lnSpc>
                <a:spcPct val="150000"/>
              </a:lnSpc>
            </a:pPr>
            <a:r>
              <a:rPr lang="en-US" sz="2100" dirty="0" smtClean="0">
                <a:latin typeface="Bookman Old Style" panose="02050604050505020204" pitchFamily="18" charset="0"/>
              </a:rPr>
              <a:t>Each procedure used by auditors is stored in the system.</a:t>
            </a:r>
          </a:p>
          <a:p>
            <a:pPr algn="just">
              <a:lnSpc>
                <a:spcPct val="150000"/>
              </a:lnSpc>
            </a:pPr>
            <a:r>
              <a:rPr lang="en-US" sz="2100" dirty="0" smtClean="0">
                <a:latin typeface="Bookman Old Style" panose="02050604050505020204" pitchFamily="18" charset="0"/>
              </a:rPr>
              <a:t>Statistical information on procedures created by auditors and the mandatory procedures assigned by the presidency can be reached in this sub-module.</a:t>
            </a:r>
          </a:p>
        </p:txBody>
      </p:sp>
    </p:spTree>
    <p:extLst>
      <p:ext uri="{BB962C8B-B14F-4D97-AF65-F5344CB8AC3E}">
        <p14:creationId xmlns:p14="http://schemas.microsoft.com/office/powerpoint/2010/main" val="1046370483"/>
      </p:ext>
    </p:extLst>
  </p:cSld>
  <p:clrMapOvr>
    <a:masterClrMapping/>
  </p:clrMapOvr>
  <p:transition spd="slow">
    <p:randomBar dir="vert"/>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89397" y="63618"/>
            <a:ext cx="10454603" cy="1080000"/>
          </a:xfrm>
        </p:spPr>
        <p:txBody>
          <a:bodyPr>
            <a:normAutofit/>
          </a:bodyPr>
          <a:lstStyle/>
          <a:p>
            <a:r>
              <a:rPr lang="tr-TR" sz="3200" b="1" cap="none" dirty="0" smtClean="0">
                <a:latin typeface="Bookman Old Style" panose="02050604050505020204" pitchFamily="18" charset="0"/>
              </a:rPr>
              <a:t>PROCEDURE REPORT</a:t>
            </a:r>
            <a:endParaRPr lang="tr-TR" sz="3200" b="1" cap="none" dirty="0">
              <a:latin typeface="Bookman Old Style" panose="02050604050505020204" pitchFamily="18" charset="0"/>
            </a:endParaRPr>
          </a:p>
        </p:txBody>
      </p:sp>
      <p:sp>
        <p:nvSpPr>
          <p:cNvPr id="8" name="Slayt Numarası Yer Tutucusu 7"/>
          <p:cNvSpPr>
            <a:spLocks noGrp="1"/>
          </p:cNvSpPr>
          <p:nvPr>
            <p:ph type="sldNum" sz="quarter" idx="12"/>
          </p:nvPr>
        </p:nvSpPr>
        <p:spPr/>
        <p:txBody>
          <a:bodyPr/>
          <a:lstStyle/>
          <a:p>
            <a:fld id="{4FAB73BC-B049-4115-A692-8D63A059BFB8}" type="slidenum">
              <a:rPr lang="en-US" smtClean="0"/>
              <a:t>62</a:t>
            </a:fld>
            <a:endParaRPr lang="en-US" dirty="0"/>
          </a:p>
        </p:txBody>
      </p:sp>
      <p:pic>
        <p:nvPicPr>
          <p:cNvPr id="14338" name="Picture 2" descr="F:\SayCap Sunum\Saycap 14.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89397" y="1180408"/>
            <a:ext cx="10821731" cy="4975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0791040"/>
      </p:ext>
    </p:extLst>
  </p:cSld>
  <p:clrMapOvr>
    <a:masterClrMapping/>
  </p:clrMapOvr>
  <p:transition spd="slow">
    <p:randomBar dir="vert"/>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70256" y="204939"/>
            <a:ext cx="10702298" cy="1080000"/>
          </a:xfrm>
        </p:spPr>
        <p:txBody>
          <a:bodyPr>
            <a:normAutofit/>
          </a:bodyPr>
          <a:lstStyle/>
          <a:p>
            <a:r>
              <a:rPr lang="tr-TR" sz="3200" b="1" cap="none" dirty="0">
                <a:latin typeface="Bookman Old Style" panose="02050604050505020204" pitchFamily="18" charset="0"/>
              </a:rPr>
              <a:t>USER LOG</a:t>
            </a:r>
            <a:r>
              <a:rPr lang="tr-TR" sz="4000" dirty="0">
                <a:latin typeface="Bookman Old Style" panose="02050604050505020204" pitchFamily="18" charset="0"/>
              </a:rPr>
              <a:t/>
            </a:r>
            <a:br>
              <a:rPr lang="tr-TR" sz="4000" dirty="0">
                <a:latin typeface="Bookman Old Style" panose="02050604050505020204" pitchFamily="18" charset="0"/>
              </a:rPr>
            </a:br>
            <a:endParaRPr lang="en-GB" sz="4000" b="1" dirty="0">
              <a:latin typeface="Book Antiqua" panose="02040602050305030304" pitchFamily="18" charset="0"/>
            </a:endParaRPr>
          </a:p>
        </p:txBody>
      </p:sp>
      <p:sp>
        <p:nvSpPr>
          <p:cNvPr id="8" name="Slayt Numarası Yer Tutucusu 7"/>
          <p:cNvSpPr>
            <a:spLocks noGrp="1"/>
          </p:cNvSpPr>
          <p:nvPr>
            <p:ph type="sldNum" sz="quarter" idx="12"/>
          </p:nvPr>
        </p:nvSpPr>
        <p:spPr/>
        <p:txBody>
          <a:bodyPr/>
          <a:lstStyle/>
          <a:p>
            <a:fld id="{4FAB73BC-B049-4115-A692-8D63A059BFB8}" type="slidenum">
              <a:rPr lang="en-US" smtClean="0"/>
              <a:t>63</a:t>
            </a:fld>
            <a:endParaRPr lang="en-US" dirty="0"/>
          </a:p>
        </p:txBody>
      </p:sp>
      <p:sp>
        <p:nvSpPr>
          <p:cNvPr id="6" name="İçerik Yer Tutucusu 2"/>
          <p:cNvSpPr>
            <a:spLocks noGrp="1"/>
          </p:cNvSpPr>
          <p:nvPr>
            <p:ph idx="1"/>
          </p:nvPr>
        </p:nvSpPr>
        <p:spPr>
          <a:xfrm>
            <a:off x="370256" y="956734"/>
            <a:ext cx="10573744" cy="5190066"/>
          </a:xfrm>
        </p:spPr>
        <p:txBody>
          <a:bodyPr>
            <a:normAutofit/>
          </a:bodyPr>
          <a:lstStyle/>
          <a:p>
            <a:pPr algn="just">
              <a:lnSpc>
                <a:spcPct val="150000"/>
              </a:lnSpc>
            </a:pPr>
            <a:r>
              <a:rPr lang="en-US" dirty="0" smtClean="0">
                <a:latin typeface="Bookman Old Style" panose="02050604050505020204" pitchFamily="18" charset="0"/>
              </a:rPr>
              <a:t>In </a:t>
            </a:r>
            <a:r>
              <a:rPr lang="tr-TR" dirty="0" smtClean="0">
                <a:latin typeface="Bookman Old Style" panose="02050604050505020204" pitchFamily="18" charset="0"/>
              </a:rPr>
              <a:t>‘</a:t>
            </a:r>
            <a:r>
              <a:rPr lang="en-US" dirty="0" smtClean="0">
                <a:latin typeface="Bookman Old Style" panose="02050604050505020204" pitchFamily="18" charset="0"/>
              </a:rPr>
              <a:t>User Log</a:t>
            </a:r>
            <a:r>
              <a:rPr lang="tr-TR" dirty="0" smtClean="0">
                <a:latin typeface="Bookman Old Style" panose="02050604050505020204" pitchFamily="18" charset="0"/>
              </a:rPr>
              <a:t>’</a:t>
            </a:r>
            <a:r>
              <a:rPr lang="en-US" dirty="0" smtClean="0">
                <a:latin typeface="Bookman Old Style" panose="02050604050505020204" pitchFamily="18" charset="0"/>
              </a:rPr>
              <a:t> sub-module, data on user entries are achieved.</a:t>
            </a:r>
            <a:endParaRPr lang="en-US" sz="2100" dirty="0">
              <a:latin typeface="Bookman Old Style" panose="02050604050505020204" pitchFamily="18" charset="0"/>
            </a:endParaRPr>
          </a:p>
        </p:txBody>
      </p:sp>
    </p:spTree>
    <p:extLst>
      <p:ext uri="{BB962C8B-B14F-4D97-AF65-F5344CB8AC3E}">
        <p14:creationId xmlns:p14="http://schemas.microsoft.com/office/powerpoint/2010/main" val="1663094978"/>
      </p:ext>
    </p:extLst>
  </p:cSld>
  <p:clrMapOvr>
    <a:masterClrMapping/>
  </p:clrMapOvr>
  <p:transition spd="slow">
    <p:randomBar dir="vert"/>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07324" y="22059"/>
            <a:ext cx="10536676" cy="1080000"/>
          </a:xfrm>
        </p:spPr>
        <p:txBody>
          <a:bodyPr>
            <a:normAutofit/>
          </a:bodyPr>
          <a:lstStyle/>
          <a:p>
            <a:r>
              <a:rPr lang="tr-TR" sz="3200" b="1" cap="none" dirty="0" smtClean="0">
                <a:latin typeface="Bookman Old Style" panose="02050604050505020204" pitchFamily="18" charset="0"/>
              </a:rPr>
              <a:t>USER LOG</a:t>
            </a:r>
            <a:endParaRPr lang="en-GB" sz="3200" b="1" dirty="0">
              <a:latin typeface="Bookman Old Style" panose="02050604050505020204" pitchFamily="18" charset="0"/>
            </a:endParaRPr>
          </a:p>
        </p:txBody>
      </p:sp>
      <p:sp>
        <p:nvSpPr>
          <p:cNvPr id="8" name="Slayt Numarası Yer Tutucusu 7"/>
          <p:cNvSpPr>
            <a:spLocks noGrp="1"/>
          </p:cNvSpPr>
          <p:nvPr>
            <p:ph type="sldNum" sz="quarter" idx="12"/>
          </p:nvPr>
        </p:nvSpPr>
        <p:spPr/>
        <p:txBody>
          <a:bodyPr/>
          <a:lstStyle/>
          <a:p>
            <a:fld id="{4FAB73BC-B049-4115-A692-8D63A059BFB8}" type="slidenum">
              <a:rPr lang="en-US" smtClean="0"/>
              <a:t>64</a:t>
            </a:fld>
            <a:endParaRPr lang="en-US" dirty="0"/>
          </a:p>
        </p:txBody>
      </p:sp>
      <p:pic>
        <p:nvPicPr>
          <p:cNvPr id="15362" name="Picture 2" descr="F:\SayCap Sunum\SayCap 15.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07324" y="1197034"/>
            <a:ext cx="10903804" cy="4959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7935182"/>
      </p:ext>
    </p:extLst>
  </p:cSld>
  <p:clrMapOvr>
    <a:masterClrMapping/>
  </p:clrMapOvr>
  <p:transition spd="slow">
    <p:randomBar dir="vert"/>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70256" y="204939"/>
            <a:ext cx="10702298" cy="1080000"/>
          </a:xfrm>
        </p:spPr>
        <p:txBody>
          <a:bodyPr>
            <a:normAutofit/>
          </a:bodyPr>
          <a:lstStyle/>
          <a:p>
            <a:r>
              <a:rPr lang="tr-TR" sz="3200" b="1" cap="none" dirty="0">
                <a:latin typeface="Bookman Old Style" panose="02050604050505020204" pitchFamily="18" charset="0"/>
              </a:rPr>
              <a:t>SAYCAP DASHBOARD</a:t>
            </a:r>
            <a:r>
              <a:rPr lang="tr-TR" sz="4000" dirty="0">
                <a:latin typeface="Bookman Old Style" panose="02050604050505020204" pitchFamily="18" charset="0"/>
              </a:rPr>
              <a:t/>
            </a:r>
            <a:br>
              <a:rPr lang="tr-TR" sz="4000" dirty="0">
                <a:latin typeface="Bookman Old Style" panose="02050604050505020204" pitchFamily="18" charset="0"/>
              </a:rPr>
            </a:br>
            <a:endParaRPr lang="en-GB" sz="4000" b="1" dirty="0">
              <a:latin typeface="Book Antiqua" panose="02040602050305030304" pitchFamily="18" charset="0"/>
            </a:endParaRPr>
          </a:p>
        </p:txBody>
      </p:sp>
      <p:sp>
        <p:nvSpPr>
          <p:cNvPr id="8" name="Slayt Numarası Yer Tutucusu 7"/>
          <p:cNvSpPr>
            <a:spLocks noGrp="1"/>
          </p:cNvSpPr>
          <p:nvPr>
            <p:ph type="sldNum" sz="quarter" idx="12"/>
          </p:nvPr>
        </p:nvSpPr>
        <p:spPr/>
        <p:txBody>
          <a:bodyPr/>
          <a:lstStyle/>
          <a:p>
            <a:fld id="{4FAB73BC-B049-4115-A692-8D63A059BFB8}" type="slidenum">
              <a:rPr lang="en-US" smtClean="0"/>
              <a:t>65</a:t>
            </a:fld>
            <a:endParaRPr lang="en-US" dirty="0"/>
          </a:p>
        </p:txBody>
      </p:sp>
      <p:sp>
        <p:nvSpPr>
          <p:cNvPr id="6" name="İçerik Yer Tutucusu 2"/>
          <p:cNvSpPr>
            <a:spLocks noGrp="1"/>
          </p:cNvSpPr>
          <p:nvPr>
            <p:ph idx="1"/>
          </p:nvPr>
        </p:nvSpPr>
        <p:spPr>
          <a:xfrm>
            <a:off x="370256" y="956734"/>
            <a:ext cx="10573744" cy="5190066"/>
          </a:xfrm>
        </p:spPr>
        <p:txBody>
          <a:bodyPr>
            <a:normAutofit/>
          </a:bodyPr>
          <a:lstStyle/>
          <a:p>
            <a:pPr algn="just">
              <a:lnSpc>
                <a:spcPct val="150000"/>
              </a:lnSpc>
            </a:pPr>
            <a:r>
              <a:rPr lang="en-US" dirty="0" err="1" smtClean="0">
                <a:latin typeface="Bookman Old Style" panose="02050604050505020204" pitchFamily="18" charset="0"/>
              </a:rPr>
              <a:t>SayCap</a:t>
            </a:r>
            <a:r>
              <a:rPr lang="en-US" dirty="0" smtClean="0">
                <a:latin typeface="Bookman Old Style" panose="02050604050505020204" pitchFamily="18" charset="0"/>
              </a:rPr>
              <a:t> Dashboard is a web based module prepared to provide summary information to president, deputy presidents and head of departments about the data and statistics produced in </a:t>
            </a:r>
            <a:r>
              <a:rPr lang="en-US" dirty="0" err="1" smtClean="0">
                <a:latin typeface="Bookman Old Style" panose="02050604050505020204" pitchFamily="18" charset="0"/>
              </a:rPr>
              <a:t>SayCap</a:t>
            </a:r>
            <a:r>
              <a:rPr lang="en-US" dirty="0" smtClean="0">
                <a:latin typeface="Bookman Old Style" panose="02050604050505020204" pitchFamily="18" charset="0"/>
              </a:rPr>
              <a:t>.</a:t>
            </a:r>
            <a:endParaRPr lang="en-US" sz="2100" dirty="0">
              <a:latin typeface="Bookman Old Style" panose="02050604050505020204" pitchFamily="18" charset="0"/>
            </a:endParaRPr>
          </a:p>
        </p:txBody>
      </p:sp>
    </p:spTree>
    <p:extLst>
      <p:ext uri="{BB962C8B-B14F-4D97-AF65-F5344CB8AC3E}">
        <p14:creationId xmlns:p14="http://schemas.microsoft.com/office/powerpoint/2010/main" val="623748019"/>
      </p:ext>
    </p:extLst>
  </p:cSld>
  <p:clrMapOvr>
    <a:masterClrMapping/>
  </p:clrMapOvr>
  <p:transition spd="slow">
    <p:randomBar dir="vert"/>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07324" y="5430"/>
            <a:ext cx="10536676" cy="1080000"/>
          </a:xfrm>
        </p:spPr>
        <p:txBody>
          <a:bodyPr>
            <a:normAutofit/>
          </a:bodyPr>
          <a:lstStyle/>
          <a:p>
            <a:r>
              <a:rPr lang="tr-TR" sz="3200" b="1" cap="none" dirty="0" smtClean="0">
                <a:latin typeface="Bookman Old Style" panose="02050604050505020204" pitchFamily="18" charset="0"/>
              </a:rPr>
              <a:t>SAYCAP DASHBOARD</a:t>
            </a:r>
            <a:endParaRPr lang="en-GB" sz="3200" b="1" dirty="0">
              <a:latin typeface="Bookman Old Style" panose="02050604050505020204" pitchFamily="18" charset="0"/>
            </a:endParaRPr>
          </a:p>
        </p:txBody>
      </p:sp>
      <p:sp>
        <p:nvSpPr>
          <p:cNvPr id="8" name="Slayt Numarası Yer Tutucusu 7"/>
          <p:cNvSpPr>
            <a:spLocks noGrp="1"/>
          </p:cNvSpPr>
          <p:nvPr>
            <p:ph type="sldNum" sz="quarter" idx="12"/>
          </p:nvPr>
        </p:nvSpPr>
        <p:spPr/>
        <p:txBody>
          <a:bodyPr/>
          <a:lstStyle/>
          <a:p>
            <a:fld id="{4FAB73BC-B049-4115-A692-8D63A059BFB8}" type="slidenum">
              <a:rPr lang="en-US" smtClean="0"/>
              <a:t>66</a:t>
            </a:fld>
            <a:endParaRPr lang="en-US" dirty="0"/>
          </a:p>
        </p:txBody>
      </p:sp>
      <p:pic>
        <p:nvPicPr>
          <p:cNvPr id="4" name="İçerik Yer Tutucusu 3"/>
          <p:cNvPicPr>
            <a:picLocks noGrp="1" noChangeAspect="1"/>
          </p:cNvPicPr>
          <p:nvPr>
            <p:ph idx="1"/>
          </p:nvPr>
        </p:nvPicPr>
        <p:blipFill>
          <a:blip r:embed="rId2"/>
          <a:stretch>
            <a:fillRect/>
          </a:stretch>
        </p:blipFill>
        <p:spPr>
          <a:xfrm>
            <a:off x="407324" y="1151934"/>
            <a:ext cx="10903803" cy="5020266"/>
          </a:xfrm>
          <a:prstGeom prst="rect">
            <a:avLst/>
          </a:prstGeom>
        </p:spPr>
      </p:pic>
    </p:spTree>
    <p:extLst>
      <p:ext uri="{BB962C8B-B14F-4D97-AF65-F5344CB8AC3E}">
        <p14:creationId xmlns:p14="http://schemas.microsoft.com/office/powerpoint/2010/main" val="2193533000"/>
      </p:ext>
    </p:extLst>
  </p:cSld>
  <p:clrMapOvr>
    <a:masterClrMapping/>
  </p:clrMapOvr>
  <p:transition spd="slow">
    <p:randomBar dir="vert"/>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48887" y="-11192"/>
            <a:ext cx="10495113" cy="1080000"/>
          </a:xfrm>
        </p:spPr>
        <p:txBody>
          <a:bodyPr>
            <a:normAutofit/>
          </a:bodyPr>
          <a:lstStyle/>
          <a:p>
            <a:r>
              <a:rPr lang="tr-TR" sz="3200" b="1" cap="none" dirty="0">
                <a:latin typeface="Bookman Old Style" panose="02050604050505020204" pitchFamily="18" charset="0"/>
              </a:rPr>
              <a:t>SAYCAP DASHBOARD</a:t>
            </a:r>
            <a:endParaRPr lang="en-GB" sz="3200" b="1" dirty="0">
              <a:latin typeface="Book Antiqua" panose="02040602050305030304" pitchFamily="18" charset="0"/>
            </a:endParaRPr>
          </a:p>
        </p:txBody>
      </p:sp>
      <p:sp>
        <p:nvSpPr>
          <p:cNvPr id="8" name="Slayt Numarası Yer Tutucusu 7"/>
          <p:cNvSpPr>
            <a:spLocks noGrp="1"/>
          </p:cNvSpPr>
          <p:nvPr>
            <p:ph type="sldNum" sz="quarter" idx="12"/>
          </p:nvPr>
        </p:nvSpPr>
        <p:spPr/>
        <p:txBody>
          <a:bodyPr/>
          <a:lstStyle/>
          <a:p>
            <a:fld id="{4FAB73BC-B049-4115-A692-8D63A059BFB8}" type="slidenum">
              <a:rPr lang="en-US" smtClean="0"/>
              <a:t>67</a:t>
            </a:fld>
            <a:endParaRPr lang="en-US" dirty="0"/>
          </a:p>
        </p:txBody>
      </p:sp>
      <p:pic>
        <p:nvPicPr>
          <p:cNvPr id="4" name="İçerik Yer Tutucusu 3"/>
          <p:cNvPicPr>
            <a:picLocks noGrp="1" noChangeAspect="1"/>
          </p:cNvPicPr>
          <p:nvPr>
            <p:ph idx="1"/>
          </p:nvPr>
        </p:nvPicPr>
        <p:blipFill>
          <a:blip r:embed="rId2"/>
          <a:stretch>
            <a:fillRect/>
          </a:stretch>
        </p:blipFill>
        <p:spPr>
          <a:xfrm>
            <a:off x="448887" y="1271847"/>
            <a:ext cx="10862241" cy="4900353"/>
          </a:xfrm>
          <a:prstGeom prst="rect">
            <a:avLst/>
          </a:prstGeom>
        </p:spPr>
      </p:pic>
    </p:spTree>
    <p:extLst>
      <p:ext uri="{BB962C8B-B14F-4D97-AF65-F5344CB8AC3E}">
        <p14:creationId xmlns:p14="http://schemas.microsoft.com/office/powerpoint/2010/main" val="1812693293"/>
      </p:ext>
    </p:extLst>
  </p:cSld>
  <p:clrMapOvr>
    <a:masterClrMapping/>
  </p:clrMapOvr>
  <p:transition spd="slow">
    <p:randomBar dir="vert"/>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70256" y="180000"/>
            <a:ext cx="10702298" cy="1080000"/>
          </a:xfrm>
        </p:spPr>
        <p:txBody>
          <a:bodyPr>
            <a:normAutofit/>
          </a:bodyPr>
          <a:lstStyle/>
          <a:p>
            <a:r>
              <a:rPr lang="tr-TR" sz="3200" b="1" dirty="0" smtClean="0">
                <a:latin typeface="Bookman Old Style" panose="02050604050505020204" pitchFamily="18" charset="0"/>
              </a:rPr>
              <a:t>SETTINGS</a:t>
            </a:r>
            <a:r>
              <a:rPr lang="tr-TR" sz="4000" dirty="0">
                <a:latin typeface="Bookman Old Style" panose="02050604050505020204" pitchFamily="18" charset="0"/>
              </a:rPr>
              <a:t/>
            </a:r>
            <a:br>
              <a:rPr lang="tr-TR" sz="4000" dirty="0">
                <a:latin typeface="Bookman Old Style" panose="02050604050505020204" pitchFamily="18" charset="0"/>
              </a:rPr>
            </a:br>
            <a:endParaRPr lang="en-GB" sz="4000" b="1" dirty="0">
              <a:latin typeface="Book Antiqua" panose="02040602050305030304" pitchFamily="18" charset="0"/>
            </a:endParaRPr>
          </a:p>
        </p:txBody>
      </p:sp>
      <p:sp>
        <p:nvSpPr>
          <p:cNvPr id="8" name="Slayt Numarası Yer Tutucusu 7"/>
          <p:cNvSpPr>
            <a:spLocks noGrp="1"/>
          </p:cNvSpPr>
          <p:nvPr>
            <p:ph type="sldNum" sz="quarter" idx="12"/>
          </p:nvPr>
        </p:nvSpPr>
        <p:spPr/>
        <p:txBody>
          <a:bodyPr/>
          <a:lstStyle/>
          <a:p>
            <a:fld id="{4FAB73BC-B049-4115-A692-8D63A059BFB8}" type="slidenum">
              <a:rPr lang="en-US" smtClean="0"/>
              <a:t>68</a:t>
            </a:fld>
            <a:endParaRPr lang="en-US" dirty="0"/>
          </a:p>
        </p:txBody>
      </p:sp>
      <p:sp>
        <p:nvSpPr>
          <p:cNvPr id="6" name="İçerik Yer Tutucusu 2"/>
          <p:cNvSpPr>
            <a:spLocks noGrp="1"/>
          </p:cNvSpPr>
          <p:nvPr>
            <p:ph idx="1"/>
          </p:nvPr>
        </p:nvSpPr>
        <p:spPr>
          <a:xfrm>
            <a:off x="370256" y="956734"/>
            <a:ext cx="10573744" cy="5190066"/>
          </a:xfrm>
        </p:spPr>
        <p:txBody>
          <a:bodyPr>
            <a:normAutofit/>
          </a:bodyPr>
          <a:lstStyle/>
          <a:p>
            <a:pPr marL="0" indent="0">
              <a:buNone/>
            </a:pPr>
            <a:r>
              <a:rPr lang="en-US" dirty="0" smtClean="0">
                <a:latin typeface="Bookman Old Style" panose="02050604050505020204" pitchFamily="18" charset="0"/>
              </a:rPr>
              <a:t>The </a:t>
            </a:r>
            <a:r>
              <a:rPr lang="tr-TR" dirty="0" smtClean="0">
                <a:latin typeface="Bookman Old Style" panose="02050604050505020204" pitchFamily="18" charset="0"/>
              </a:rPr>
              <a:t>‘</a:t>
            </a:r>
            <a:r>
              <a:rPr lang="en-US" dirty="0" smtClean="0">
                <a:latin typeface="Bookman Old Style" panose="02050604050505020204" pitchFamily="18" charset="0"/>
              </a:rPr>
              <a:t>Settings</a:t>
            </a:r>
            <a:r>
              <a:rPr lang="tr-TR" dirty="0" smtClean="0">
                <a:latin typeface="Bookman Old Style" panose="02050604050505020204" pitchFamily="18" charset="0"/>
              </a:rPr>
              <a:t>’</a:t>
            </a:r>
            <a:r>
              <a:rPr lang="en-US" dirty="0" smtClean="0">
                <a:latin typeface="Bookman Old Style" panose="02050604050505020204" pitchFamily="18" charset="0"/>
              </a:rPr>
              <a:t> </a:t>
            </a:r>
            <a:r>
              <a:rPr lang="tr-TR" dirty="0" smtClean="0">
                <a:latin typeface="Bookman Old Style" panose="02050604050505020204" pitchFamily="18" charset="0"/>
              </a:rPr>
              <a:t>m</a:t>
            </a:r>
            <a:r>
              <a:rPr lang="en-US" dirty="0" err="1" smtClean="0">
                <a:latin typeface="Bookman Old Style" panose="02050604050505020204" pitchFamily="18" charset="0"/>
              </a:rPr>
              <a:t>odule</a:t>
            </a:r>
            <a:r>
              <a:rPr lang="en-US" dirty="0" smtClean="0">
                <a:latin typeface="Bookman Old Style" panose="02050604050505020204" pitchFamily="18" charset="0"/>
              </a:rPr>
              <a:t> consists of 5 sub-</a:t>
            </a:r>
            <a:r>
              <a:rPr lang="en-US" dirty="0" err="1" smtClean="0">
                <a:latin typeface="Bookman Old Style" panose="02050604050505020204" pitchFamily="18" charset="0"/>
              </a:rPr>
              <a:t>modul</a:t>
            </a:r>
            <a:r>
              <a:rPr lang="tr-TR" dirty="0" smtClean="0">
                <a:latin typeface="Bookman Old Style" panose="02050604050505020204" pitchFamily="18" charset="0"/>
              </a:rPr>
              <a:t>e</a:t>
            </a:r>
            <a:r>
              <a:rPr lang="en-US" dirty="0" smtClean="0">
                <a:latin typeface="Bookman Old Style" panose="02050604050505020204" pitchFamily="18" charset="0"/>
              </a:rPr>
              <a:t>s:</a:t>
            </a:r>
          </a:p>
          <a:p>
            <a:pPr algn="just">
              <a:lnSpc>
                <a:spcPct val="150000"/>
              </a:lnSpc>
            </a:pPr>
            <a:r>
              <a:rPr lang="en-US" dirty="0" smtClean="0">
                <a:latin typeface="Bookman Old Style" panose="02050604050505020204" pitchFamily="18" charset="0"/>
              </a:rPr>
              <a:t>Library Definition</a:t>
            </a:r>
          </a:p>
          <a:p>
            <a:pPr algn="just">
              <a:lnSpc>
                <a:spcPct val="150000"/>
              </a:lnSpc>
            </a:pPr>
            <a:r>
              <a:rPr lang="en-US" dirty="0" smtClean="0">
                <a:latin typeface="Bookman Old Style" panose="02050604050505020204" pitchFamily="18" charset="0"/>
              </a:rPr>
              <a:t>User</a:t>
            </a:r>
          </a:p>
          <a:p>
            <a:pPr algn="just">
              <a:lnSpc>
                <a:spcPct val="150000"/>
              </a:lnSpc>
            </a:pPr>
            <a:r>
              <a:rPr lang="en-US" dirty="0" smtClean="0">
                <a:latin typeface="Bookman Old Style" panose="02050604050505020204" pitchFamily="18" charset="0"/>
              </a:rPr>
              <a:t>User Group</a:t>
            </a:r>
          </a:p>
          <a:p>
            <a:pPr algn="just">
              <a:lnSpc>
                <a:spcPct val="150000"/>
              </a:lnSpc>
            </a:pPr>
            <a:r>
              <a:rPr lang="en-US" dirty="0" smtClean="0">
                <a:latin typeface="Bookman Old Style" panose="02050604050505020204" pitchFamily="18" charset="0"/>
              </a:rPr>
              <a:t>Audit Pool</a:t>
            </a:r>
          </a:p>
          <a:p>
            <a:pPr algn="just">
              <a:lnSpc>
                <a:spcPct val="150000"/>
              </a:lnSpc>
            </a:pPr>
            <a:r>
              <a:rPr lang="en-US" dirty="0" smtClean="0">
                <a:latin typeface="Bookman Old Style" panose="02050604050505020204" pitchFamily="18" charset="0"/>
              </a:rPr>
              <a:t>Parameters</a:t>
            </a:r>
          </a:p>
          <a:p>
            <a:pPr marL="0" indent="0" algn="just">
              <a:lnSpc>
                <a:spcPct val="150000"/>
              </a:lnSpc>
              <a:buNone/>
            </a:pPr>
            <a:endParaRPr lang="tr-TR" dirty="0" smtClean="0">
              <a:latin typeface="Bookman Old Style" panose="02050604050505020204" pitchFamily="18" charset="0"/>
            </a:endParaRPr>
          </a:p>
          <a:p>
            <a:pPr algn="just">
              <a:lnSpc>
                <a:spcPct val="150000"/>
              </a:lnSpc>
            </a:pPr>
            <a:endParaRPr lang="tr-TR" dirty="0">
              <a:latin typeface="Bookman Old Style" panose="02050604050505020204" pitchFamily="18" charset="0"/>
            </a:endParaRPr>
          </a:p>
        </p:txBody>
      </p:sp>
    </p:spTree>
    <p:extLst>
      <p:ext uri="{BB962C8B-B14F-4D97-AF65-F5344CB8AC3E}">
        <p14:creationId xmlns:p14="http://schemas.microsoft.com/office/powerpoint/2010/main" val="733024386"/>
      </p:ext>
    </p:extLst>
  </p:cSld>
  <p:clrMapOvr>
    <a:masterClrMapping/>
  </p:clrMapOvr>
  <p:transition spd="slow">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17743" y="180000"/>
            <a:ext cx="10260000" cy="1080000"/>
          </a:xfrm>
        </p:spPr>
        <p:txBody>
          <a:bodyPr>
            <a:normAutofit/>
          </a:bodyPr>
          <a:lstStyle/>
          <a:p>
            <a:r>
              <a:rPr lang="tr-TR" sz="3200" b="1" dirty="0" smtClean="0">
                <a:latin typeface="Bookman Old Style" panose="02050604050505020204" pitchFamily="18" charset="0"/>
              </a:rPr>
              <a:t>PROGRAMMING</a:t>
            </a:r>
            <a:endParaRPr lang="en-GB" sz="3200" b="1" dirty="0">
              <a:latin typeface="Bookman Old Style" panose="02050604050505020204" pitchFamily="18" charset="0"/>
            </a:endParaRPr>
          </a:p>
        </p:txBody>
      </p:sp>
      <p:sp>
        <p:nvSpPr>
          <p:cNvPr id="8" name="Slayt Numarası Yer Tutucusu 7"/>
          <p:cNvSpPr>
            <a:spLocks noGrp="1"/>
          </p:cNvSpPr>
          <p:nvPr>
            <p:ph type="sldNum" sz="quarter" idx="12"/>
          </p:nvPr>
        </p:nvSpPr>
        <p:spPr/>
        <p:txBody>
          <a:bodyPr/>
          <a:lstStyle/>
          <a:p>
            <a:fld id="{4FAB73BC-B049-4115-A692-8D63A059BFB8}" type="slidenum">
              <a:rPr lang="en-US" smtClean="0"/>
              <a:t>6</a:t>
            </a:fld>
            <a:endParaRPr lang="en-US" dirty="0"/>
          </a:p>
        </p:txBody>
      </p:sp>
      <p:sp>
        <p:nvSpPr>
          <p:cNvPr id="3" name="İçerik Yer Tutucusu 2"/>
          <p:cNvSpPr>
            <a:spLocks noGrp="1"/>
          </p:cNvSpPr>
          <p:nvPr>
            <p:ph idx="1"/>
          </p:nvPr>
        </p:nvSpPr>
        <p:spPr>
          <a:xfrm>
            <a:off x="571084" y="1245037"/>
            <a:ext cx="10058400" cy="4715188"/>
          </a:xfrm>
        </p:spPr>
        <p:txBody>
          <a:bodyPr/>
          <a:lstStyle/>
          <a:p>
            <a:pPr marL="0" indent="0">
              <a:buNone/>
            </a:pPr>
            <a:endParaRPr lang="tr-TR" dirty="0" smtClean="0"/>
          </a:p>
          <a:p>
            <a:pPr algn="just">
              <a:lnSpc>
                <a:spcPct val="150000"/>
              </a:lnSpc>
            </a:pPr>
            <a:r>
              <a:rPr lang="en-US" dirty="0" smtClean="0">
                <a:latin typeface="Bookman Old Style" panose="02050604050505020204" pitchFamily="18" charset="0"/>
              </a:rPr>
              <a:t>Audit area of TCA is followed up by Audit Supporting Group 1 in ‘Institution’ sub-module. Related data's concerning public administrations are input into this sub-module when a public administration is established or shut down.</a:t>
            </a:r>
            <a:endParaRPr lang="en-US" dirty="0">
              <a:latin typeface="Bookman Old Style" panose="02050604050505020204" pitchFamily="18" charset="0"/>
            </a:endParaRPr>
          </a:p>
        </p:txBody>
      </p:sp>
    </p:spTree>
    <p:extLst>
      <p:ext uri="{BB962C8B-B14F-4D97-AF65-F5344CB8AC3E}">
        <p14:creationId xmlns:p14="http://schemas.microsoft.com/office/powerpoint/2010/main" val="740409594"/>
      </p:ext>
    </p:extLst>
  </p:cSld>
  <p:clrMapOvr>
    <a:masterClrMapping/>
  </p:clrMapOvr>
  <p:transition spd="slow">
    <p:randomBar dir="vert"/>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ayt Numarası Yer Tutucusu 7"/>
          <p:cNvSpPr>
            <a:spLocks noGrp="1"/>
          </p:cNvSpPr>
          <p:nvPr>
            <p:ph type="sldNum" sz="quarter" idx="12"/>
          </p:nvPr>
        </p:nvSpPr>
        <p:spPr/>
        <p:txBody>
          <a:bodyPr/>
          <a:lstStyle/>
          <a:p>
            <a:fld id="{4FAB73BC-B049-4115-A692-8D63A059BFB8}" type="slidenum">
              <a:rPr lang="en-US" smtClean="0"/>
              <a:t>69</a:t>
            </a:fld>
            <a:endParaRPr lang="en-US" dirty="0"/>
          </a:p>
        </p:txBody>
      </p:sp>
      <p:sp>
        <p:nvSpPr>
          <p:cNvPr id="5" name="İçerik Yer Tutucusu 4"/>
          <p:cNvSpPr>
            <a:spLocks noGrp="1"/>
          </p:cNvSpPr>
          <p:nvPr>
            <p:ph idx="1"/>
          </p:nvPr>
        </p:nvSpPr>
        <p:spPr>
          <a:xfrm>
            <a:off x="455251" y="1030777"/>
            <a:ext cx="10058400" cy="5085209"/>
          </a:xfrm>
        </p:spPr>
        <p:txBody>
          <a:bodyPr>
            <a:normAutofit/>
          </a:bodyPr>
          <a:lstStyle/>
          <a:p>
            <a:pPr algn="just">
              <a:lnSpc>
                <a:spcPct val="150000"/>
              </a:lnSpc>
            </a:pPr>
            <a:r>
              <a:rPr lang="en-US" dirty="0" smtClean="0">
                <a:latin typeface="Bookman Old Style" panose="02050604050505020204" pitchFamily="18" charset="0"/>
              </a:rPr>
              <a:t>The </a:t>
            </a:r>
            <a:r>
              <a:rPr lang="tr-TR" dirty="0" smtClean="0">
                <a:latin typeface="Bookman Old Style" panose="02050604050505020204" pitchFamily="18" charset="0"/>
              </a:rPr>
              <a:t>‘</a:t>
            </a:r>
            <a:r>
              <a:rPr lang="en-US" dirty="0" smtClean="0">
                <a:latin typeface="Bookman Old Style" panose="02050604050505020204" pitchFamily="18" charset="0"/>
              </a:rPr>
              <a:t>Settings</a:t>
            </a:r>
            <a:r>
              <a:rPr lang="tr-TR" dirty="0" smtClean="0">
                <a:latin typeface="Bookman Old Style" panose="02050604050505020204" pitchFamily="18" charset="0"/>
              </a:rPr>
              <a:t>’</a:t>
            </a:r>
            <a:r>
              <a:rPr lang="en-US" dirty="0" smtClean="0">
                <a:latin typeface="Bookman Old Style" panose="02050604050505020204" pitchFamily="18" charset="0"/>
              </a:rPr>
              <a:t> </a:t>
            </a:r>
            <a:r>
              <a:rPr lang="tr-TR" dirty="0" smtClean="0">
                <a:latin typeface="Bookman Old Style" panose="02050604050505020204" pitchFamily="18" charset="0"/>
              </a:rPr>
              <a:t>m</a:t>
            </a:r>
            <a:r>
              <a:rPr lang="en-US" dirty="0" err="1" smtClean="0">
                <a:latin typeface="Bookman Old Style" panose="02050604050505020204" pitchFamily="18" charset="0"/>
              </a:rPr>
              <a:t>odule</a:t>
            </a:r>
            <a:r>
              <a:rPr lang="en-US" dirty="0" smtClean="0">
                <a:latin typeface="Bookman Old Style" panose="02050604050505020204" pitchFamily="18" charset="0"/>
              </a:rPr>
              <a:t> is only used by system administrators. Data can be input only by admins.</a:t>
            </a:r>
          </a:p>
          <a:p>
            <a:pPr algn="just">
              <a:lnSpc>
                <a:spcPct val="150000"/>
              </a:lnSpc>
            </a:pPr>
            <a:r>
              <a:rPr lang="en-US" dirty="0" smtClean="0">
                <a:latin typeface="Bookman Old Style" panose="02050604050505020204" pitchFamily="18" charset="0"/>
              </a:rPr>
              <a:t>Settings contains data's about users, user groups, audit pool and auditing parameters.</a:t>
            </a:r>
            <a:endParaRPr lang="en-US" dirty="0">
              <a:latin typeface="Bookman Old Style" panose="02050604050505020204" pitchFamily="18" charset="0"/>
            </a:endParaRPr>
          </a:p>
        </p:txBody>
      </p:sp>
      <p:sp>
        <p:nvSpPr>
          <p:cNvPr id="4" name="Unvan 1"/>
          <p:cNvSpPr>
            <a:spLocks noGrp="1"/>
          </p:cNvSpPr>
          <p:nvPr>
            <p:ph type="title"/>
          </p:nvPr>
        </p:nvSpPr>
        <p:spPr>
          <a:xfrm>
            <a:off x="370256" y="213252"/>
            <a:ext cx="10702298" cy="850777"/>
          </a:xfrm>
        </p:spPr>
        <p:txBody>
          <a:bodyPr>
            <a:normAutofit fontScale="90000"/>
          </a:bodyPr>
          <a:lstStyle/>
          <a:p>
            <a:r>
              <a:rPr lang="tr-TR" sz="3600" b="1" dirty="0" smtClean="0">
                <a:latin typeface="Bookman Old Style" panose="02050604050505020204" pitchFamily="18" charset="0"/>
              </a:rPr>
              <a:t>SETTINGS</a:t>
            </a:r>
            <a:r>
              <a:rPr lang="tr-TR" sz="4000" dirty="0">
                <a:latin typeface="Bookman Old Style" panose="02050604050505020204" pitchFamily="18" charset="0"/>
              </a:rPr>
              <a:t/>
            </a:r>
            <a:br>
              <a:rPr lang="tr-TR" sz="4000" dirty="0">
                <a:latin typeface="Bookman Old Style" panose="02050604050505020204" pitchFamily="18" charset="0"/>
              </a:rPr>
            </a:br>
            <a:endParaRPr lang="en-GB" sz="4000" b="1" dirty="0">
              <a:latin typeface="Book Antiqua" panose="02040602050305030304" pitchFamily="18" charset="0"/>
            </a:endParaRPr>
          </a:p>
        </p:txBody>
      </p:sp>
    </p:spTree>
    <p:extLst>
      <p:ext uri="{BB962C8B-B14F-4D97-AF65-F5344CB8AC3E}">
        <p14:creationId xmlns:p14="http://schemas.microsoft.com/office/powerpoint/2010/main" val="4275578244"/>
      </p:ext>
    </p:extLst>
  </p:cSld>
  <p:clrMapOvr>
    <a:masterClrMapping/>
  </p:clrMapOvr>
  <p:transition spd="slow">
    <p:randomBar dir="vert"/>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ayt Numarası Yer Tutucusu 7"/>
          <p:cNvSpPr>
            <a:spLocks noGrp="1"/>
          </p:cNvSpPr>
          <p:nvPr>
            <p:ph type="sldNum" sz="quarter" idx="12"/>
          </p:nvPr>
        </p:nvSpPr>
        <p:spPr/>
        <p:txBody>
          <a:bodyPr/>
          <a:lstStyle/>
          <a:p>
            <a:fld id="{4FAB73BC-B049-4115-A692-8D63A059BFB8}" type="slidenum">
              <a:rPr lang="en-US" smtClean="0"/>
              <a:t>70</a:t>
            </a:fld>
            <a:endParaRPr lang="en-US" dirty="0"/>
          </a:p>
        </p:txBody>
      </p:sp>
      <p:sp>
        <p:nvSpPr>
          <p:cNvPr id="5" name="İçerik Yer Tutucusu 4"/>
          <p:cNvSpPr>
            <a:spLocks noGrp="1"/>
          </p:cNvSpPr>
          <p:nvPr>
            <p:ph idx="1"/>
          </p:nvPr>
        </p:nvSpPr>
        <p:spPr>
          <a:xfrm>
            <a:off x="455251" y="247911"/>
            <a:ext cx="10058400" cy="616614"/>
          </a:xfrm>
        </p:spPr>
        <p:txBody>
          <a:bodyPr>
            <a:normAutofit/>
          </a:bodyPr>
          <a:lstStyle/>
          <a:p>
            <a:pPr marL="0" indent="0">
              <a:buNone/>
            </a:pPr>
            <a:r>
              <a:rPr lang="tr-TR" sz="3200" b="1" dirty="0" smtClean="0">
                <a:latin typeface="Bookman Old Style" panose="02050604050505020204" pitchFamily="18" charset="0"/>
              </a:rPr>
              <a:t>SETTINGS</a:t>
            </a:r>
          </a:p>
          <a:p>
            <a:pPr marL="0" indent="0">
              <a:buNone/>
            </a:pPr>
            <a:endParaRPr lang="tr-TR" sz="4000" b="1" dirty="0" smtClean="0">
              <a:latin typeface="Bookman Old Style" panose="02050604050505020204" pitchFamily="18" charset="0"/>
            </a:endParaRP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251" y="1147155"/>
            <a:ext cx="10855877" cy="4848909"/>
          </a:xfrm>
          <a:prstGeom prst="rect">
            <a:avLst/>
          </a:prstGeom>
        </p:spPr>
      </p:pic>
    </p:spTree>
    <p:extLst>
      <p:ext uri="{BB962C8B-B14F-4D97-AF65-F5344CB8AC3E}">
        <p14:creationId xmlns:p14="http://schemas.microsoft.com/office/powerpoint/2010/main" val="1399978998"/>
      </p:ext>
    </p:extLst>
  </p:cSld>
  <p:clrMapOvr>
    <a:masterClrMapping/>
  </p:clrMapOvr>
  <p:transition spd="slow">
    <p:randomBar dir="vert"/>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65760" y="30371"/>
            <a:ext cx="10578240" cy="1080000"/>
          </a:xfrm>
        </p:spPr>
        <p:txBody>
          <a:bodyPr>
            <a:normAutofit/>
          </a:bodyPr>
          <a:lstStyle/>
          <a:p>
            <a:r>
              <a:rPr lang="tr-TR" sz="3200" b="1" dirty="0">
                <a:latin typeface="Bookman Old Style" panose="02050604050505020204" pitchFamily="18" charset="0"/>
              </a:rPr>
              <a:t>SETTINGS</a:t>
            </a:r>
          </a:p>
        </p:txBody>
      </p:sp>
      <p:sp>
        <p:nvSpPr>
          <p:cNvPr id="8" name="Slayt Numarası Yer Tutucusu 7"/>
          <p:cNvSpPr>
            <a:spLocks noGrp="1"/>
          </p:cNvSpPr>
          <p:nvPr>
            <p:ph type="sldNum" sz="quarter" idx="12"/>
          </p:nvPr>
        </p:nvSpPr>
        <p:spPr/>
        <p:txBody>
          <a:bodyPr/>
          <a:lstStyle/>
          <a:p>
            <a:fld id="{4FAB73BC-B049-4115-A692-8D63A059BFB8}" type="slidenum">
              <a:rPr lang="en-US" smtClean="0"/>
              <a:t>71</a:t>
            </a:fld>
            <a:endParaRPr lang="en-US" dirty="0"/>
          </a:p>
        </p:txBody>
      </p:sp>
      <p:pic>
        <p:nvPicPr>
          <p:cNvPr id="4" name="İçerik Yer Tutucusu 3"/>
          <p:cNvPicPr>
            <a:picLocks noGrp="1" noChangeAspect="1"/>
          </p:cNvPicPr>
          <p:nvPr>
            <p:ph idx="1"/>
          </p:nvPr>
        </p:nvPicPr>
        <p:blipFill>
          <a:blip r:embed="rId2"/>
          <a:stretch>
            <a:fillRect/>
          </a:stretch>
        </p:blipFill>
        <p:spPr>
          <a:xfrm>
            <a:off x="365760" y="1155469"/>
            <a:ext cx="10945368" cy="5016731"/>
          </a:xfrm>
          <a:prstGeom prst="rect">
            <a:avLst/>
          </a:prstGeom>
        </p:spPr>
      </p:pic>
    </p:spTree>
    <p:extLst>
      <p:ext uri="{BB962C8B-B14F-4D97-AF65-F5344CB8AC3E}">
        <p14:creationId xmlns:p14="http://schemas.microsoft.com/office/powerpoint/2010/main" val="2262216764"/>
      </p:ext>
    </p:extLst>
  </p:cSld>
  <p:clrMapOvr>
    <a:masterClrMapping/>
  </p:clrMapOvr>
  <p:transition spd="slow">
    <p:randomBar dir="vert"/>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65760" y="30371"/>
            <a:ext cx="10578240" cy="1080000"/>
          </a:xfrm>
        </p:spPr>
        <p:txBody>
          <a:bodyPr>
            <a:normAutofit/>
          </a:bodyPr>
          <a:lstStyle/>
          <a:p>
            <a:r>
              <a:rPr lang="tr-TR" sz="3200" b="1" dirty="0">
                <a:latin typeface="Bookman Old Style" panose="02050604050505020204" pitchFamily="18" charset="0"/>
              </a:rPr>
              <a:t>SETTINGS</a:t>
            </a:r>
          </a:p>
        </p:txBody>
      </p:sp>
      <p:sp>
        <p:nvSpPr>
          <p:cNvPr id="8" name="Slayt Numarası Yer Tutucusu 7"/>
          <p:cNvSpPr>
            <a:spLocks noGrp="1"/>
          </p:cNvSpPr>
          <p:nvPr>
            <p:ph type="sldNum" sz="quarter" idx="12"/>
          </p:nvPr>
        </p:nvSpPr>
        <p:spPr/>
        <p:txBody>
          <a:bodyPr/>
          <a:lstStyle/>
          <a:p>
            <a:fld id="{4FAB73BC-B049-4115-A692-8D63A059BFB8}" type="slidenum">
              <a:rPr lang="en-US" smtClean="0"/>
              <a:t>72</a:t>
            </a:fld>
            <a:endParaRPr lang="en-US" dirty="0"/>
          </a:p>
        </p:txBody>
      </p:sp>
      <p:pic>
        <p:nvPicPr>
          <p:cNvPr id="5" name="İçerik Yer Tutucusu 4"/>
          <p:cNvPicPr>
            <a:picLocks noGrp="1" noChangeAspect="1"/>
          </p:cNvPicPr>
          <p:nvPr>
            <p:ph idx="1"/>
          </p:nvPr>
        </p:nvPicPr>
        <p:blipFill>
          <a:blip r:embed="rId2"/>
          <a:stretch>
            <a:fillRect/>
          </a:stretch>
        </p:blipFill>
        <p:spPr>
          <a:xfrm>
            <a:off x="365760" y="1205345"/>
            <a:ext cx="10945368" cy="4966855"/>
          </a:xfrm>
          <a:prstGeom prst="rect">
            <a:avLst/>
          </a:prstGeom>
        </p:spPr>
      </p:pic>
    </p:spTree>
    <p:extLst>
      <p:ext uri="{BB962C8B-B14F-4D97-AF65-F5344CB8AC3E}">
        <p14:creationId xmlns:p14="http://schemas.microsoft.com/office/powerpoint/2010/main" val="3419229183"/>
      </p:ext>
    </p:extLst>
  </p:cSld>
  <p:clrMapOvr>
    <a:masterClrMapping/>
  </p:clrMapOvr>
  <p:transition spd="slow">
    <p:randomBar dir="vert"/>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99012" y="180000"/>
            <a:ext cx="10544988" cy="1080000"/>
          </a:xfrm>
        </p:spPr>
        <p:txBody>
          <a:bodyPr>
            <a:normAutofit/>
          </a:bodyPr>
          <a:lstStyle/>
          <a:p>
            <a:r>
              <a:rPr lang="tr-TR" sz="3200" b="1" dirty="0">
                <a:latin typeface="Bookman Old Style" panose="02050604050505020204" pitchFamily="18" charset="0"/>
              </a:rPr>
              <a:t>SETTINGS</a:t>
            </a:r>
            <a:endParaRPr lang="en-GB" sz="3200" b="1" dirty="0">
              <a:latin typeface="Book Antiqua" panose="02040602050305030304" pitchFamily="18" charset="0"/>
            </a:endParaRPr>
          </a:p>
        </p:txBody>
      </p:sp>
      <p:sp>
        <p:nvSpPr>
          <p:cNvPr id="8" name="Slayt Numarası Yer Tutucusu 7"/>
          <p:cNvSpPr>
            <a:spLocks noGrp="1"/>
          </p:cNvSpPr>
          <p:nvPr>
            <p:ph type="sldNum" sz="quarter" idx="12"/>
          </p:nvPr>
        </p:nvSpPr>
        <p:spPr/>
        <p:txBody>
          <a:bodyPr/>
          <a:lstStyle/>
          <a:p>
            <a:fld id="{4FAB73BC-B049-4115-A692-8D63A059BFB8}" type="slidenum">
              <a:rPr lang="en-US" smtClean="0"/>
              <a:t>73</a:t>
            </a:fld>
            <a:endParaRPr lang="en-US" dirty="0"/>
          </a:p>
        </p:txBody>
      </p:sp>
      <p:pic>
        <p:nvPicPr>
          <p:cNvPr id="4" name="İçerik Yer Tutucusu 3"/>
          <p:cNvPicPr>
            <a:picLocks noGrp="1" noChangeAspect="1"/>
          </p:cNvPicPr>
          <p:nvPr>
            <p:ph idx="1"/>
          </p:nvPr>
        </p:nvPicPr>
        <p:blipFill>
          <a:blip r:embed="rId2"/>
          <a:stretch>
            <a:fillRect/>
          </a:stretch>
        </p:blipFill>
        <p:spPr>
          <a:xfrm>
            <a:off x="399012" y="1260000"/>
            <a:ext cx="10912116" cy="4912200"/>
          </a:xfrm>
          <a:prstGeom prst="rect">
            <a:avLst/>
          </a:prstGeom>
        </p:spPr>
      </p:pic>
    </p:spTree>
    <p:extLst>
      <p:ext uri="{BB962C8B-B14F-4D97-AF65-F5344CB8AC3E}">
        <p14:creationId xmlns:p14="http://schemas.microsoft.com/office/powerpoint/2010/main" val="1896883501"/>
      </p:ext>
    </p:extLst>
  </p:cSld>
  <p:clrMapOvr>
    <a:masterClrMapping/>
  </p:clrMapOvr>
  <p:transition spd="slow">
    <p:randomBar dir="vert"/>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65760" y="30371"/>
            <a:ext cx="10578240" cy="1080000"/>
          </a:xfrm>
        </p:spPr>
        <p:txBody>
          <a:bodyPr>
            <a:normAutofit/>
          </a:bodyPr>
          <a:lstStyle/>
          <a:p>
            <a:r>
              <a:rPr lang="tr-TR" sz="3200" b="1" dirty="0">
                <a:latin typeface="Bookman Old Style" panose="02050604050505020204" pitchFamily="18" charset="0"/>
              </a:rPr>
              <a:t>SETTINGS</a:t>
            </a:r>
          </a:p>
        </p:txBody>
      </p:sp>
      <p:sp>
        <p:nvSpPr>
          <p:cNvPr id="8" name="Slayt Numarası Yer Tutucusu 7"/>
          <p:cNvSpPr>
            <a:spLocks noGrp="1"/>
          </p:cNvSpPr>
          <p:nvPr>
            <p:ph type="sldNum" sz="quarter" idx="12"/>
          </p:nvPr>
        </p:nvSpPr>
        <p:spPr/>
        <p:txBody>
          <a:bodyPr/>
          <a:lstStyle/>
          <a:p>
            <a:fld id="{4FAB73BC-B049-4115-A692-8D63A059BFB8}" type="slidenum">
              <a:rPr lang="en-US" smtClean="0"/>
              <a:t>74</a:t>
            </a:fld>
            <a:endParaRPr lang="en-US" dirty="0"/>
          </a:p>
        </p:txBody>
      </p:sp>
      <p:pic>
        <p:nvPicPr>
          <p:cNvPr id="5" name="İçerik Yer Tutucusu 4"/>
          <p:cNvPicPr>
            <a:picLocks noGrp="1" noChangeAspect="1"/>
          </p:cNvPicPr>
          <p:nvPr>
            <p:ph idx="1"/>
          </p:nvPr>
        </p:nvPicPr>
        <p:blipFill>
          <a:blip r:embed="rId2"/>
          <a:stretch>
            <a:fillRect/>
          </a:stretch>
        </p:blipFill>
        <p:spPr>
          <a:xfrm>
            <a:off x="365760" y="1197033"/>
            <a:ext cx="11006051" cy="4975167"/>
          </a:xfrm>
          <a:prstGeom prst="rect">
            <a:avLst/>
          </a:prstGeom>
        </p:spPr>
      </p:pic>
    </p:spTree>
    <p:extLst>
      <p:ext uri="{BB962C8B-B14F-4D97-AF65-F5344CB8AC3E}">
        <p14:creationId xmlns:p14="http://schemas.microsoft.com/office/powerpoint/2010/main" val="2811312086"/>
      </p:ext>
    </p:extLst>
  </p:cSld>
  <p:clrMapOvr>
    <a:masterClrMapping/>
  </p:clrMapOvr>
  <p:transition spd="slow">
    <p:randomBar dir="vert"/>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65760" y="30371"/>
            <a:ext cx="10578240" cy="1080000"/>
          </a:xfrm>
        </p:spPr>
        <p:txBody>
          <a:bodyPr>
            <a:normAutofit/>
          </a:bodyPr>
          <a:lstStyle/>
          <a:p>
            <a:r>
              <a:rPr lang="tr-TR" sz="3200" b="1" dirty="0">
                <a:latin typeface="Bookman Old Style" panose="02050604050505020204" pitchFamily="18" charset="0"/>
              </a:rPr>
              <a:t>SETTINGS</a:t>
            </a:r>
          </a:p>
        </p:txBody>
      </p:sp>
      <p:sp>
        <p:nvSpPr>
          <p:cNvPr id="8" name="Slayt Numarası Yer Tutucusu 7"/>
          <p:cNvSpPr>
            <a:spLocks noGrp="1"/>
          </p:cNvSpPr>
          <p:nvPr>
            <p:ph type="sldNum" sz="quarter" idx="12"/>
          </p:nvPr>
        </p:nvSpPr>
        <p:spPr/>
        <p:txBody>
          <a:bodyPr/>
          <a:lstStyle/>
          <a:p>
            <a:fld id="{4FAB73BC-B049-4115-A692-8D63A059BFB8}" type="slidenum">
              <a:rPr lang="en-US" smtClean="0"/>
              <a:t>75</a:t>
            </a:fld>
            <a:endParaRPr lang="en-US" dirty="0"/>
          </a:p>
        </p:txBody>
      </p:sp>
      <p:pic>
        <p:nvPicPr>
          <p:cNvPr id="4" name="İçerik Yer Tutucusu 3"/>
          <p:cNvPicPr>
            <a:picLocks noGrp="1" noChangeAspect="1"/>
          </p:cNvPicPr>
          <p:nvPr>
            <p:ph idx="1"/>
          </p:nvPr>
        </p:nvPicPr>
        <p:blipFill>
          <a:blip r:embed="rId2"/>
          <a:stretch>
            <a:fillRect/>
          </a:stretch>
        </p:blipFill>
        <p:spPr>
          <a:xfrm>
            <a:off x="365760" y="1197033"/>
            <a:ext cx="10945368" cy="4975167"/>
          </a:xfrm>
          <a:prstGeom prst="rect">
            <a:avLst/>
          </a:prstGeom>
        </p:spPr>
      </p:pic>
    </p:spTree>
    <p:extLst>
      <p:ext uri="{BB962C8B-B14F-4D97-AF65-F5344CB8AC3E}">
        <p14:creationId xmlns:p14="http://schemas.microsoft.com/office/powerpoint/2010/main" val="2823663644"/>
      </p:ext>
    </p:extLst>
  </p:cSld>
  <p:clrMapOvr>
    <a:masterClrMapping/>
  </p:clrMapOvr>
  <p:transition spd="slow">
    <p:randomBar dir="vert"/>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1233760" y="6048000"/>
            <a:ext cx="720000" cy="720000"/>
          </a:xfrm>
          <a:prstGeom prst="rect">
            <a:avLst/>
          </a:prstGeom>
          <a:solidFill>
            <a:schemeClr val="bg1"/>
          </a:solidFill>
        </p:spPr>
        <p:txBody>
          <a:bodyPr wrap="square" rtlCol="0">
            <a:spAutoFit/>
          </a:bodyPr>
          <a:lstStyle/>
          <a:p>
            <a:endParaRPr lang="tr-TR" dirty="0"/>
          </a:p>
        </p:txBody>
      </p:sp>
      <p:sp>
        <p:nvSpPr>
          <p:cNvPr id="6" name="İçerik Yer Tutucusu 2"/>
          <p:cNvSpPr>
            <a:spLocks noGrp="1"/>
          </p:cNvSpPr>
          <p:nvPr>
            <p:ph idx="1"/>
          </p:nvPr>
        </p:nvSpPr>
        <p:spPr>
          <a:xfrm>
            <a:off x="1005643" y="1908000"/>
            <a:ext cx="10080000" cy="2415008"/>
          </a:xfrm>
        </p:spPr>
        <p:txBody>
          <a:bodyPr>
            <a:noAutofit/>
          </a:bodyPr>
          <a:lstStyle/>
          <a:p>
            <a:pPr marL="0" indent="0" algn="ctr">
              <a:lnSpc>
                <a:spcPct val="100000"/>
              </a:lnSpc>
              <a:spcBef>
                <a:spcPts val="600"/>
              </a:spcBef>
              <a:spcAft>
                <a:spcPts val="600"/>
              </a:spcAft>
              <a:buNone/>
            </a:pPr>
            <a:r>
              <a:rPr lang="en-GB" sz="5000" b="1" i="1" dirty="0" smtClean="0">
                <a:latin typeface="Bookman Old Style" panose="02050604050505020204" pitchFamily="18" charset="0"/>
              </a:rPr>
              <a:t>Thank you for </a:t>
            </a:r>
            <a:r>
              <a:rPr lang="tr-TR" sz="5000" b="1" i="1" dirty="0" smtClean="0">
                <a:latin typeface="Bookman Old Style" panose="02050604050505020204" pitchFamily="18" charset="0"/>
              </a:rPr>
              <a:t/>
            </a:r>
            <a:br>
              <a:rPr lang="tr-TR" sz="5000" b="1" i="1" dirty="0" smtClean="0">
                <a:latin typeface="Bookman Old Style" panose="02050604050505020204" pitchFamily="18" charset="0"/>
              </a:rPr>
            </a:br>
            <a:r>
              <a:rPr lang="en-GB" sz="5000" b="1" i="1" dirty="0" smtClean="0">
                <a:latin typeface="Bookman Old Style" panose="02050604050505020204" pitchFamily="18" charset="0"/>
              </a:rPr>
              <a:t>your attention…</a:t>
            </a:r>
          </a:p>
        </p:txBody>
      </p:sp>
    </p:spTree>
    <p:extLst>
      <p:ext uri="{BB962C8B-B14F-4D97-AF65-F5344CB8AC3E}">
        <p14:creationId xmlns:p14="http://schemas.microsoft.com/office/powerpoint/2010/main" val="380479766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65512" y="180000"/>
            <a:ext cx="10478488" cy="1080000"/>
          </a:xfrm>
        </p:spPr>
        <p:txBody>
          <a:bodyPr>
            <a:normAutofit/>
          </a:bodyPr>
          <a:lstStyle/>
          <a:p>
            <a:r>
              <a:rPr lang="tr-TR" sz="3200" b="1" dirty="0" smtClean="0">
                <a:latin typeface="Bookman Old Style" panose="02050604050505020204" pitchFamily="18" charset="0"/>
              </a:rPr>
              <a:t>PROGRAMMING</a:t>
            </a:r>
            <a:endParaRPr lang="en-GB" sz="3200" b="1" dirty="0">
              <a:latin typeface="Bookman Old Style" panose="02050604050505020204" pitchFamily="18" charset="0"/>
            </a:endParaRPr>
          </a:p>
        </p:txBody>
      </p:sp>
      <p:sp>
        <p:nvSpPr>
          <p:cNvPr id="8" name="Slayt Numarası Yer Tutucusu 7"/>
          <p:cNvSpPr>
            <a:spLocks noGrp="1"/>
          </p:cNvSpPr>
          <p:nvPr>
            <p:ph type="sldNum" sz="quarter" idx="12"/>
          </p:nvPr>
        </p:nvSpPr>
        <p:spPr/>
        <p:txBody>
          <a:bodyPr/>
          <a:lstStyle/>
          <a:p>
            <a:fld id="{4FAB73BC-B049-4115-A692-8D63A059BFB8}" type="slidenum">
              <a:rPr lang="en-US" smtClean="0"/>
              <a:t>7</a:t>
            </a:fld>
            <a:endParaRPr lang="en-US" dirty="0"/>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5512" y="1259999"/>
            <a:ext cx="10939549" cy="4849855"/>
          </a:xfrm>
        </p:spPr>
      </p:pic>
    </p:spTree>
    <p:extLst>
      <p:ext uri="{BB962C8B-B14F-4D97-AF65-F5344CB8AC3E}">
        <p14:creationId xmlns:p14="http://schemas.microsoft.com/office/powerpoint/2010/main" val="1293621067"/>
      </p:ext>
    </p:extLst>
  </p:cSld>
  <p:clrMapOvr>
    <a:masterClrMapping/>
  </p:clrMapOvr>
  <p:transition spd="slow">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31877" y="165037"/>
            <a:ext cx="10260000" cy="1080000"/>
          </a:xfrm>
        </p:spPr>
        <p:txBody>
          <a:bodyPr>
            <a:normAutofit/>
          </a:bodyPr>
          <a:lstStyle/>
          <a:p>
            <a:r>
              <a:rPr lang="tr-TR" sz="3200" b="1" dirty="0" smtClean="0">
                <a:latin typeface="Bookman Old Style" panose="02050604050505020204" pitchFamily="18" charset="0"/>
              </a:rPr>
              <a:t>PROGRAMMING</a:t>
            </a:r>
            <a:endParaRPr lang="en-GB" sz="3200" b="1" dirty="0">
              <a:latin typeface="Bookman Old Style" panose="02050604050505020204" pitchFamily="18" charset="0"/>
            </a:endParaRPr>
          </a:p>
        </p:txBody>
      </p:sp>
      <p:sp>
        <p:nvSpPr>
          <p:cNvPr id="8" name="Slayt Numarası Yer Tutucusu 7"/>
          <p:cNvSpPr>
            <a:spLocks noGrp="1"/>
          </p:cNvSpPr>
          <p:nvPr>
            <p:ph type="sldNum" sz="quarter" idx="12"/>
          </p:nvPr>
        </p:nvSpPr>
        <p:spPr/>
        <p:txBody>
          <a:bodyPr/>
          <a:lstStyle/>
          <a:p>
            <a:fld id="{4FAB73BC-B049-4115-A692-8D63A059BFB8}" type="slidenum">
              <a:rPr lang="en-US" smtClean="0"/>
              <a:t>8</a:t>
            </a:fld>
            <a:endParaRPr lang="en-US" dirty="0"/>
          </a:p>
        </p:txBody>
      </p:sp>
      <p:sp>
        <p:nvSpPr>
          <p:cNvPr id="3" name="İçerik Yer Tutucusu 2"/>
          <p:cNvSpPr>
            <a:spLocks noGrp="1"/>
          </p:cNvSpPr>
          <p:nvPr>
            <p:ph idx="1"/>
          </p:nvPr>
        </p:nvSpPr>
        <p:spPr>
          <a:xfrm>
            <a:off x="571084" y="1245037"/>
            <a:ext cx="10058400" cy="4715188"/>
          </a:xfrm>
        </p:spPr>
        <p:txBody>
          <a:bodyPr>
            <a:normAutofit/>
          </a:bodyPr>
          <a:lstStyle/>
          <a:p>
            <a:pPr algn="just">
              <a:lnSpc>
                <a:spcPct val="150000"/>
              </a:lnSpc>
            </a:pPr>
            <a:r>
              <a:rPr lang="en-US" dirty="0" smtClean="0">
                <a:latin typeface="Bookman Old Style" panose="02050604050505020204" pitchFamily="18" charset="0"/>
              </a:rPr>
              <a:t>At the very beginning of the audit period, risk evaluations of public administrations are also made by headships of audit groups and Audit Supporting Group 1 in this module. Heads of audit groups and head of Audit Supporting Group 1 input their assessments and opinion into the ‘Institution Risk Assessment’ sub-module.</a:t>
            </a:r>
          </a:p>
          <a:p>
            <a:pPr algn="just">
              <a:lnSpc>
                <a:spcPct val="150000"/>
              </a:lnSpc>
            </a:pPr>
            <a:r>
              <a:rPr lang="en-US" dirty="0" smtClean="0">
                <a:latin typeface="Bookman Old Style" panose="02050604050505020204" pitchFamily="18" charset="0"/>
              </a:rPr>
              <a:t>The Board of Auditing, Planning and Coordination prepare audit strategic plans and annual audit programs in line with the risk analysis in consideration with the expectations of the Turkish Grand National Assembly, the public and the public administrations subject to audit.</a:t>
            </a:r>
          </a:p>
          <a:p>
            <a:pPr algn="just"/>
            <a:endParaRPr lang="en-US" dirty="0">
              <a:latin typeface="Bookman Old Style" panose="02050604050505020204" pitchFamily="18" charset="0"/>
            </a:endParaRPr>
          </a:p>
        </p:txBody>
      </p:sp>
    </p:spTree>
    <p:extLst>
      <p:ext uri="{BB962C8B-B14F-4D97-AF65-F5344CB8AC3E}">
        <p14:creationId xmlns:p14="http://schemas.microsoft.com/office/powerpoint/2010/main" val="2816829159"/>
      </p:ext>
    </p:extLst>
  </p:cSld>
  <p:clrMapOvr>
    <a:masterClrMapping/>
  </p:clrMapOvr>
  <p:transition spd="slow">
    <p:randomBar dir="ver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Yazı Tipi">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TM03090434[[fn=Tahta Yazı]]</Template>
  <TotalTime>12420</TotalTime>
  <Words>1639</Words>
  <Application>Microsoft Office PowerPoint</Application>
  <PresentationFormat>Geniş ekran</PresentationFormat>
  <Paragraphs>307</Paragraphs>
  <Slides>77</Slides>
  <Notes>0</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77</vt:i4>
      </vt:variant>
    </vt:vector>
  </HeadingPairs>
  <TitlesOfParts>
    <vt:vector size="85" baseType="lpstr">
      <vt:lpstr>Book Antiqua</vt:lpstr>
      <vt:lpstr>Bookman Old Style</vt:lpstr>
      <vt:lpstr>Calibri</vt:lpstr>
      <vt:lpstr>Garamond</vt:lpstr>
      <vt:lpstr>Rockwell</vt:lpstr>
      <vt:lpstr>Rockwell Condensed</vt:lpstr>
      <vt:lpstr>Wingdings</vt:lpstr>
      <vt:lpstr>Wood Type Yazı Tipi</vt:lpstr>
      <vt:lpstr>TCA AUDIT MANAGEMENT SYSTEM (SAYCAP)</vt:lpstr>
      <vt:lpstr>PowerPoint Sunusu</vt:lpstr>
      <vt:lpstr>PowerPoint Sunusu</vt:lpstr>
      <vt:lpstr>PowerPoint Sunusu</vt:lpstr>
      <vt:lpstr>PowerPoint Sunusu</vt:lpstr>
      <vt:lpstr>PROGRAMMING</vt:lpstr>
      <vt:lpstr>PROGRAMMING</vt:lpstr>
      <vt:lpstr>PROGRAMMING</vt:lpstr>
      <vt:lpstr>PROGRAMMING</vt:lpstr>
      <vt:lpstr>PROGRAMMING</vt:lpstr>
      <vt:lpstr>Group Resources plannıng</vt:lpstr>
      <vt:lpstr>Group Resources plannıng</vt:lpstr>
      <vt:lpstr>Group Resources plannıng</vt:lpstr>
      <vt:lpstr>Group Resources plannıng</vt:lpstr>
      <vt:lpstr>Group Resources plannıng</vt:lpstr>
      <vt:lpstr>Group Resources plannıng</vt:lpstr>
      <vt:lpstr>Group Resources plannıng</vt:lpstr>
      <vt:lpstr>Group Resources plannıng</vt:lpstr>
      <vt:lpstr>plannıng</vt:lpstr>
      <vt:lpstr>plannıng</vt:lpstr>
      <vt:lpstr>UnderstandIng AudItee – PlannIng </vt:lpstr>
      <vt:lpstr>UnderstandIng AudItee – PlannIng</vt:lpstr>
      <vt:lpstr>UnderstandIng AudItee – PlannIng</vt:lpstr>
      <vt:lpstr>UnderstandIng AudItee - FIELDWORK </vt:lpstr>
      <vt:lpstr>UnderstandIng AudItee - FIELDWORK </vt:lpstr>
      <vt:lpstr>UnderstandIng AudItee - FIELDWORK</vt:lpstr>
      <vt:lpstr>UnderstandIng AudItee - FIELDWORK </vt:lpstr>
      <vt:lpstr>UnderstandIng AudItee - FIELDWORK</vt:lpstr>
      <vt:lpstr>AccountIng Area &amp; MaterIalIty DetermInatIon</vt:lpstr>
      <vt:lpstr>AccountIng Area &amp; MaterIalIty DetermInatIon</vt:lpstr>
      <vt:lpstr>RIsk Assessment</vt:lpstr>
      <vt:lpstr>RIsk Assessment</vt:lpstr>
      <vt:lpstr>Test Of Controls </vt:lpstr>
      <vt:lpstr>Test Of Controls</vt:lpstr>
      <vt:lpstr>Assessment of PlannIng StudIes </vt:lpstr>
      <vt:lpstr>Assessment of PlannIng StudIes</vt:lpstr>
      <vt:lpstr>AudIt Plan </vt:lpstr>
      <vt:lpstr>AudIt Plan</vt:lpstr>
      <vt:lpstr>AudIt Program </vt:lpstr>
      <vt:lpstr>AudIt Program</vt:lpstr>
      <vt:lpstr>EXECUTION</vt:lpstr>
      <vt:lpstr>EXECUTION</vt:lpstr>
      <vt:lpstr>fıeld work </vt:lpstr>
      <vt:lpstr>fıeld work</vt:lpstr>
      <vt:lpstr>Hot Revıew </vt:lpstr>
      <vt:lpstr>Hot Revıew</vt:lpstr>
      <vt:lpstr>ınquıry </vt:lpstr>
      <vt:lpstr>ınquıry</vt:lpstr>
      <vt:lpstr>REPORTING </vt:lpstr>
      <vt:lpstr>REPORTING</vt:lpstr>
      <vt:lpstr>QUALITY CONTROL &amp; MONITORING</vt:lpstr>
      <vt:lpstr>MANAGEMENT TOOLS </vt:lpstr>
      <vt:lpstr>MANAGEMENT TOOLS</vt:lpstr>
      <vt:lpstr>AudIt Department Head Control </vt:lpstr>
      <vt:lpstr>AudIt Department Head Control</vt:lpstr>
      <vt:lpstr>AudItOR REPORT </vt:lpstr>
      <vt:lpstr>AudItOR REPORT</vt:lpstr>
      <vt:lpstr>InstItutIon Report </vt:lpstr>
      <vt:lpstr>InstItutIon Report</vt:lpstr>
      <vt:lpstr>AudIt Follow Up Report </vt:lpstr>
      <vt:lpstr>AudIt Follow Up Report</vt:lpstr>
      <vt:lpstr>PROCEDURE REPORT </vt:lpstr>
      <vt:lpstr>PROCEDURE REPORT</vt:lpstr>
      <vt:lpstr>USER LOG </vt:lpstr>
      <vt:lpstr>USER LOG</vt:lpstr>
      <vt:lpstr>SAYCAP DASHBOARD </vt:lpstr>
      <vt:lpstr>SAYCAP DASHBOARD</vt:lpstr>
      <vt:lpstr>SAYCAP DASHBOARD</vt:lpstr>
      <vt:lpstr>SETTINGS </vt:lpstr>
      <vt:lpstr>SETTINGS </vt:lpstr>
      <vt:lpstr>PowerPoint Sunusu</vt:lpstr>
      <vt:lpstr>SETTINGS</vt:lpstr>
      <vt:lpstr>SETTINGS</vt:lpstr>
      <vt:lpstr>SETTINGS</vt:lpstr>
      <vt:lpstr>SETTINGS</vt:lpstr>
      <vt:lpstr>SETTINGS</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e-Devlet Projeleri Denetim Modeli (Taslak)</dc:title>
  <dc:creator>İhsan ÇULHACI</dc:creator>
  <cp:lastModifiedBy>Mehmet ÇIVGIN</cp:lastModifiedBy>
  <cp:revision>757</cp:revision>
  <dcterms:created xsi:type="dcterms:W3CDTF">2017-09-13T06:34:22Z</dcterms:created>
  <dcterms:modified xsi:type="dcterms:W3CDTF">2019-04-12T06:16:32Z</dcterms:modified>
</cp:coreProperties>
</file>